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55"/>
  </p:notesMasterIdLst>
  <p:sldIdLst>
    <p:sldId id="260" r:id="rId3"/>
    <p:sldId id="369" r:id="rId4"/>
    <p:sldId id="469" r:id="rId5"/>
    <p:sldId id="465" r:id="rId6"/>
    <p:sldId id="466" r:id="rId7"/>
    <p:sldId id="467" r:id="rId8"/>
    <p:sldId id="379" r:id="rId9"/>
    <p:sldId id="370" r:id="rId10"/>
    <p:sldId id="349" r:id="rId11"/>
    <p:sldId id="396" r:id="rId12"/>
    <p:sldId id="399" r:id="rId13"/>
    <p:sldId id="400" r:id="rId14"/>
    <p:sldId id="470" r:id="rId15"/>
    <p:sldId id="426" r:id="rId16"/>
    <p:sldId id="427" r:id="rId17"/>
    <p:sldId id="428" r:id="rId18"/>
    <p:sldId id="429" r:id="rId19"/>
    <p:sldId id="430" r:id="rId20"/>
    <p:sldId id="406" r:id="rId21"/>
    <p:sldId id="410" r:id="rId22"/>
    <p:sldId id="408" r:id="rId23"/>
    <p:sldId id="409" r:id="rId24"/>
    <p:sldId id="386" r:id="rId25"/>
    <p:sldId id="353" r:id="rId26"/>
    <p:sldId id="354" r:id="rId27"/>
    <p:sldId id="416" r:id="rId28"/>
    <p:sldId id="418" r:id="rId29"/>
    <p:sldId id="412" r:id="rId30"/>
    <p:sldId id="420" r:id="rId31"/>
    <p:sldId id="421" r:id="rId32"/>
    <p:sldId id="385" r:id="rId33"/>
    <p:sldId id="439" r:id="rId34"/>
    <p:sldId id="440" r:id="rId35"/>
    <p:sldId id="388" r:id="rId36"/>
    <p:sldId id="441" r:id="rId37"/>
    <p:sldId id="442" r:id="rId38"/>
    <p:sldId id="443" r:id="rId39"/>
    <p:sldId id="471" r:id="rId40"/>
    <p:sldId id="472" r:id="rId41"/>
    <p:sldId id="473" r:id="rId42"/>
    <p:sldId id="474" r:id="rId43"/>
    <p:sldId id="475" r:id="rId44"/>
    <p:sldId id="476" r:id="rId45"/>
    <p:sldId id="477" r:id="rId46"/>
    <p:sldId id="478" r:id="rId47"/>
    <p:sldId id="479" r:id="rId48"/>
    <p:sldId id="480" r:id="rId49"/>
    <p:sldId id="481" r:id="rId50"/>
    <p:sldId id="444" r:id="rId51"/>
    <p:sldId id="445" r:id="rId52"/>
    <p:sldId id="468" r:id="rId53"/>
    <p:sldId id="288" r:id="rId5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19F"/>
    <a:srgbClr val="0066CC"/>
    <a:srgbClr val="E04548"/>
    <a:srgbClr val="FDB52D"/>
    <a:srgbClr val="E71F3C"/>
    <a:srgbClr val="FF33CC"/>
    <a:srgbClr val="0000CC"/>
    <a:srgbClr val="FFFFFF"/>
    <a:srgbClr val="00B6B4"/>
    <a:srgbClr val="288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7368" autoAdjust="0"/>
  </p:normalViewPr>
  <p:slideViewPr>
    <p:cSldViewPr snapToGrid="0">
      <p:cViewPr varScale="1">
        <p:scale>
          <a:sx n="99" d="100"/>
          <a:sy n="99" d="100"/>
        </p:scale>
        <p:origin x="-948" y="-102"/>
      </p:cViewPr>
      <p:guideLst>
        <p:guide orient="horz" pos="2086"/>
        <p:guide pos="3840"/>
      </p:guideLst>
    </p:cSldViewPr>
  </p:slideViewPr>
  <p:outlineViewPr>
    <p:cViewPr>
      <p:scale>
        <a:sx n="33" d="100"/>
        <a:sy n="33" d="100"/>
      </p:scale>
      <p:origin x="0" y="-160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9119E27-2A29-4A78-A0C8-54868310B26C}" type="doc">
      <dgm:prSet loTypeId="urn:microsoft.com/office/officeart/2005/8/layout/hProcess9#1" loCatId="process" qsTypeId="urn:microsoft.com/office/officeart/2005/8/quickstyle/3d3#1" qsCatId="3D" csTypeId="urn:microsoft.com/office/officeart/2005/8/colors/colorful2#1" csCatId="colorful" phldr="1"/>
      <dgm:spPr/>
    </dgm:pt>
    <dgm:pt modelId="{16BFDACD-32FF-4C5C-A726-741001DFCC65}">
      <dgm:prSet phldrT="[文本]" custT="1"/>
      <dgm:spPr/>
      <dgm:t>
        <a:bodyPr/>
        <a:lstStyle/>
        <a:p>
          <a:r>
            <a:rPr kumimoji="0" lang="en-US" altLang="zh-CN" sz="2400" b="1" i="0" u="none" strike="noStrike"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2</a:t>
          </a:r>
          <a:r>
            <a:rPr kumimoji="0" lang="zh-CN" altLang="en-US" sz="2400" b="1" i="0" u="none" strike="noStrike"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、企业扶贫捐赠所得税税前扣除政策（</a:t>
          </a:r>
          <a:r>
            <a:rPr kumimoji="0" lang="zh-CN" altLang="en-US" sz="24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财政部 税务总局 国务院扶贫办公告2019年第49号）</a:t>
          </a:r>
          <a:endParaRPr kumimoji="0" lang="zh-CN" altLang="en-US" sz="2400" b="1" i="0" u="none" strike="noStrike" cap="none" spc="0" normalizeH="0" baseline="0" dirty="0">
            <a:ln>
              <a:noFill/>
            </a:ln>
            <a:solidFill>
              <a:schemeClr val="bg1"/>
            </a:solidFill>
            <a:effectLst/>
            <a:uLnTx/>
            <a:uFillTx/>
            <a:latin typeface="微软雅黑" pitchFamily="34" charset="-122"/>
            <a:ea typeface="微软雅黑" pitchFamily="34" charset="-122"/>
            <a:cs typeface="+mn-cs"/>
          </a:endParaRPr>
        </a:p>
      </dgm:t>
    </dgm:pt>
    <dgm:pt modelId="{9E638AD8-CA3B-4C31-A680-9582AC1E32B0}" type="parTrans" cxnId="{3A563D40-564A-49C4-9281-6BF9515E1B26}">
      <dgm:prSet/>
      <dgm:spPr/>
      <dgm:t>
        <a:bodyPr/>
        <a:lstStyle/>
        <a:p>
          <a:endParaRPr lang="zh-CN" altLang="en-US"/>
        </a:p>
      </dgm:t>
    </dgm:pt>
    <dgm:pt modelId="{4FA61BD5-330D-4016-B90D-1EC248D455BC}" type="sibTrans" cxnId="{3A563D40-564A-49C4-9281-6BF9515E1B26}">
      <dgm:prSet/>
      <dgm:spPr/>
      <dgm:t>
        <a:bodyPr/>
        <a:lstStyle/>
        <a:p>
          <a:endParaRPr lang="zh-CN" altLang="en-US"/>
        </a:p>
      </dgm:t>
    </dgm:pt>
    <dgm:pt modelId="{F7332131-A7B7-414E-A321-FAE7BAC342F8}">
      <dgm:prSet phldrT="[文本]" custT="1"/>
      <dgm:spPr/>
      <dgm:t>
        <a:bodyPr/>
        <a:lstStyle/>
        <a:p>
          <a:r>
            <a:rPr kumimoji="0" lang="en-US" altLang="zh-CN" sz="24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3</a:t>
          </a:r>
          <a:r>
            <a:rPr kumimoji="0" lang="zh-CN" altLang="en-US" sz="24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捐赠住房作为公租房可按公益性捐赠支出税前扣除（财政部 税务总局公告</a:t>
          </a:r>
          <a:r>
            <a:rPr kumimoji="0" lang="en-US" altLang="en-US" sz="2400" b="1" i="0" u="none" strike="noStrike"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2019</a:t>
          </a:r>
          <a:r>
            <a:rPr kumimoji="0" lang="zh-CN" altLang="en-US" sz="2400" b="1" i="0" u="none" strike="noStrike"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年第</a:t>
          </a:r>
          <a:r>
            <a:rPr kumimoji="0" lang="en-US" altLang="en-US" sz="2400" b="1" i="0" u="none" strike="noStrike"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61</a:t>
          </a:r>
          <a:r>
            <a:rPr kumimoji="0" lang="zh-CN" altLang="en-US" sz="2400" b="1" i="0" u="none" strike="noStrike"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号）</a:t>
          </a:r>
          <a:endParaRPr kumimoji="0" lang="zh-CN" altLang="en-US" sz="2400" b="1" i="0" u="none" strike="noStrike" cap="none" spc="0" normalizeH="0" baseline="0" dirty="0">
            <a:ln>
              <a:noFill/>
            </a:ln>
            <a:solidFill>
              <a:schemeClr val="bg1"/>
            </a:solidFill>
            <a:effectLst/>
            <a:uLnTx/>
            <a:uFillTx/>
            <a:latin typeface="微软雅黑" pitchFamily="34" charset="-122"/>
            <a:ea typeface="微软雅黑" pitchFamily="34" charset="-122"/>
            <a:cs typeface="+mn-cs"/>
          </a:endParaRPr>
        </a:p>
      </dgm:t>
    </dgm:pt>
    <dgm:pt modelId="{D6221DAD-3F7A-4C41-BC88-421E4C3C9584}" type="parTrans" cxnId="{2C55FEB9-E06E-4792-9B0B-39262FBE65B7}">
      <dgm:prSet/>
      <dgm:spPr/>
      <dgm:t>
        <a:bodyPr/>
        <a:lstStyle/>
        <a:p>
          <a:endParaRPr lang="zh-CN" altLang="en-US"/>
        </a:p>
      </dgm:t>
    </dgm:pt>
    <dgm:pt modelId="{4F8A3F98-66FD-4D37-BC8D-655D9CA5E6BE}" type="sibTrans" cxnId="{2C55FEB9-E06E-4792-9B0B-39262FBE65B7}">
      <dgm:prSet/>
      <dgm:spPr/>
      <dgm:t>
        <a:bodyPr/>
        <a:lstStyle/>
        <a:p>
          <a:endParaRPr lang="zh-CN" altLang="en-US"/>
        </a:p>
      </dgm:t>
    </dgm:pt>
    <dgm:pt modelId="{951E14D4-9D6D-4CEE-A9C4-7B27A9792EE0}">
      <dgm:prSet custT="1"/>
      <dgm:spPr/>
      <dgm:t>
        <a:bodyPr/>
        <a:lstStyle/>
        <a:p>
          <a:r>
            <a:rPr kumimoji="0" lang="en-US" altLang="en-US"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1</a:t>
          </a:r>
          <a:r>
            <a:rPr kumimoji="0" lang="zh-CN" altLang="en-US"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en-US" altLang="en-US"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zh-CN" altLang="en-US"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企业所得税法实施条例</a:t>
          </a:r>
          <a:r>
            <a:rPr kumimoji="0" lang="en-US" altLang="en-US"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zh-CN" altLang="en-US"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修订（国务院令第</a:t>
          </a:r>
          <a:r>
            <a:rPr kumimoji="0" lang="en-US" altLang="zh-CN"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714</a:t>
          </a:r>
          <a:r>
            <a:rPr kumimoji="0" lang="zh-CN" altLang="en-US" sz="2800" b="1" i="0" u="none" strike="noStrike" cap="none" spc="0" normalizeH="0" baseline="0" dirty="0" smtClean="0">
              <a:ln>
                <a:noFill/>
              </a:ln>
              <a:solidFill>
                <a:schemeClr val="bg1"/>
              </a:solidFill>
              <a:effectLst/>
              <a:uLnTx/>
              <a:uFillTx/>
              <a:latin typeface="微软雅黑" pitchFamily="34" charset="-122"/>
              <a:ea typeface="微软雅黑" pitchFamily="34" charset="-122"/>
              <a:cs typeface="+mn-cs"/>
            </a:rPr>
            <a:t>号）</a:t>
          </a:r>
          <a:endParaRPr kumimoji="0" lang="zh-CN" altLang="en-US" sz="2800" b="1" i="0" u="none" strike="noStrike" cap="none" spc="0" normalizeH="0" baseline="0" dirty="0">
            <a:ln>
              <a:noFill/>
            </a:ln>
            <a:solidFill>
              <a:schemeClr val="bg1"/>
            </a:solidFill>
            <a:effectLst/>
            <a:uLnTx/>
            <a:uFillTx/>
            <a:latin typeface="微软雅黑" pitchFamily="34" charset="-122"/>
            <a:ea typeface="微软雅黑" pitchFamily="34" charset="-122"/>
            <a:cs typeface="+mn-cs"/>
          </a:endParaRPr>
        </a:p>
      </dgm:t>
    </dgm:pt>
    <dgm:pt modelId="{C9E5CCBD-DCCE-4A1E-B6A5-301E603ED6EA}" type="parTrans" cxnId="{D1FA4795-F2C1-4353-8444-9F868D37BD22}">
      <dgm:prSet/>
      <dgm:spPr/>
      <dgm:t>
        <a:bodyPr/>
        <a:lstStyle/>
        <a:p>
          <a:endParaRPr lang="zh-CN" altLang="en-US"/>
        </a:p>
      </dgm:t>
    </dgm:pt>
    <dgm:pt modelId="{4E6C5BC2-8206-4EB5-965C-C81EB4B976EB}" type="sibTrans" cxnId="{D1FA4795-F2C1-4353-8444-9F868D37BD22}">
      <dgm:prSet/>
      <dgm:spPr/>
      <dgm:t>
        <a:bodyPr/>
        <a:lstStyle/>
        <a:p>
          <a:endParaRPr lang="zh-CN" altLang="en-US"/>
        </a:p>
      </dgm:t>
    </dgm:pt>
    <dgm:pt modelId="{00D8DC2A-E933-4BDC-ADF9-FA2901D87661}" type="pres">
      <dgm:prSet presAssocID="{A9119E27-2A29-4A78-A0C8-54868310B26C}" presName="CompostProcess" presStyleCnt="0">
        <dgm:presLayoutVars>
          <dgm:dir/>
          <dgm:resizeHandles val="exact"/>
        </dgm:presLayoutVars>
      </dgm:prSet>
      <dgm:spPr/>
    </dgm:pt>
    <dgm:pt modelId="{8E43AA95-4B86-40DE-A357-6376E3457B90}" type="pres">
      <dgm:prSet presAssocID="{A9119E27-2A29-4A78-A0C8-54868310B26C}" presName="arrow" presStyleLbl="bgShp" presStyleIdx="0" presStyleCnt="1"/>
      <dgm:spPr/>
    </dgm:pt>
    <dgm:pt modelId="{4B2A89B9-48F9-4886-BBA1-0188089575B8}" type="pres">
      <dgm:prSet presAssocID="{A9119E27-2A29-4A78-A0C8-54868310B26C}" presName="linearProcess" presStyleCnt="0"/>
      <dgm:spPr/>
    </dgm:pt>
    <dgm:pt modelId="{4A7233D6-87B8-4360-94C4-52242B5B4B25}" type="pres">
      <dgm:prSet presAssocID="{951E14D4-9D6D-4CEE-A9C4-7B27A9792EE0}" presName="textNode" presStyleLbl="node1" presStyleIdx="0" presStyleCnt="3">
        <dgm:presLayoutVars>
          <dgm:bulletEnabled val="1"/>
        </dgm:presLayoutVars>
      </dgm:prSet>
      <dgm:spPr/>
      <dgm:t>
        <a:bodyPr/>
        <a:lstStyle/>
        <a:p>
          <a:endParaRPr lang="zh-CN" altLang="en-US"/>
        </a:p>
      </dgm:t>
    </dgm:pt>
    <dgm:pt modelId="{84F14E46-362B-42C3-B997-6089937B6053}" type="pres">
      <dgm:prSet presAssocID="{4E6C5BC2-8206-4EB5-965C-C81EB4B976EB}" presName="sibTrans" presStyleCnt="0"/>
      <dgm:spPr/>
    </dgm:pt>
    <dgm:pt modelId="{1F811F00-5299-4C16-B29F-94C90AC76C66}" type="pres">
      <dgm:prSet presAssocID="{16BFDACD-32FF-4C5C-A726-741001DFCC65}" presName="textNode" presStyleLbl="node1" presStyleIdx="1" presStyleCnt="3" custScaleX="108539">
        <dgm:presLayoutVars>
          <dgm:bulletEnabled val="1"/>
        </dgm:presLayoutVars>
      </dgm:prSet>
      <dgm:spPr/>
      <dgm:t>
        <a:bodyPr/>
        <a:lstStyle/>
        <a:p>
          <a:endParaRPr lang="zh-CN" altLang="en-US"/>
        </a:p>
      </dgm:t>
    </dgm:pt>
    <dgm:pt modelId="{6611DA32-AE5E-4451-99D1-CEF9FEF5A3D5}" type="pres">
      <dgm:prSet presAssocID="{4FA61BD5-330D-4016-B90D-1EC248D455BC}" presName="sibTrans" presStyleCnt="0"/>
      <dgm:spPr/>
    </dgm:pt>
    <dgm:pt modelId="{8D8FC3F5-229E-41E9-A2AD-64C713DCC0B5}" type="pres">
      <dgm:prSet presAssocID="{F7332131-A7B7-414E-A321-FAE7BAC342F8}" presName="textNode" presStyleLbl="node1" presStyleIdx="2" presStyleCnt="3" custScaleX="120563">
        <dgm:presLayoutVars>
          <dgm:bulletEnabled val="1"/>
        </dgm:presLayoutVars>
      </dgm:prSet>
      <dgm:spPr/>
      <dgm:t>
        <a:bodyPr/>
        <a:lstStyle/>
        <a:p>
          <a:endParaRPr lang="zh-CN" altLang="en-US"/>
        </a:p>
      </dgm:t>
    </dgm:pt>
  </dgm:ptLst>
  <dgm:cxnLst>
    <dgm:cxn modelId="{29C0A327-1B7B-4677-97C9-A8657A6D40C7}" type="presOf" srcId="{F7332131-A7B7-414E-A321-FAE7BAC342F8}" destId="{8D8FC3F5-229E-41E9-A2AD-64C713DCC0B5}" srcOrd="0" destOrd="0" presId="urn:microsoft.com/office/officeart/2005/8/layout/hProcess9#1"/>
    <dgm:cxn modelId="{2C55FEB9-E06E-4792-9B0B-39262FBE65B7}" srcId="{A9119E27-2A29-4A78-A0C8-54868310B26C}" destId="{F7332131-A7B7-414E-A321-FAE7BAC342F8}" srcOrd="2" destOrd="0" parTransId="{D6221DAD-3F7A-4C41-BC88-421E4C3C9584}" sibTransId="{4F8A3F98-66FD-4D37-BC8D-655D9CA5E6BE}"/>
    <dgm:cxn modelId="{3CD929E3-A8A0-4BB5-8760-95815799E094}" type="presOf" srcId="{A9119E27-2A29-4A78-A0C8-54868310B26C}" destId="{00D8DC2A-E933-4BDC-ADF9-FA2901D87661}" srcOrd="0" destOrd="0" presId="urn:microsoft.com/office/officeart/2005/8/layout/hProcess9#1"/>
    <dgm:cxn modelId="{4A0728CD-8DD2-48A0-B49D-1723035E1089}" type="presOf" srcId="{951E14D4-9D6D-4CEE-A9C4-7B27A9792EE0}" destId="{4A7233D6-87B8-4360-94C4-52242B5B4B25}" srcOrd="0" destOrd="0" presId="urn:microsoft.com/office/officeart/2005/8/layout/hProcess9#1"/>
    <dgm:cxn modelId="{D1FA4795-F2C1-4353-8444-9F868D37BD22}" srcId="{A9119E27-2A29-4A78-A0C8-54868310B26C}" destId="{951E14D4-9D6D-4CEE-A9C4-7B27A9792EE0}" srcOrd="0" destOrd="0" parTransId="{C9E5CCBD-DCCE-4A1E-B6A5-301E603ED6EA}" sibTransId="{4E6C5BC2-8206-4EB5-965C-C81EB4B976EB}"/>
    <dgm:cxn modelId="{8BFF430F-6E01-478B-BAF1-B2A68AB5BE6F}" type="presOf" srcId="{16BFDACD-32FF-4C5C-A726-741001DFCC65}" destId="{1F811F00-5299-4C16-B29F-94C90AC76C66}" srcOrd="0" destOrd="0" presId="urn:microsoft.com/office/officeart/2005/8/layout/hProcess9#1"/>
    <dgm:cxn modelId="{3A563D40-564A-49C4-9281-6BF9515E1B26}" srcId="{A9119E27-2A29-4A78-A0C8-54868310B26C}" destId="{16BFDACD-32FF-4C5C-A726-741001DFCC65}" srcOrd="1" destOrd="0" parTransId="{9E638AD8-CA3B-4C31-A680-9582AC1E32B0}" sibTransId="{4FA61BD5-330D-4016-B90D-1EC248D455BC}"/>
    <dgm:cxn modelId="{68BEE989-7C24-41CA-893C-C196A3EEC5A2}" type="presParOf" srcId="{00D8DC2A-E933-4BDC-ADF9-FA2901D87661}" destId="{8E43AA95-4B86-40DE-A357-6376E3457B90}" srcOrd="0" destOrd="0" presId="urn:microsoft.com/office/officeart/2005/8/layout/hProcess9#1"/>
    <dgm:cxn modelId="{A764BCF5-7BD6-4CD5-94D9-E1EF7DABF60B}" type="presParOf" srcId="{00D8DC2A-E933-4BDC-ADF9-FA2901D87661}" destId="{4B2A89B9-48F9-4886-BBA1-0188089575B8}" srcOrd="1" destOrd="0" presId="urn:microsoft.com/office/officeart/2005/8/layout/hProcess9#1"/>
    <dgm:cxn modelId="{FC1C9CE0-6B3B-47C3-A6D5-B3674D7AA6F5}" type="presParOf" srcId="{4B2A89B9-48F9-4886-BBA1-0188089575B8}" destId="{4A7233D6-87B8-4360-94C4-52242B5B4B25}" srcOrd="0" destOrd="0" presId="urn:microsoft.com/office/officeart/2005/8/layout/hProcess9#1"/>
    <dgm:cxn modelId="{F79783FE-8EE5-4073-AA29-2FBAA756E388}" type="presParOf" srcId="{4B2A89B9-48F9-4886-BBA1-0188089575B8}" destId="{84F14E46-362B-42C3-B997-6089937B6053}" srcOrd="1" destOrd="0" presId="urn:microsoft.com/office/officeart/2005/8/layout/hProcess9#1"/>
    <dgm:cxn modelId="{9FD32D9D-F30E-4A92-BA64-044A434235AA}" type="presParOf" srcId="{4B2A89B9-48F9-4886-BBA1-0188089575B8}" destId="{1F811F00-5299-4C16-B29F-94C90AC76C66}" srcOrd="2" destOrd="0" presId="urn:microsoft.com/office/officeart/2005/8/layout/hProcess9#1"/>
    <dgm:cxn modelId="{A3B4AB8D-0183-444D-8548-B648774EAE09}" type="presParOf" srcId="{4B2A89B9-48F9-4886-BBA1-0188089575B8}" destId="{6611DA32-AE5E-4451-99D1-CEF9FEF5A3D5}" srcOrd="3" destOrd="0" presId="urn:microsoft.com/office/officeart/2005/8/layout/hProcess9#1"/>
    <dgm:cxn modelId="{E06A1A0F-1B4D-4B57-B2EF-6544F0BA94BA}" type="presParOf" srcId="{4B2A89B9-48F9-4886-BBA1-0188089575B8}" destId="{8D8FC3F5-229E-41E9-A2AD-64C713DCC0B5}" srcOrd="4"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3AA95-4B86-40DE-A357-6376E3457B90}">
      <dsp:nvSpPr>
        <dsp:cNvPr id="0" name=""/>
        <dsp:cNvSpPr/>
      </dsp:nvSpPr>
      <dsp:spPr>
        <a:xfrm>
          <a:off x="839882" y="0"/>
          <a:ext cx="9518667" cy="5522026"/>
        </a:xfrm>
        <a:prstGeom prst="rightArrow">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A7233D6-87B8-4360-94C4-52242B5B4B25}">
      <dsp:nvSpPr>
        <dsp:cNvPr id="0" name=""/>
        <dsp:cNvSpPr/>
      </dsp:nvSpPr>
      <dsp:spPr>
        <a:xfrm>
          <a:off x="8130" y="1656607"/>
          <a:ext cx="3171156" cy="220881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0" lang="en-US" altLang="en-US"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1</a:t>
          </a:r>
          <a:r>
            <a:rPr kumimoji="0" lang="zh-CN" altLang="en-US"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en-US" altLang="en-US"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zh-CN" altLang="en-US"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企业所得税法实施条例</a:t>
          </a:r>
          <a:r>
            <a:rPr kumimoji="0" lang="en-US" altLang="en-US"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zh-CN" altLang="en-US"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修订（国务院令第</a:t>
          </a:r>
          <a:r>
            <a:rPr kumimoji="0" lang="en-US" altLang="zh-CN"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714</a:t>
          </a:r>
          <a:r>
            <a:rPr kumimoji="0" lang="zh-CN" altLang="en-US" sz="28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号）</a:t>
          </a:r>
          <a:endParaRPr kumimoji="0" lang="zh-CN" altLang="en-US" sz="2800" b="1" i="0" u="none" strike="noStrike" kern="1200" cap="none" spc="0" normalizeH="0" baseline="0" dirty="0">
            <a:ln>
              <a:noFill/>
            </a:ln>
            <a:solidFill>
              <a:schemeClr val="bg1"/>
            </a:solidFill>
            <a:effectLst/>
            <a:uLnTx/>
            <a:uFillTx/>
            <a:latin typeface="微软雅黑" pitchFamily="34" charset="-122"/>
            <a:ea typeface="微软雅黑" pitchFamily="34" charset="-122"/>
            <a:cs typeface="+mn-cs"/>
          </a:endParaRPr>
        </a:p>
      </dsp:txBody>
      <dsp:txXfrm>
        <a:off x="115955" y="1764432"/>
        <a:ext cx="2955506" cy="1993160"/>
      </dsp:txXfrm>
    </dsp:sp>
    <dsp:sp modelId="{1F811F00-5299-4C16-B29F-94C90AC76C66}">
      <dsp:nvSpPr>
        <dsp:cNvPr id="0" name=""/>
        <dsp:cNvSpPr/>
      </dsp:nvSpPr>
      <dsp:spPr>
        <a:xfrm>
          <a:off x="3552202" y="1656607"/>
          <a:ext cx="3441941" cy="2208810"/>
        </a:xfrm>
        <a:prstGeom prst="roundRect">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en-US" altLang="zh-CN"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2</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、企业扶贫捐赠所得税税前扣除政策（</a:t>
          </a:r>
          <a:r>
            <a:rPr kumimoji="0" lang="zh-CN" altLang="en-US" sz="24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财政部 税务总局 国务院扶贫办公告2019年第49号）</a:t>
          </a:r>
          <a:endParaRPr kumimoji="0" lang="zh-CN" altLang="en-US" sz="2400" b="1" i="0" u="none" strike="noStrike" kern="1200" cap="none" spc="0" normalizeH="0" baseline="0" dirty="0">
            <a:ln>
              <a:noFill/>
            </a:ln>
            <a:solidFill>
              <a:schemeClr val="bg1"/>
            </a:solidFill>
            <a:effectLst/>
            <a:uLnTx/>
            <a:uFillTx/>
            <a:latin typeface="微软雅黑" pitchFamily="34" charset="-122"/>
            <a:ea typeface="微软雅黑" pitchFamily="34" charset="-122"/>
            <a:cs typeface="+mn-cs"/>
          </a:endParaRPr>
        </a:p>
      </dsp:txBody>
      <dsp:txXfrm>
        <a:off x="3660027" y="1764432"/>
        <a:ext cx="3226291" cy="1993160"/>
      </dsp:txXfrm>
    </dsp:sp>
    <dsp:sp modelId="{8D8FC3F5-229E-41E9-A2AD-64C713DCC0B5}">
      <dsp:nvSpPr>
        <dsp:cNvPr id="0" name=""/>
        <dsp:cNvSpPr/>
      </dsp:nvSpPr>
      <dsp:spPr>
        <a:xfrm>
          <a:off x="7367060" y="1656607"/>
          <a:ext cx="3823241" cy="2208810"/>
        </a:xfrm>
        <a:prstGeom prst="round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en-US" altLang="zh-CN" sz="24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3</a:t>
          </a:r>
          <a:r>
            <a:rPr kumimoji="0" lang="zh-CN" altLang="en-US" sz="2400" b="1" i="0" u="none" strike="noStrike" kern="1200" cap="none" spc="0" normalizeH="0" baseline="0" dirty="0" smtClean="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捐赠住房作为公租房可按公益性捐赠支出税前扣除（财政部 税务总局公告</a:t>
          </a:r>
          <a:r>
            <a:rPr kumimoji="0" lang="en-US"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2019</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年第</a:t>
          </a:r>
          <a:r>
            <a:rPr kumimoji="0" lang="en-US"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61</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sym typeface="+mn-ea"/>
            </a:rPr>
            <a:t>号）</a:t>
          </a:r>
          <a:endParaRPr kumimoji="0" lang="zh-CN" altLang="en-US" sz="2400" b="1" i="0" u="none" strike="noStrike" kern="1200" cap="none" spc="0" normalizeH="0" baseline="0" dirty="0">
            <a:ln>
              <a:noFill/>
            </a:ln>
            <a:solidFill>
              <a:schemeClr val="bg1"/>
            </a:solidFill>
            <a:effectLst/>
            <a:uLnTx/>
            <a:uFillTx/>
            <a:latin typeface="微软雅黑" pitchFamily="34" charset="-122"/>
            <a:ea typeface="微软雅黑" pitchFamily="34" charset="-122"/>
            <a:cs typeface="+mn-cs"/>
          </a:endParaRPr>
        </a:p>
      </dsp:txBody>
      <dsp:txXfrm>
        <a:off x="7474885" y="1764432"/>
        <a:ext cx="3607591" cy="19931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C42FCB4-D6B7-4F5E-84D8-64F9231A56AB}" type="datetimeFigureOut">
              <a:rPr lang="zh-CN" altLang="en-US"/>
              <a:t>2020/5/18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23DB747-A7BD-4AB1-BAB9-9E7BB197CD10}" type="slidenum">
              <a:rPr lang="zh-CN" altLang="en-US"/>
              <a:t>‹#›</a:t>
            </a:fld>
            <a:endParaRPr lang="zh-CN" altLang="en-US"/>
          </a:p>
        </p:txBody>
      </p:sp>
    </p:spTree>
    <p:extLst>
      <p:ext uri="{BB962C8B-B14F-4D97-AF65-F5344CB8AC3E}">
        <p14:creationId xmlns:p14="http://schemas.microsoft.com/office/powerpoint/2010/main" val="23236215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宋体" pitchFamily="2" charset="-122"/>
        <a:cs typeface="等线" panose="02010600030101010101" charset="-122"/>
      </a:defRPr>
    </a:lvl1pPr>
    <a:lvl2pPr marL="457200" algn="l" rtl="0" fontAlgn="base">
      <a:spcBef>
        <a:spcPct val="30000"/>
      </a:spcBef>
      <a:spcAft>
        <a:spcPct val="0"/>
      </a:spcAft>
      <a:defRPr sz="1200" kern="1200">
        <a:solidFill>
          <a:schemeClr val="tx1"/>
        </a:solidFill>
        <a:latin typeface="+mn-lt"/>
        <a:ea typeface="宋体" pitchFamily="2" charset="-122"/>
        <a:cs typeface="等线" panose="02010600030101010101" charset="-122"/>
      </a:defRPr>
    </a:lvl2pPr>
    <a:lvl3pPr marL="914400" algn="l" rtl="0" fontAlgn="base">
      <a:spcBef>
        <a:spcPct val="30000"/>
      </a:spcBef>
      <a:spcAft>
        <a:spcPct val="0"/>
      </a:spcAft>
      <a:defRPr sz="1200" kern="1200">
        <a:solidFill>
          <a:schemeClr val="tx1"/>
        </a:solidFill>
        <a:latin typeface="+mn-lt"/>
        <a:ea typeface="宋体" pitchFamily="2" charset="-122"/>
        <a:cs typeface="等线" panose="02010600030101010101" charset="-122"/>
      </a:defRPr>
    </a:lvl3pPr>
    <a:lvl4pPr marL="1371600" algn="l" rtl="0" fontAlgn="base">
      <a:spcBef>
        <a:spcPct val="30000"/>
      </a:spcBef>
      <a:spcAft>
        <a:spcPct val="0"/>
      </a:spcAft>
      <a:defRPr sz="1200" kern="1200">
        <a:solidFill>
          <a:schemeClr val="tx1"/>
        </a:solidFill>
        <a:latin typeface="+mn-lt"/>
        <a:ea typeface="宋体" pitchFamily="2" charset="-122"/>
        <a:cs typeface="等线" panose="02010600030101010101" charset="-122"/>
      </a:defRPr>
    </a:lvl4pPr>
    <a:lvl5pPr marL="1828800" algn="l" rtl="0" fontAlgn="base">
      <a:spcBef>
        <a:spcPct val="30000"/>
      </a:spcBef>
      <a:spcAft>
        <a:spcPct val="0"/>
      </a:spcAft>
      <a:defRPr sz="1200" kern="1200">
        <a:solidFill>
          <a:schemeClr val="tx1"/>
        </a:solidFill>
        <a:latin typeface="+mn-lt"/>
        <a:ea typeface="宋体" pitchFamily="2" charset="-122"/>
        <a:cs typeface="等线" panose="02010600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ln>
        </p:spPr>
      </p:sp>
      <p:sp>
        <p:nvSpPr>
          <p:cNvPr id="15362" name="备注占位符 2"/>
          <p:cNvSpPr>
            <a:spLocks noGrp="1"/>
          </p:cNvSpPr>
          <p:nvPr>
            <p:ph type="body" idx="1"/>
          </p:nvPr>
        </p:nvSpPr>
        <p:spPr bwMode="auto">
          <a:noFill/>
        </p:spPr>
        <p:txBody>
          <a:bodyPr/>
          <a:lstStyle/>
          <a:p>
            <a:pPr>
              <a:spcBef>
                <a:spcPct val="0"/>
              </a:spcBef>
            </a:pPr>
            <a:endParaRPr lang="zh-CN" altLang="en-US"/>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94C2E46-8E64-4CA9-9192-F53B33C1ACD4}" type="slidenum">
              <a:rPr lang="zh-CN" altLang="en-US">
                <a:cs typeface="等线" panose="02010600030101010101" charset="-122"/>
              </a:rPr>
              <a:t>1</a:t>
            </a:fld>
            <a:endParaRPr lang="en-US" altLang="zh-CN">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a:lstStyle/>
          <a:p>
            <a:pPr>
              <a:spcBef>
                <a:spcPct val="0"/>
              </a:spcBef>
            </a:pPr>
            <a:endParaRPr lang="zh-CN" altLang="en-US"/>
          </a:p>
        </p:txBody>
      </p:sp>
      <p:sp>
        <p:nvSpPr>
          <p:cNvPr id="6349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1E50593-FD7C-413B-B11F-0C11DFCB04AD}" type="slidenum">
              <a:rPr lang="zh-CN" altLang="en-US">
                <a:cs typeface="等线" panose="02010600030101010101" charset="-122"/>
              </a:rPr>
              <a:t>52</a:t>
            </a:fld>
            <a:endParaRPr lang="en-US" altLang="zh-CN">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p:nvPr>
        </p:nvSpPr>
        <p:spPr bwMode="auto">
          <a:noFill/>
        </p:spPr>
        <p:txBody>
          <a:bodyPr wrap="square" numCol="1" anchor="t" anchorCtr="0" compatLnSpc="1"/>
          <a:lstStyle/>
          <a:p>
            <a:pPr>
              <a:spcBef>
                <a:spcPct val="0"/>
              </a:spcBef>
            </a:pPr>
            <a:endParaRPr lang="zh-CN" altLang="en-US" smtClean="0"/>
          </a:p>
        </p:txBody>
      </p:sp>
      <p:sp>
        <p:nvSpPr>
          <p:cNvPr id="55299"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2CE2E5D2-58EB-4C64-9F8D-30C860CB977A}" type="slidenum">
              <a:rPr lang="zh-CN" altLang="en-US" sz="1200">
                <a:latin typeface="Calibri" pitchFamily="34" charset="0"/>
              </a:rPr>
              <a:t>9</a:t>
            </a:fld>
            <a:endParaRPr lang="en-US" altLang="zh-CN"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ln cmpd="sng">
            <a:solidFill>
              <a:srgbClr val="000000">
                <a:alpha val="100000"/>
              </a:srgbClr>
            </a:solidFill>
            <a:miter/>
          </a:ln>
        </p:spPr>
        <p:txBody>
          <a:bodyPr/>
          <a:lstStyle/>
          <a:p>
            <a:endParaRPr lang="zh-CN" altLang="en-US"/>
          </a:p>
        </p:txBody>
      </p:sp>
      <p:sp>
        <p:nvSpPr>
          <p:cNvPr id="55298"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55299"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latin typeface="Calibri" pitchFamily="34" charset="0"/>
                <a:ea typeface="宋体" pitchFamily="2" charset="-122"/>
              </a:rPr>
              <a:t>10</a:t>
            </a:fld>
            <a:endParaRPr lang="zh-CN" altLang="en-US" sz="1200" dirty="0">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ln cmpd="sng">
            <a:solidFill>
              <a:srgbClr val="000000">
                <a:alpha val="100000"/>
              </a:srgbClr>
            </a:solidFill>
            <a:miter/>
          </a:ln>
        </p:spPr>
        <p:txBody>
          <a:bodyPr/>
          <a:lstStyle/>
          <a:p>
            <a:endParaRPr lang="zh-CN" altLang="en-US"/>
          </a:p>
        </p:txBody>
      </p:sp>
      <p:sp>
        <p:nvSpPr>
          <p:cNvPr id="55298"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55299"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latin typeface="Calibri" pitchFamily="34" charset="0"/>
                <a:ea typeface="宋体" pitchFamily="2" charset="-122"/>
              </a:rPr>
              <a:t>11</a:t>
            </a:fld>
            <a:endParaRPr lang="zh-CN" altLang="en-US" sz="1200" dirty="0">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AAA8A1-888B-4811-8B15-994B49D89159}" type="slidenum">
              <a:rPr lang="zh-CN" altLang="en-US" smtClean="0">
                <a:solidFill>
                  <a:prstClr val="black"/>
                </a:solidFill>
                <a:latin typeface="Calibri"/>
                <a:ea typeface="宋体" pitchFamily="2" charset="-122"/>
              </a:rPr>
              <a:t>13</a:t>
            </a:fld>
            <a:endParaRPr lang="zh-CN" altLang="en-US">
              <a:solidFill>
                <a:prstClr val="black"/>
              </a:solidFill>
              <a:latin typeface="Calibri"/>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idx="2"/>
          </p:nvPr>
        </p:nvSpPr>
        <p:spPr>
          <a:ln cmpd="sng">
            <a:solidFill>
              <a:srgbClr val="000000"/>
            </a:solidFill>
            <a:miter/>
          </a:ln>
        </p:spPr>
        <p:txBody>
          <a:bodyPr/>
          <a:lstStyle/>
          <a:p>
            <a:endParaRPr lang="zh-CN" altLang="en-US"/>
          </a:p>
        </p:txBody>
      </p:sp>
      <p:sp>
        <p:nvSpPr>
          <p:cNvPr id="110594" name="文本占位符 2"/>
          <p:cNvSpPr>
            <a:spLocks noGrp="1"/>
          </p:cNvSpPr>
          <p:nvPr>
            <p:ph type="body" idx="3"/>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a:ln cmpd="sng">
            <a:solidFill>
              <a:srgbClr val="000000"/>
            </a:solidFill>
            <a:miter/>
          </a:ln>
        </p:spPr>
        <p:txBody>
          <a:bodyPr/>
          <a:lstStyle/>
          <a:p>
            <a:endParaRPr lang="zh-CN" altLang="en-US"/>
          </a:p>
        </p:txBody>
      </p:sp>
      <p:sp>
        <p:nvSpPr>
          <p:cNvPr id="114690"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14691"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latin typeface="等线" charset="-122"/>
                <a:ea typeface="等线" charset="-122"/>
              </a:rPr>
              <a:t>19</a:t>
            </a:fld>
            <a:endParaRPr lang="zh-CN" altLang="en-US" sz="1200" dirty="0">
              <a:latin typeface="等线" charset="-122"/>
              <a:ea typeface="等线"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23DB747-A7BD-4AB1-BAB9-9E7BB197CD10}" type="slidenum">
              <a:rPr lang="zh-CN" altLang="en-US" smtClean="0"/>
              <a:t>20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a:ln cmpd="sng">
            <a:solidFill>
              <a:srgbClr val="000000"/>
            </a:solidFill>
            <a:miter/>
          </a:ln>
        </p:spPr>
        <p:txBody>
          <a:bodyPr/>
          <a:lstStyle/>
          <a:p>
            <a:endParaRPr lang="zh-CN" altLang="en-US"/>
          </a:p>
        </p:txBody>
      </p:sp>
      <p:sp>
        <p:nvSpPr>
          <p:cNvPr id="118786"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18787"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latin typeface="等线" charset="-122"/>
                <a:ea typeface="等线" charset="-122"/>
              </a:rPr>
              <a:t>21</a:t>
            </a:fld>
            <a:endParaRPr lang="zh-CN" altLang="en-US" sz="1200" dirty="0">
              <a:latin typeface="等线" charset="-122"/>
              <a:ea typeface="等线"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2D0328C-6434-44D2-846E-7676B8ECFB6D}" type="slidenum">
              <a:rPr lang="zh-CN" altLang="en-US"/>
              <a:t>‹#›</a:t>
            </a:fld>
            <a:endParaRPr lang="zh-CN" alt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13262" y="1387591"/>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6B53D5-0DA2-4FD4-94E2-41D72A008E7A}" type="slidenum">
              <a:rPr lang="zh-CN" altLang="en-US"/>
              <a:t>‹#›</a:t>
            </a:fld>
            <a:endParaRPr lang="zh-CN" alt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EC60218-6C98-46A1-BA10-B6788CA35BF2}" type="slidenum">
              <a:rPr lang="zh-CN" altLang="en-US"/>
              <a:t>‹#›</a:t>
            </a:fld>
            <a:endParaRPr lang="zh-CN" alt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2" name="直接连接符 1"/>
          <p:cNvCxnSpPr/>
          <p:nvPr userDrawn="1"/>
        </p:nvCxnSpPr>
        <p:spPr>
          <a:xfrm>
            <a:off x="0" y="741363"/>
            <a:ext cx="12192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296954" y="381000"/>
            <a:ext cx="9895046" cy="457200"/>
          </a:xfrm>
          <a:prstGeom prst="rect">
            <a:avLst/>
          </a:prstGeo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609523" y="1600201"/>
            <a:ext cx="10972954" cy="4525963"/>
          </a:xfrm>
          <a:prstGeom prst="rect">
            <a:avLst/>
          </a:prstGeo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zh-CN"/>
          </a:p>
        </p:txBody>
      </p:sp>
      <p:sp>
        <p:nvSpPr>
          <p:cNvPr id="5" name="Rectangle 5"/>
          <p:cNvSpPr>
            <a:spLocks noGrp="1" noChangeArrowheads="1"/>
          </p:cNvSpPr>
          <p:nvPr>
            <p:ph type="ftr" sz="quarter" idx="11"/>
          </p:nvPr>
        </p:nvSpPr>
        <p:spPr/>
        <p:txBody>
          <a:bodyPr rtlCol="0"/>
          <a:lstStyle>
            <a:lvl1pPr>
              <a:defRPr noProof="1">
                <a:latin typeface="Arial" pitchFamily="34" charset="0"/>
                <a:ea typeface="宋体" pitchFamily="2" charset="-122"/>
              </a:defRPr>
            </a:lvl1pPr>
          </a:lstStyle>
          <a:p>
            <a:pPr>
              <a:defRPr/>
            </a:pPr>
            <a:r>
              <a:rPr lang="en-US" altLang="zh-CN"/>
              <a:t>7</a:t>
            </a:r>
            <a:endParaRPr lang="en-US" altLang="zh-CN">
              <a:latin typeface="等线" charset="-122"/>
              <a:ea typeface="等线" charset="-122"/>
            </a:endParaRPr>
          </a:p>
        </p:txBody>
      </p:sp>
      <p:sp>
        <p:nvSpPr>
          <p:cNvPr id="6" name="Rectangle 6"/>
          <p:cNvSpPr>
            <a:spLocks noGrp="1" noChangeArrowheads="1"/>
          </p:cNvSpPr>
          <p:nvPr>
            <p:ph type="sldNum" sz="quarter" idx="12"/>
          </p:nvPr>
        </p:nvSpPr>
        <p:spPr/>
        <p:txBody>
          <a:bodyPr/>
          <a:lstStyle>
            <a:lvl1pPr>
              <a:defRPr smtClean="0"/>
            </a:lvl1pPr>
          </a:lstStyle>
          <a:p>
            <a:pPr>
              <a:defRPr/>
            </a:pPr>
            <a:fld id="{E33E9A73-4CA3-4E6A-B2DB-FD578DD86116}" type="slidenum">
              <a:rPr lang="en-US" altLang="zh-CN"/>
              <a:t>‹#›</a:t>
            </a:fld>
            <a:endParaRPr lang="zh-CN" altLang="zh-CN"/>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896C922-8D9D-43DB-9ECC-F08E822CC756}" type="slidenum">
              <a:rPr lang="zh-CN" altLang="en-US"/>
              <a:t>‹#›</a:t>
            </a:fld>
            <a:endParaRPr lang="zh-CN" altLang="en-US"/>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F945C93-33C7-46E4-92B1-FCF0239F1151}" type="slidenum">
              <a:rPr lang="zh-CN" altLang="en-US"/>
              <a:t>‹#›</a:t>
            </a:fld>
            <a:endParaRPr lang="zh-CN" altLang="en-US"/>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任意多边形: 形状 9"/>
          <p:cNvSpPr/>
          <p:nvPr userDrawn="1"/>
        </p:nvSpPr>
        <p:spPr>
          <a:xfrm>
            <a:off x="0" y="314325"/>
            <a:ext cx="169863"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charset="-122"/>
            </a:endParaRPr>
          </a:p>
        </p:txBody>
      </p:sp>
      <p:sp>
        <p:nvSpPr>
          <p:cNvPr id="4" name="文本占位符 6"/>
          <p:cNvSpPr>
            <a:spLocks noGrp="1"/>
          </p:cNvSpPr>
          <p:nvPr>
            <p:ph type="body" sz="quarter" idx="10"/>
          </p:nvPr>
        </p:nvSpPr>
        <p:spPr>
          <a:xfrm>
            <a:off x="676962" y="1549550"/>
            <a:ext cx="5638800" cy="723900"/>
          </a:xfrm>
          <a:prstGeom prst="rect">
            <a:avLst/>
          </a:prstGeom>
        </p:spPr>
        <p:txBody>
          <a:bodyPr anchor="ctr" anchorCtr="0"/>
          <a:lstStyle>
            <a:lvl1pPr marL="0" indent="0" algn="l" defTabSz="914400" rtl="0" eaLnBrk="1" latinLnBrk="0" hangingPunct="1">
              <a:buNone/>
              <a:defRPr lang="zh-CN" altLang="en-US" sz="2800" b="1" kern="1200" dirty="0" smtClean="0">
                <a:solidFill>
                  <a:schemeClr val="tx1">
                    <a:lumMod val="75000"/>
                    <a:lumOff val="25000"/>
                  </a:schemeClr>
                </a:solidFill>
                <a:latin typeface="+mj-ea"/>
                <a:ea typeface="+mj-ea"/>
                <a:cs typeface="+mn-cs"/>
              </a:defRPr>
            </a:lvl1pPr>
          </a:lstStyle>
          <a:p>
            <a:pPr lvl="0"/>
            <a:r>
              <a:rPr lang="zh-CN" altLang="en-US" dirty="0"/>
              <a:t>单击此处编辑母版文本样式</a:t>
            </a:r>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任意多边形: 形状 9"/>
          <p:cNvSpPr/>
          <p:nvPr userDrawn="1"/>
        </p:nvSpPr>
        <p:spPr>
          <a:xfrm>
            <a:off x="0" y="314325"/>
            <a:ext cx="169863"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charset="-122"/>
            </a:endParaRPr>
          </a:p>
        </p:txBody>
      </p:sp>
      <p:sp>
        <p:nvSpPr>
          <p:cNvPr id="14" name="文本占位符 6"/>
          <p:cNvSpPr>
            <a:spLocks noGrp="1"/>
          </p:cNvSpPr>
          <p:nvPr>
            <p:ph type="body" sz="quarter" idx="10"/>
          </p:nvPr>
        </p:nvSpPr>
        <p:spPr>
          <a:xfrm>
            <a:off x="330315" y="1610244"/>
            <a:ext cx="11425555" cy="723900"/>
          </a:xfrm>
          <a:prstGeom prst="rect">
            <a:avLst/>
          </a:prstGeom>
        </p:spPr>
        <p:txBody>
          <a:bodyPr anchor="ctr" anchorCtr="0">
            <a:normAutofit/>
          </a:bodyPr>
          <a:lstStyle>
            <a:lvl1pPr marL="0" indent="0" algn="l" defTabSz="914400" rtl="0" eaLnBrk="1" latinLnBrk="0" hangingPunct="1">
              <a:buNone/>
              <a:defRPr lang="zh-CN" altLang="en-US" sz="2800" b="1" kern="1200" dirty="0" smtClean="0">
                <a:solidFill>
                  <a:schemeClr val="tx1">
                    <a:lumMod val="75000"/>
                    <a:lumOff val="25000"/>
                  </a:schemeClr>
                </a:solidFill>
                <a:latin typeface="+mj-ea"/>
                <a:ea typeface="+mj-ea"/>
                <a:cs typeface="+mn-cs"/>
              </a:defRPr>
            </a:lvl1pPr>
          </a:lstStyle>
          <a:p>
            <a:pPr lvl="0"/>
            <a:r>
              <a:rPr lang="zh-CN" altLang="en-US" dirty="0"/>
              <a:t>单击此处编辑母版文本样式</a:t>
            </a:r>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6"/>
          <p:cNvSpPr/>
          <p:nvPr userDrawn="1"/>
        </p:nvSpPr>
        <p:spPr>
          <a:xfrm>
            <a:off x="0" y="0"/>
            <a:ext cx="12192000" cy="12795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pic>
        <p:nvPicPr>
          <p:cNvPr id="3" name="图片 7" descr="未标题-1"/>
          <p:cNvPicPr>
            <a:picLocks noChangeAspect="1"/>
          </p:cNvPicPr>
          <p:nvPr userDrawn="1"/>
        </p:nvPicPr>
        <p:blipFill>
          <a:blip r:embed="rId2" cstate="print"/>
          <a:srcRect/>
          <a:stretch>
            <a:fillRect/>
          </a:stretch>
        </p:blipFill>
        <p:spPr bwMode="auto">
          <a:xfrm>
            <a:off x="509588" y="250825"/>
            <a:ext cx="979487" cy="923925"/>
          </a:xfrm>
          <a:prstGeom prst="rect">
            <a:avLst/>
          </a:prstGeom>
          <a:noFill/>
          <a:ln w="9525">
            <a:noFill/>
            <a:miter lim="800000"/>
            <a:headEnd/>
            <a:tailEnd/>
          </a:ln>
        </p:spPr>
      </p:pic>
      <p:sp>
        <p:nvSpPr>
          <p:cNvPr id="4" name="文本框 8"/>
          <p:cNvSpPr txBox="1"/>
          <p:nvPr userDrawn="1"/>
        </p:nvSpPr>
        <p:spPr>
          <a:xfrm>
            <a:off x="1371600" y="446088"/>
            <a:ext cx="4529138" cy="398462"/>
          </a:xfrm>
          <a:prstGeom prst="rect">
            <a:avLst/>
          </a:prstGeom>
          <a:noFill/>
        </p:spPr>
        <p:txBody>
          <a:bodyPr>
            <a:spAutoFit/>
          </a:bodyPr>
          <a:lstStyle/>
          <a:p>
            <a:pPr fontAlgn="auto">
              <a:spcBef>
                <a:spcPts val="0"/>
              </a:spcBef>
              <a:spcAft>
                <a:spcPts val="0"/>
              </a:spcAft>
              <a:defRPr/>
            </a:pPr>
            <a:r>
              <a:rPr lang="zh-CN" altLang="en-US" sz="2000" b="1" dirty="0">
                <a:solidFill>
                  <a:prstClr val="white"/>
                </a:solidFill>
                <a:latin typeface="微软雅黑" panose="020B0503020204020204" pitchFamily="34" charset="-122"/>
                <a:ea typeface="微软雅黑" panose="020B0503020204020204" pitchFamily="34" charset="-122"/>
              </a:rPr>
              <a:t>国家税务总局桂林市税务局</a:t>
            </a:r>
          </a:p>
        </p:txBody>
      </p:sp>
    </p:spTree>
    <p:extLst>
      <p:ext uri="{BB962C8B-B14F-4D97-AF65-F5344CB8AC3E}">
        <p14:creationId xmlns:p14="http://schemas.microsoft.com/office/powerpoint/2010/main" val="3968299727"/>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231920-A403-4A7B-A3FF-E0E3DADC4FE5}" type="slidenum">
              <a:rPr lang="zh-CN" altLang="en-US"/>
              <a:t>‹#›</a:t>
            </a:fld>
            <a:endParaRPr lang="zh-CN" altLang="en-US"/>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2B42BB-CA14-425D-97D0-651875F5B8B6}"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CD9D5CC-780B-4A30-9DBA-84C02C5C349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9D06416-53F3-49C4-9822-9E283C6EE3C2}" type="slidenum">
              <a:rPr lang="zh-CN" altLang="en-US"/>
              <a:t>‹#›</a:t>
            </a:fld>
            <a:endParaRPr lang="zh-CN" altLang="en-US"/>
          </a:p>
        </p:txBody>
      </p:sp>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740701"/>
            <a:ext cx="12192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2F8E9D-BAC3-4C0A-9F9D-2261C588608A}"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6E850F-BFD6-4B0F-B0E7-7A5DFC18B8A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296954" y="381000"/>
            <a:ext cx="9895046" cy="457200"/>
          </a:xfrm>
          <a:prstGeom prst="rect">
            <a:avLst/>
          </a:prstGeo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609523" y="1600201"/>
            <a:ext cx="10972954" cy="4525963"/>
          </a:xfrm>
          <a:prstGeom prst="rect">
            <a:avLst/>
          </a:prstGeo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a:solidFill>
                  <a:prstClr val="black">
                    <a:tint val="75000"/>
                  </a:prstClr>
                </a:solidFill>
              </a:rPr>
              <a:t>7</a:t>
            </a:r>
          </a:p>
        </p:txBody>
      </p:sp>
      <p:sp>
        <p:nvSpPr>
          <p:cNvPr id="6" name="Rectangle 6"/>
          <p:cNvSpPr>
            <a:spLocks noGrp="1" noChangeArrowheads="1"/>
          </p:cNvSpPr>
          <p:nvPr>
            <p:ph type="sldNum" sz="quarter" idx="12"/>
          </p:nvPr>
        </p:nvSpPr>
        <p:spPr/>
        <p:txBody>
          <a:bodyPr/>
          <a:lstStyle>
            <a:lvl1pPr>
              <a:defRPr/>
            </a:lvl1pPr>
          </a:lstStyle>
          <a:p>
            <a:pPr>
              <a:defRPr/>
            </a:pPr>
            <a:fld id="{C5C112CE-86C0-4FD2-B249-41333C6E64D6}" type="slidenum">
              <a:rPr altLang="zh-CN">
                <a:solidFill>
                  <a:prstClr val="black">
                    <a:tint val="75000"/>
                  </a:prstClr>
                </a:solidFill>
              </a:rPr>
              <a:t>‹#›</a:t>
            </a:fld>
            <a:endParaRPr lang="zh-CN" altLang="zh-CN">
              <a:solidFill>
                <a:prstClr val="black">
                  <a:tint val="75000"/>
                </a:prstClr>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2F8E9D-BAC3-4C0A-9F9D-2261C588608A}"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6E850F-BFD6-4B0F-B0E7-7A5DFC18B8A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7" name="矩形 6"/>
          <p:cNvSpPr/>
          <p:nvPr userDrawn="1"/>
        </p:nvSpPr>
        <p:spPr>
          <a:xfrm>
            <a:off x="0" y="0"/>
            <a:ext cx="12192000" cy="1280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spcAft>
                <a:spcPts val="0"/>
              </a:spcAft>
            </a:pPr>
            <a:endParaRPr lang="zh-CN" altLang="en-US">
              <a:solidFill>
                <a:prstClr val="white"/>
              </a:solidFill>
              <a:cs typeface="+mn-ea"/>
              <a:sym typeface="+mn-lt"/>
            </a:endParaRPr>
          </a:p>
        </p:txBody>
      </p:sp>
      <p:pic>
        <p:nvPicPr>
          <p:cNvPr id="8" name="图片 7" descr="未标题-1"/>
          <p:cNvPicPr>
            <a:picLocks noChangeAspect="1"/>
          </p:cNvPicPr>
          <p:nvPr userDrawn="1"/>
        </p:nvPicPr>
        <p:blipFill>
          <a:blip r:embed="rId2" cstate="print"/>
          <a:srcRect/>
          <a:stretch>
            <a:fillRect/>
          </a:stretch>
        </p:blipFill>
        <p:spPr>
          <a:xfrm>
            <a:off x="509905" y="250825"/>
            <a:ext cx="979170" cy="923925"/>
          </a:xfrm>
          <a:prstGeom prst="rect">
            <a:avLst/>
          </a:prstGeom>
        </p:spPr>
      </p:pic>
      <p:sp>
        <p:nvSpPr>
          <p:cNvPr id="9" name="文本框 8"/>
          <p:cNvSpPr txBox="1"/>
          <p:nvPr userDrawn="1"/>
        </p:nvSpPr>
        <p:spPr>
          <a:xfrm>
            <a:off x="1372235" y="446405"/>
            <a:ext cx="4528820" cy="398780"/>
          </a:xfrm>
          <a:prstGeom prst="rect">
            <a:avLst/>
          </a:prstGeom>
          <a:noFill/>
        </p:spPr>
        <p:txBody>
          <a:bodyPr wrap="square" rtlCol="0">
            <a:spAutoFit/>
          </a:bodyPr>
          <a:lstStyle/>
          <a:p>
            <a:pPr eaLnBrk="1" hangingPunct="1">
              <a:spcBef>
                <a:spcPts val="0"/>
              </a:spcBef>
              <a:spcAft>
                <a:spcPts val="0"/>
              </a:spcAft>
            </a:pPr>
            <a:r>
              <a:rPr lang="zh-CN" altLang="en-US" sz="2000" dirty="0">
                <a:solidFill>
                  <a:prstClr val="white"/>
                </a:solidFill>
                <a:latin typeface="微软雅黑" pitchFamily="34" charset="-122"/>
                <a:ea typeface="微软雅黑" pitchFamily="34" charset="-122"/>
              </a:rPr>
              <a:t>国家税务总局广西壮族自治区税务局</a:t>
            </a:r>
          </a:p>
        </p:txBody>
      </p:sp>
      <p:sp>
        <p:nvSpPr>
          <p:cNvPr id="3" name="文本框 2"/>
          <p:cNvSpPr txBox="1"/>
          <p:nvPr userDrawn="1"/>
        </p:nvSpPr>
        <p:spPr>
          <a:xfrm>
            <a:off x="616585" y="1494790"/>
            <a:ext cx="10883900" cy="365760"/>
          </a:xfrm>
          <a:prstGeom prst="rect">
            <a:avLst/>
          </a:prstGeom>
          <a:noFill/>
        </p:spPr>
        <p:txBody>
          <a:bodyPr wrap="square" rtlCol="0">
            <a:spAutoFit/>
          </a:bodyPr>
          <a:lstStyle/>
          <a:p>
            <a:r>
              <a:rPr lang="en-US" altLang="zh-CN"/>
              <a:t>  </a:t>
            </a:r>
          </a:p>
        </p:txBody>
      </p:sp>
      <p:sp>
        <p:nvSpPr>
          <p:cNvPr id="5" name="内容占位符 4"/>
          <p:cNvSpPr>
            <a:spLocks noGrp="1"/>
          </p:cNvSpPr>
          <p:nvPr>
            <p:ph sz="half" idx="13" hasCustomPrompt="1"/>
          </p:nvPr>
        </p:nvSpPr>
        <p:spPr>
          <a:xfrm>
            <a:off x="762635" y="1456690"/>
            <a:ext cx="10670540" cy="4351655"/>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2" name="矩形 6"/>
          <p:cNvSpPr/>
          <p:nvPr userDrawn="1"/>
        </p:nvSpPr>
        <p:spPr>
          <a:xfrm>
            <a:off x="0" y="0"/>
            <a:ext cx="12192000" cy="12795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pic>
        <p:nvPicPr>
          <p:cNvPr id="3" name="图片 7" descr="未标题-1"/>
          <p:cNvPicPr>
            <a:picLocks noChangeAspect="1"/>
          </p:cNvPicPr>
          <p:nvPr userDrawn="1"/>
        </p:nvPicPr>
        <p:blipFill>
          <a:blip r:embed="rId2" cstate="print"/>
          <a:srcRect/>
          <a:stretch>
            <a:fillRect/>
          </a:stretch>
        </p:blipFill>
        <p:spPr bwMode="auto">
          <a:xfrm>
            <a:off x="509588" y="250825"/>
            <a:ext cx="979487" cy="923925"/>
          </a:xfrm>
          <a:prstGeom prst="rect">
            <a:avLst/>
          </a:prstGeom>
          <a:noFill/>
          <a:ln w="9525">
            <a:noFill/>
            <a:miter lim="800000"/>
            <a:headEnd/>
            <a:tailEnd/>
          </a:ln>
        </p:spPr>
      </p:pic>
      <p:sp>
        <p:nvSpPr>
          <p:cNvPr id="4" name="文本框 8"/>
          <p:cNvSpPr txBox="1"/>
          <p:nvPr userDrawn="1"/>
        </p:nvSpPr>
        <p:spPr>
          <a:xfrm>
            <a:off x="1371600" y="446088"/>
            <a:ext cx="4529138" cy="398462"/>
          </a:xfrm>
          <a:prstGeom prst="rect">
            <a:avLst/>
          </a:prstGeom>
          <a:noFill/>
        </p:spPr>
        <p:txBody>
          <a:bodyPr>
            <a:spAutoFit/>
          </a:bodyPr>
          <a:lstStyle/>
          <a:p>
            <a:pPr fontAlgn="auto">
              <a:spcBef>
                <a:spcPts val="0"/>
              </a:spcBef>
              <a:spcAft>
                <a:spcPts val="0"/>
              </a:spcAft>
              <a:defRPr/>
            </a:pPr>
            <a:r>
              <a:rPr lang="zh-CN" altLang="en-US" sz="2000" b="1" dirty="0">
                <a:solidFill>
                  <a:prstClr val="white"/>
                </a:solidFill>
                <a:latin typeface="微软雅黑" pitchFamily="34" charset="-122"/>
                <a:ea typeface="微软雅黑" pitchFamily="34" charset="-122"/>
              </a:rPr>
              <a:t>国家税务总局桂林市税务局</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
        <p:nvSpPr>
          <p:cNvPr id="7" name="矩形 6"/>
          <p:cNvSpPr/>
          <p:nvPr userDrawn="1"/>
        </p:nvSpPr>
        <p:spPr>
          <a:xfrm>
            <a:off x="0" y="0"/>
            <a:ext cx="12192000" cy="1280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cs typeface="+mn-ea"/>
              <a:sym typeface="+mn-lt"/>
            </a:endParaRPr>
          </a:p>
        </p:txBody>
      </p:sp>
      <p:pic>
        <p:nvPicPr>
          <p:cNvPr id="8" name="图片 7" descr="未标题-1"/>
          <p:cNvPicPr>
            <a:picLocks noChangeAspect="1"/>
          </p:cNvPicPr>
          <p:nvPr userDrawn="1"/>
        </p:nvPicPr>
        <p:blipFill>
          <a:blip r:embed="rId2" cstate="print"/>
          <a:stretch>
            <a:fillRect/>
          </a:stretch>
        </p:blipFill>
        <p:spPr>
          <a:xfrm>
            <a:off x="509905" y="250825"/>
            <a:ext cx="979170" cy="923925"/>
          </a:xfrm>
          <a:prstGeom prst="rect">
            <a:avLst/>
          </a:prstGeom>
        </p:spPr>
      </p:pic>
      <p:sp>
        <p:nvSpPr>
          <p:cNvPr id="9" name="文本框 8"/>
          <p:cNvSpPr txBox="1"/>
          <p:nvPr userDrawn="1"/>
        </p:nvSpPr>
        <p:spPr>
          <a:xfrm>
            <a:off x="1372235" y="446405"/>
            <a:ext cx="4528820" cy="398780"/>
          </a:xfrm>
          <a:prstGeom prst="rect">
            <a:avLst/>
          </a:prstGeom>
          <a:noFill/>
        </p:spPr>
        <p:txBody>
          <a:bodyPr wrap="square" rtlCol="0">
            <a:spAutoFit/>
          </a:bodyPr>
          <a:lstStyle/>
          <a:p>
            <a:pPr eaLnBrk="1" fontAlgn="auto" hangingPunct="1">
              <a:spcBef>
                <a:spcPts val="0"/>
              </a:spcBef>
              <a:spcAft>
                <a:spcPts val="0"/>
              </a:spcAft>
            </a:pPr>
            <a:r>
              <a:rPr lang="zh-CN" altLang="en-US" sz="2000" b="1" dirty="0">
                <a:solidFill>
                  <a:prstClr val="white"/>
                </a:solidFill>
                <a:latin typeface="微软雅黑" pitchFamily="34" charset="-122"/>
                <a:ea typeface="微软雅黑" pitchFamily="34" charset="-122"/>
              </a:rPr>
              <a:t>国家税务</a:t>
            </a:r>
            <a:r>
              <a:rPr lang="zh-CN" altLang="en-US" sz="2000" b="1" dirty="0" smtClean="0">
                <a:solidFill>
                  <a:prstClr val="white"/>
                </a:solidFill>
                <a:latin typeface="微软雅黑" pitchFamily="34" charset="-122"/>
                <a:ea typeface="微软雅黑" pitchFamily="34" charset="-122"/>
              </a:rPr>
              <a:t>总局桂林市税务局</a:t>
            </a:r>
            <a:endParaRPr lang="zh-CN" altLang="en-US" sz="2000" b="1" dirty="0">
              <a:solidFill>
                <a:prstClr val="white"/>
              </a:solidFill>
              <a:latin typeface="微软雅黑" pitchFamily="34" charset="-122"/>
              <a:ea typeface="微软雅黑" pitchFamily="34" charset="-122"/>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
        <p:nvSpPr>
          <p:cNvPr id="2" name="矩形 6"/>
          <p:cNvSpPr/>
          <p:nvPr userDrawn="1"/>
        </p:nvSpPr>
        <p:spPr>
          <a:xfrm>
            <a:off x="0" y="0"/>
            <a:ext cx="12192000" cy="12795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pic>
        <p:nvPicPr>
          <p:cNvPr id="3" name="图片 7" descr="未标题-1"/>
          <p:cNvPicPr>
            <a:picLocks noChangeAspect="1"/>
          </p:cNvPicPr>
          <p:nvPr userDrawn="1"/>
        </p:nvPicPr>
        <p:blipFill>
          <a:blip r:embed="rId2" cstate="print"/>
          <a:srcRect/>
          <a:stretch>
            <a:fillRect/>
          </a:stretch>
        </p:blipFill>
        <p:spPr bwMode="auto">
          <a:xfrm>
            <a:off x="509588" y="250825"/>
            <a:ext cx="979487" cy="923925"/>
          </a:xfrm>
          <a:prstGeom prst="rect">
            <a:avLst/>
          </a:prstGeom>
          <a:noFill/>
          <a:ln w="9525">
            <a:noFill/>
            <a:miter lim="800000"/>
            <a:headEnd/>
            <a:tailEnd/>
          </a:ln>
        </p:spPr>
      </p:pic>
      <p:sp>
        <p:nvSpPr>
          <p:cNvPr id="4" name="文本框 8"/>
          <p:cNvSpPr txBox="1"/>
          <p:nvPr userDrawn="1"/>
        </p:nvSpPr>
        <p:spPr>
          <a:xfrm>
            <a:off x="1371600" y="446088"/>
            <a:ext cx="4529138" cy="398462"/>
          </a:xfrm>
          <a:prstGeom prst="rect">
            <a:avLst/>
          </a:prstGeom>
          <a:noFill/>
        </p:spPr>
        <p:txBody>
          <a:bodyPr>
            <a:spAutoFit/>
          </a:bodyPr>
          <a:lstStyle/>
          <a:p>
            <a:pPr fontAlgn="auto">
              <a:spcBef>
                <a:spcPts val="0"/>
              </a:spcBef>
              <a:spcAft>
                <a:spcPts val="0"/>
              </a:spcAft>
              <a:defRPr/>
            </a:pPr>
            <a:r>
              <a:rPr lang="zh-CN" altLang="en-US" sz="2000" b="1" dirty="0">
                <a:solidFill>
                  <a:prstClr val="white"/>
                </a:solidFill>
                <a:latin typeface="微软雅黑" pitchFamily="34" charset="-122"/>
                <a:ea typeface="微软雅黑" pitchFamily="34" charset="-122"/>
              </a:rPr>
              <a:t>国家税务总局桂林市税务局</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7B36B80-74CD-4BFB-90FC-3D05486EFAD0}" type="slidenum">
              <a:rPr lang="zh-CN" altLang="en-US"/>
              <a:t>‹#›</a:t>
            </a:fld>
            <a:endParaRPr lang="zh-CN" alt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295C301-6542-489B-B261-4614C6C7633D}" type="slidenum">
              <a:rPr lang="zh-CN" altLang="en-US"/>
              <a:t>‹#›</a:t>
            </a:fld>
            <a:endParaRPr lang="zh-CN" alt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2069" y="1828165"/>
            <a:ext cx="10515600" cy="1325563"/>
          </a:xfrm>
          <a:prstGeom prst="rect">
            <a:avLst/>
          </a:prstGeom>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F616450-CEC9-46E5-BE92-4AA5AD8D597D}" type="slidenum">
              <a:rPr lang="zh-CN" altLang="en-US"/>
              <a:t>‹#›</a:t>
            </a:fld>
            <a:endParaRPr lang="zh-CN" alt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EDBB9D2-3094-4008-98E4-EC740FC79864}" type="slidenum">
              <a:rPr lang="zh-CN" altLang="en-US"/>
              <a:t>‹#›</a:t>
            </a:fld>
            <a:endParaRPr lang="zh-CN" alt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3162" y="1396538"/>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1E7656E-D281-4B8C-B7D0-6FD4DBCBC470}" type="slidenum">
              <a:rPr lang="zh-CN" altLang="en-US"/>
              <a:t>‹#›</a:t>
            </a:fld>
            <a:endParaRPr lang="zh-CN" alt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23409" y="1072341"/>
            <a:ext cx="393223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66600F8-6A52-440D-8D99-19CB1D43075F}" type="datetime1">
              <a:rPr lang="zh-CN" altLang="en-US"/>
              <a:t>2020/5/18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1D266F-A416-4F77-8C65-BA2411823411}" type="slidenum">
              <a:rPr lang="zh-CN" altLang="en-US"/>
              <a:t>‹#›</a:t>
            </a:fld>
            <a:endParaRPr lang="zh-CN" alt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2.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lstStyle>
            <a:lvl1pPr>
              <a:defRPr sz="1200" smtClean="0">
                <a:solidFill>
                  <a:srgbClr val="898989"/>
                </a:solidFill>
                <a:latin typeface="等线" charset="-122"/>
                <a:ea typeface="等线" charset="-122"/>
              </a:defRPr>
            </a:lvl1pPr>
          </a:lstStyle>
          <a:p>
            <a:pPr eaLnBrk="1" hangingPunct="1">
              <a:defRPr/>
            </a:pPr>
            <a:fld id="{966600F8-6A52-440D-8D99-19CB1D43075F}" type="datetime1">
              <a:rPr lang="zh-CN" altLang="en-US"/>
              <a:t>2020/5/18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lstStyle>
            <a:lvl1pPr algn="ctr">
              <a:defRPr sz="1200" smtClean="0">
                <a:solidFill>
                  <a:srgbClr val="898989"/>
                </a:solidFill>
                <a:latin typeface="等线" charset="-122"/>
                <a:ea typeface="等线" charset="-122"/>
              </a:defRPr>
            </a:lvl1pPr>
          </a:lstStyle>
          <a:p>
            <a:pPr eaLnBrk="1" hangingPunct="1">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smtClean="0">
                <a:solidFill>
                  <a:srgbClr val="898989"/>
                </a:solidFill>
                <a:latin typeface="等线" charset="-122"/>
                <a:ea typeface="等线" charset="-122"/>
              </a:defRPr>
            </a:lvl1pPr>
          </a:lstStyle>
          <a:p>
            <a:pPr eaLnBrk="1" hangingPunct="1">
              <a:defRPr/>
            </a:pPr>
            <a:fld id="{0FF45E67-3C5C-4D78-A9FD-A35CE8404D5F}" type="slidenum">
              <a:rPr lang="zh-CN" altLang="en-US"/>
              <a:t>‹#›</a:t>
            </a:fld>
            <a:endParaRPr lang="zh-CN" altLang="en-US"/>
          </a:p>
        </p:txBody>
      </p:sp>
      <p:sp>
        <p:nvSpPr>
          <p:cNvPr id="8" name="矩形 7"/>
          <p:cNvSpPr/>
          <p:nvPr/>
        </p:nvSpPr>
        <p:spPr>
          <a:xfrm>
            <a:off x="0" y="0"/>
            <a:ext cx="12192000" cy="1127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pic>
        <p:nvPicPr>
          <p:cNvPr id="2054" name="图片 8" descr="未标题-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700" y="101600"/>
            <a:ext cx="977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文本框 9"/>
          <p:cNvSpPr txBox="1">
            <a:spLocks noChangeArrowheads="1"/>
          </p:cNvSpPr>
          <p:nvPr/>
        </p:nvSpPr>
        <p:spPr bwMode="auto">
          <a:xfrm>
            <a:off x="1371600" y="307975"/>
            <a:ext cx="45291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微软雅黑" pitchFamily="34" charset="-122"/>
              </a:defRPr>
            </a:lvl1pPr>
            <a:lvl2pPr marL="742950" indent="-285750" eaLnBrk="0" hangingPunct="0">
              <a:defRPr>
                <a:solidFill>
                  <a:schemeClr val="tx1"/>
                </a:solidFill>
                <a:latin typeface="Arial" pitchFamily="34" charset="0"/>
                <a:ea typeface="微软雅黑" pitchFamily="34" charset="-122"/>
              </a:defRPr>
            </a:lvl2pPr>
            <a:lvl3pPr marL="1143000" indent="-228600" eaLnBrk="0" hangingPunct="0">
              <a:defRPr>
                <a:solidFill>
                  <a:schemeClr val="tx1"/>
                </a:solidFill>
                <a:latin typeface="Arial" pitchFamily="34" charset="0"/>
                <a:ea typeface="微软雅黑" pitchFamily="34" charset="-122"/>
              </a:defRPr>
            </a:lvl3pPr>
            <a:lvl4pPr marL="1600200" indent="-228600" eaLnBrk="0" hangingPunct="0">
              <a:defRPr>
                <a:solidFill>
                  <a:schemeClr val="tx1"/>
                </a:solidFill>
                <a:latin typeface="Arial" pitchFamily="34" charset="0"/>
                <a:ea typeface="微软雅黑" pitchFamily="34" charset="-122"/>
              </a:defRPr>
            </a:lvl4pPr>
            <a:lvl5pPr marL="2057400" indent="-228600" eaLnBrk="0" hangingPunct="0">
              <a:defRPr>
                <a:solidFill>
                  <a:schemeClr val="tx1"/>
                </a:solidFill>
                <a:latin typeface="Arial"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pitchFamily="34" charset="0"/>
                <a:ea typeface="微软雅黑" pitchFamily="34" charset="-122"/>
              </a:defRPr>
            </a:lvl9pPr>
          </a:lstStyle>
          <a:p>
            <a:pPr eaLnBrk="1" hangingPunct="1"/>
            <a:r>
              <a:rPr lang="zh-CN" altLang="en-US" sz="2000" b="1" dirty="0">
                <a:solidFill>
                  <a:prstClr val="white"/>
                </a:solidFill>
                <a:latin typeface="微软雅黑" pitchFamily="34" charset="-122"/>
              </a:rPr>
              <a:t>国家税务</a:t>
            </a:r>
            <a:r>
              <a:rPr lang="zh-CN" altLang="en-US" sz="2000" b="1" dirty="0" smtClean="0">
                <a:solidFill>
                  <a:prstClr val="white"/>
                </a:solidFill>
                <a:latin typeface="微软雅黑" pitchFamily="34" charset="-122"/>
              </a:rPr>
              <a:t>总局桂林市税务局</a:t>
            </a:r>
            <a:endParaRPr lang="zh-CN" altLang="en-US" sz="2000" b="1" dirty="0">
              <a:solidFill>
                <a:prstClr val="white"/>
              </a:solidFill>
              <a:latin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86" r:id="rId18"/>
  </p:sldLayoutIdLst>
  <p:transition spd="slow">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charset="0"/>
        </a:defRPr>
      </a:lvl1pPr>
      <a:lvl2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F2B42BB-CA14-425D-97D0-651875F5B8B6}" type="datetimeFigureOut">
              <a:rPr lang="zh-CN" altLang="en-US" smtClean="0">
                <a:solidFill>
                  <a:prstClr val="black">
                    <a:tint val="75000"/>
                  </a:prstClr>
                </a:solidFill>
                <a:latin typeface="等线"/>
              </a:rPr>
              <a:t>2020/5/18</a:t>
            </a:fld>
            <a:endParaRPr lang="zh-CN" altLang="en-US">
              <a:solidFill>
                <a:prstClr val="black">
                  <a:tint val="75000"/>
                </a:prstClr>
              </a:solidFill>
              <a:latin typeface="等线"/>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等线"/>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CD9D5CC-780B-4A30-9DBA-84C02C5C349C}" type="slidenum">
              <a:rPr lang="zh-CN" altLang="en-US" smtClean="0">
                <a:solidFill>
                  <a:prstClr val="black">
                    <a:tint val="75000"/>
                  </a:prstClr>
                </a:solidFill>
                <a:latin typeface="等线"/>
              </a:rPr>
              <a:t>‹#›</a:t>
            </a:fld>
            <a:endParaRPr lang="zh-CN" altLang="en-US">
              <a:solidFill>
                <a:prstClr val="black">
                  <a:tint val="75000"/>
                </a:prstClr>
              </a:solidFill>
              <a:latin typeface="等线"/>
            </a:endParaRPr>
          </a:p>
        </p:txBody>
      </p:sp>
      <p:sp>
        <p:nvSpPr>
          <p:cNvPr id="8" name="矩形 7"/>
          <p:cNvSpPr/>
          <p:nvPr/>
        </p:nvSpPr>
        <p:spPr>
          <a:xfrm>
            <a:off x="0" y="0"/>
            <a:ext cx="12192000" cy="1127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endParaRPr>
          </a:p>
        </p:txBody>
      </p:sp>
      <p:pic>
        <p:nvPicPr>
          <p:cNvPr id="9" name="图片 8" descr="未标题-1"/>
          <p:cNvPicPr>
            <a:picLocks noChangeAspect="1"/>
          </p:cNvPicPr>
          <p:nvPr/>
        </p:nvPicPr>
        <p:blipFill>
          <a:blip r:embed="rId21" cstate="print"/>
          <a:stretch>
            <a:fillRect/>
          </a:stretch>
        </p:blipFill>
        <p:spPr>
          <a:xfrm>
            <a:off x="393065" y="101600"/>
            <a:ext cx="979170" cy="923925"/>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6.xml"/><Relationship Id="rId5" Type="http://schemas.openxmlformats.org/officeDocument/2006/relationships/tags" Target="../tags/tag5.xml"/><Relationship Id="rId4"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6.xml"/><Relationship Id="rId5" Type="http://schemas.openxmlformats.org/officeDocument/2006/relationships/slideLayout" Target="../slideLayouts/slideLayout16.xml"/><Relationship Id="rId4" Type="http://schemas.openxmlformats.org/officeDocument/2006/relationships/tags" Target="../tags/tag9.xml"/></Relationships>
</file>

<file path=ppt/slides/_rels/slide1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slideLayout" Target="../slideLayouts/slideLayout16.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1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slideLayout" Target="../slideLayouts/slideLayout1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8.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16.xml"/><Relationship Id="rId5" Type="http://schemas.openxmlformats.org/officeDocument/2006/relationships/tags" Target="../tags/tag59.xml"/><Relationship Id="rId4" Type="http://schemas.openxmlformats.org/officeDocument/2006/relationships/tags" Target="../tags/tag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Layout" Target="../slideLayouts/slideLayout1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_rels/slide2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9.png"/><Relationship Id="rId4"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slideLayout" Target="../slideLayouts/slideLayout16.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4338" name="组合 148"/>
          <p:cNvGrpSpPr/>
          <p:nvPr/>
        </p:nvGrpSpPr>
        <p:grpSpPr bwMode="auto">
          <a:xfrm>
            <a:off x="2384425" y="987425"/>
            <a:ext cx="7229475" cy="3084513"/>
            <a:chOff x="2802" y="710"/>
            <a:chExt cx="13592" cy="5800"/>
          </a:xfrm>
        </p:grpSpPr>
        <p:grpSp>
          <p:nvGrpSpPr>
            <p:cNvPr id="14344" name="组合 114"/>
            <p:cNvGrpSpPr/>
            <p:nvPr/>
          </p:nvGrpSpPr>
          <p:grpSpPr bwMode="auto">
            <a:xfrm>
              <a:off x="11187" y="4760"/>
              <a:ext cx="4521" cy="1246"/>
              <a:chOff x="4938713" y="3109913"/>
              <a:chExt cx="2314575" cy="638175"/>
            </a:xfrm>
          </p:grpSpPr>
          <p:sp>
            <p:nvSpPr>
              <p:cNvPr id="116" name="Freeform 13"/>
              <p:cNvSpPr/>
              <p:nvPr/>
            </p:nvSpPr>
            <p:spPr bwMode="auto">
              <a:xfrm>
                <a:off x="4971727" y="3145459"/>
                <a:ext cx="2230900" cy="568748"/>
              </a:xfrm>
              <a:custGeom>
                <a:avLst/>
                <a:gdLst>
                  <a:gd name="T0" fmla="*/ 524 w 524"/>
                  <a:gd name="T1" fmla="*/ 132 h 132"/>
                  <a:gd name="T2" fmla="*/ 64 w 524"/>
                  <a:gd name="T3" fmla="*/ 132 h 132"/>
                  <a:gd name="T4" fmla="*/ 0 w 524"/>
                  <a:gd name="T5" fmla="*/ 67 h 132"/>
                  <a:gd name="T6" fmla="*/ 0 w 524"/>
                  <a:gd name="T7" fmla="*/ 57 h 132"/>
                  <a:gd name="T8" fmla="*/ 64 w 524"/>
                  <a:gd name="T9" fmla="*/ 0 h 132"/>
                  <a:gd name="T10" fmla="*/ 524 w 524"/>
                  <a:gd name="T11" fmla="*/ 0 h 132"/>
                  <a:gd name="T12" fmla="*/ 509 w 524"/>
                  <a:gd name="T13" fmla="*/ 63 h 132"/>
                  <a:gd name="T14" fmla="*/ 524 w 524"/>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4" h="132">
                    <a:moveTo>
                      <a:pt x="524" y="132"/>
                    </a:moveTo>
                    <a:cubicBezTo>
                      <a:pt x="64" y="132"/>
                      <a:pt x="64" y="132"/>
                      <a:pt x="64" y="132"/>
                    </a:cubicBezTo>
                    <a:cubicBezTo>
                      <a:pt x="29" y="132"/>
                      <a:pt x="0" y="101"/>
                      <a:pt x="0" y="67"/>
                    </a:cubicBezTo>
                    <a:cubicBezTo>
                      <a:pt x="0" y="57"/>
                      <a:pt x="0" y="57"/>
                      <a:pt x="0" y="57"/>
                    </a:cubicBezTo>
                    <a:cubicBezTo>
                      <a:pt x="0" y="23"/>
                      <a:pt x="29" y="0"/>
                      <a:pt x="64" y="0"/>
                    </a:cubicBezTo>
                    <a:cubicBezTo>
                      <a:pt x="524" y="0"/>
                      <a:pt x="524" y="0"/>
                      <a:pt x="524" y="0"/>
                    </a:cubicBezTo>
                    <a:cubicBezTo>
                      <a:pt x="524" y="0"/>
                      <a:pt x="509" y="21"/>
                      <a:pt x="509" y="63"/>
                    </a:cubicBezTo>
                    <a:cubicBezTo>
                      <a:pt x="509" y="111"/>
                      <a:pt x="524" y="132"/>
                      <a:pt x="524" y="132"/>
                    </a:cubicBezTo>
                  </a:path>
                </a:pathLst>
              </a:custGeom>
              <a:solidFill>
                <a:srgbClr val="FCF6EA"/>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7" name="Freeform 14"/>
              <p:cNvSpPr/>
              <p:nvPr/>
            </p:nvSpPr>
            <p:spPr bwMode="auto">
              <a:xfrm>
                <a:off x="4988534" y="3110295"/>
                <a:ext cx="319355" cy="629904"/>
              </a:xfrm>
              <a:custGeom>
                <a:avLst/>
                <a:gdLst>
                  <a:gd name="T0" fmla="*/ 67 w 75"/>
                  <a:gd name="T1" fmla="*/ 146 h 146"/>
                  <a:gd name="T2" fmla="*/ 0 w 75"/>
                  <a:gd name="T3" fmla="*/ 76 h 146"/>
                  <a:gd name="T4" fmla="*/ 0 w 75"/>
                  <a:gd name="T5" fmla="*/ 67 h 146"/>
                  <a:gd name="T6" fmla="*/ 69 w 75"/>
                  <a:gd name="T7" fmla="*/ 0 h 146"/>
                  <a:gd name="T8" fmla="*/ 75 w 75"/>
                  <a:gd name="T9" fmla="*/ 6 h 146"/>
                  <a:gd name="T10" fmla="*/ 69 w 75"/>
                  <a:gd name="T11" fmla="*/ 12 h 146"/>
                  <a:gd name="T12" fmla="*/ 12 w 75"/>
                  <a:gd name="T13" fmla="*/ 67 h 146"/>
                  <a:gd name="T14" fmla="*/ 12 w 75"/>
                  <a:gd name="T15" fmla="*/ 76 h 146"/>
                  <a:gd name="T16" fmla="*/ 67 w 75"/>
                  <a:gd name="T17" fmla="*/ 133 h 146"/>
                  <a:gd name="T18" fmla="*/ 73 w 75"/>
                  <a:gd name="T19" fmla="*/ 140 h 146"/>
                  <a:gd name="T20" fmla="*/ 67 w 75"/>
                  <a:gd name="T2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46">
                    <a:moveTo>
                      <a:pt x="67" y="146"/>
                    </a:moveTo>
                    <a:cubicBezTo>
                      <a:pt x="30" y="146"/>
                      <a:pt x="0" y="115"/>
                      <a:pt x="0" y="76"/>
                    </a:cubicBezTo>
                    <a:cubicBezTo>
                      <a:pt x="0" y="67"/>
                      <a:pt x="0" y="67"/>
                      <a:pt x="0" y="67"/>
                    </a:cubicBezTo>
                    <a:cubicBezTo>
                      <a:pt x="0" y="30"/>
                      <a:pt x="31" y="0"/>
                      <a:pt x="69" y="0"/>
                    </a:cubicBezTo>
                    <a:cubicBezTo>
                      <a:pt x="72" y="0"/>
                      <a:pt x="75" y="2"/>
                      <a:pt x="75" y="6"/>
                    </a:cubicBezTo>
                    <a:cubicBezTo>
                      <a:pt x="75" y="9"/>
                      <a:pt x="72" y="12"/>
                      <a:pt x="69" y="12"/>
                    </a:cubicBezTo>
                    <a:cubicBezTo>
                      <a:pt x="37" y="12"/>
                      <a:pt x="12" y="36"/>
                      <a:pt x="12" y="67"/>
                    </a:cubicBezTo>
                    <a:cubicBezTo>
                      <a:pt x="12" y="76"/>
                      <a:pt x="12" y="76"/>
                      <a:pt x="12" y="76"/>
                    </a:cubicBezTo>
                    <a:cubicBezTo>
                      <a:pt x="12" y="108"/>
                      <a:pt x="37" y="133"/>
                      <a:pt x="67" y="133"/>
                    </a:cubicBezTo>
                    <a:cubicBezTo>
                      <a:pt x="70" y="133"/>
                      <a:pt x="73" y="136"/>
                      <a:pt x="73" y="140"/>
                    </a:cubicBezTo>
                    <a:cubicBezTo>
                      <a:pt x="73" y="143"/>
                      <a:pt x="70" y="146"/>
                      <a:pt x="67" y="146"/>
                    </a:cubicBezTo>
                  </a:path>
                </a:pathLst>
              </a:custGeom>
              <a:solidFill>
                <a:srgbClr val="8C8C8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8" name="Freeform 15"/>
              <p:cNvSpPr/>
              <p:nvPr/>
            </p:nvSpPr>
            <p:spPr bwMode="auto">
              <a:xfrm>
                <a:off x="4938110" y="3110295"/>
                <a:ext cx="2314940" cy="637548"/>
              </a:xfrm>
              <a:custGeom>
                <a:avLst/>
                <a:gdLst>
                  <a:gd name="T0" fmla="*/ 544 w 544"/>
                  <a:gd name="T1" fmla="*/ 148 h 148"/>
                  <a:gd name="T2" fmla="*/ 70 w 544"/>
                  <a:gd name="T3" fmla="*/ 148 h 148"/>
                  <a:gd name="T4" fmla="*/ 0 w 544"/>
                  <a:gd name="T5" fmla="*/ 75 h 148"/>
                  <a:gd name="T6" fmla="*/ 0 w 544"/>
                  <a:gd name="T7" fmla="*/ 65 h 148"/>
                  <a:gd name="T8" fmla="*/ 70 w 544"/>
                  <a:gd name="T9" fmla="*/ 0 h 148"/>
                  <a:gd name="T10" fmla="*/ 544 w 544"/>
                  <a:gd name="T11" fmla="*/ 0 h 148"/>
                  <a:gd name="T12" fmla="*/ 544 w 544"/>
                  <a:gd name="T13" fmla="*/ 12 h 148"/>
                  <a:gd name="T14" fmla="*/ 70 w 544"/>
                  <a:gd name="T15" fmla="*/ 12 h 148"/>
                  <a:gd name="T16" fmla="*/ 12 w 544"/>
                  <a:gd name="T17" fmla="*/ 65 h 148"/>
                  <a:gd name="T18" fmla="*/ 12 w 544"/>
                  <a:gd name="T19" fmla="*/ 75 h 148"/>
                  <a:gd name="T20" fmla="*/ 70 w 544"/>
                  <a:gd name="T21" fmla="*/ 132 h 148"/>
                  <a:gd name="T22" fmla="*/ 544 w 544"/>
                  <a:gd name="T23" fmla="*/ 132 h 148"/>
                  <a:gd name="T24" fmla="*/ 544 w 544"/>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 h="148">
                    <a:moveTo>
                      <a:pt x="544" y="148"/>
                    </a:moveTo>
                    <a:cubicBezTo>
                      <a:pt x="70" y="148"/>
                      <a:pt x="70" y="148"/>
                      <a:pt x="70" y="148"/>
                    </a:cubicBezTo>
                    <a:cubicBezTo>
                      <a:pt x="33" y="148"/>
                      <a:pt x="0" y="114"/>
                      <a:pt x="0" y="75"/>
                    </a:cubicBezTo>
                    <a:cubicBezTo>
                      <a:pt x="0" y="65"/>
                      <a:pt x="0" y="65"/>
                      <a:pt x="0" y="65"/>
                    </a:cubicBezTo>
                    <a:cubicBezTo>
                      <a:pt x="0" y="28"/>
                      <a:pt x="31" y="0"/>
                      <a:pt x="70" y="0"/>
                    </a:cubicBezTo>
                    <a:cubicBezTo>
                      <a:pt x="544" y="0"/>
                      <a:pt x="544" y="0"/>
                      <a:pt x="544" y="0"/>
                    </a:cubicBezTo>
                    <a:cubicBezTo>
                      <a:pt x="544" y="12"/>
                      <a:pt x="544" y="12"/>
                      <a:pt x="544" y="12"/>
                    </a:cubicBezTo>
                    <a:cubicBezTo>
                      <a:pt x="70" y="12"/>
                      <a:pt x="70" y="12"/>
                      <a:pt x="70" y="12"/>
                    </a:cubicBezTo>
                    <a:cubicBezTo>
                      <a:pt x="38" y="12"/>
                      <a:pt x="12" y="36"/>
                      <a:pt x="12" y="65"/>
                    </a:cubicBezTo>
                    <a:cubicBezTo>
                      <a:pt x="12" y="75"/>
                      <a:pt x="12" y="75"/>
                      <a:pt x="12" y="75"/>
                    </a:cubicBezTo>
                    <a:cubicBezTo>
                      <a:pt x="12" y="106"/>
                      <a:pt x="40" y="132"/>
                      <a:pt x="70" y="132"/>
                    </a:cubicBezTo>
                    <a:cubicBezTo>
                      <a:pt x="544" y="132"/>
                      <a:pt x="544" y="132"/>
                      <a:pt x="544" y="132"/>
                    </a:cubicBezTo>
                    <a:lnTo>
                      <a:pt x="544" y="148"/>
                    </a:lnTo>
                    <a:close/>
                  </a:path>
                </a:pathLst>
              </a:cu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9" name="Line 16"/>
              <p:cNvSpPr>
                <a:spLocks noChangeShapeType="1"/>
              </p:cNvSpPr>
              <p:nvPr/>
            </p:nvSpPr>
            <p:spPr bwMode="auto">
              <a:xfrm>
                <a:off x="5269689" y="3562848"/>
                <a:ext cx="1830560"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0" name="Line 17"/>
              <p:cNvSpPr>
                <a:spLocks noChangeShapeType="1"/>
              </p:cNvSpPr>
              <p:nvPr/>
            </p:nvSpPr>
            <p:spPr bwMode="auto">
              <a:xfrm>
                <a:off x="5245241" y="3614830"/>
                <a:ext cx="1738879"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1" name="Line 18"/>
              <p:cNvSpPr>
                <a:spLocks noChangeShapeType="1"/>
              </p:cNvSpPr>
              <p:nvPr/>
            </p:nvSpPr>
            <p:spPr bwMode="auto">
              <a:xfrm>
                <a:off x="5439299" y="3498634"/>
                <a:ext cx="1639558"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2" name="Line 19"/>
              <p:cNvSpPr>
                <a:spLocks noChangeShapeType="1"/>
              </p:cNvSpPr>
              <p:nvPr/>
            </p:nvSpPr>
            <p:spPr bwMode="auto">
              <a:xfrm>
                <a:off x="5381234" y="3364092"/>
                <a:ext cx="1321731"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3" name="Line 20"/>
              <p:cNvSpPr>
                <a:spLocks noChangeShapeType="1"/>
              </p:cNvSpPr>
              <p:nvPr/>
            </p:nvSpPr>
            <p:spPr bwMode="auto">
              <a:xfrm>
                <a:off x="5184120" y="3286118"/>
                <a:ext cx="1894737"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4" name="Line 21"/>
              <p:cNvSpPr>
                <a:spLocks noChangeShapeType="1"/>
              </p:cNvSpPr>
              <p:nvPr/>
            </p:nvSpPr>
            <p:spPr bwMode="auto">
              <a:xfrm>
                <a:off x="5353730" y="3226491"/>
                <a:ext cx="1725127"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4345" name="组合 135"/>
            <p:cNvGrpSpPr/>
            <p:nvPr/>
          </p:nvGrpSpPr>
          <p:grpSpPr bwMode="auto">
            <a:xfrm>
              <a:off x="2802" y="710"/>
              <a:ext cx="13592" cy="5800"/>
              <a:chOff x="2802" y="710"/>
              <a:chExt cx="13592" cy="5800"/>
            </a:xfrm>
          </p:grpSpPr>
          <p:sp>
            <p:nvSpPr>
              <p:cNvPr id="32" name="椭圆 31"/>
              <p:cNvSpPr/>
              <p:nvPr/>
            </p:nvSpPr>
            <p:spPr>
              <a:xfrm>
                <a:off x="2802" y="4979"/>
                <a:ext cx="13592" cy="1531"/>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nvGrpSpPr>
              <p:cNvPr id="14347" name="组合 32"/>
              <p:cNvGrpSpPr/>
              <p:nvPr/>
            </p:nvGrpSpPr>
            <p:grpSpPr bwMode="auto">
              <a:xfrm>
                <a:off x="3371" y="4937"/>
                <a:ext cx="5025" cy="1095"/>
                <a:chOff x="2140462" y="3135267"/>
                <a:chExt cx="3190688" cy="695171"/>
              </a:xfrm>
            </p:grpSpPr>
            <p:sp>
              <p:nvSpPr>
                <p:cNvPr id="42" name="Rectangle 37"/>
                <p:cNvSpPr>
                  <a:spLocks noChangeArrowheads="1"/>
                </p:cNvSpPr>
                <p:nvPr/>
              </p:nvSpPr>
              <p:spPr bwMode="auto">
                <a:xfrm>
                  <a:off x="2141138" y="3135181"/>
                  <a:ext cx="3189500" cy="687922"/>
                </a:xfrm>
                <a:prstGeom prst="rect">
                  <a:avLst/>
                </a:prstGeom>
                <a:solidFill>
                  <a:srgbClr val="AEDBA9"/>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9" name="Rectangle 25"/>
                <p:cNvSpPr>
                  <a:spLocks noChangeArrowheads="1"/>
                </p:cNvSpPr>
                <p:nvPr/>
              </p:nvSpPr>
              <p:spPr bwMode="auto">
                <a:xfrm>
                  <a:off x="2448148" y="3140867"/>
                  <a:ext cx="142134" cy="687921"/>
                </a:xfrm>
                <a:prstGeom prst="rect">
                  <a:avLst/>
                </a:pr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0" name="Rectangle 25"/>
                <p:cNvSpPr>
                  <a:spLocks noChangeArrowheads="1"/>
                </p:cNvSpPr>
                <p:nvPr/>
              </p:nvSpPr>
              <p:spPr bwMode="auto">
                <a:xfrm>
                  <a:off x="2645242" y="3135181"/>
                  <a:ext cx="142134" cy="687922"/>
                </a:xfrm>
                <a:prstGeom prst="rect">
                  <a:avLst/>
                </a:pr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1" name="Rectangle 29"/>
                <p:cNvSpPr>
                  <a:spLocks noChangeArrowheads="1"/>
                </p:cNvSpPr>
                <p:nvPr/>
              </p:nvSpPr>
              <p:spPr bwMode="auto">
                <a:xfrm>
                  <a:off x="4847381" y="3140867"/>
                  <a:ext cx="227415" cy="689817"/>
                </a:xfrm>
                <a:prstGeom prst="rect">
                  <a:avLst/>
                </a:pr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4348" name="组合 42"/>
              <p:cNvGrpSpPr/>
              <p:nvPr/>
            </p:nvGrpSpPr>
            <p:grpSpPr bwMode="auto">
              <a:xfrm>
                <a:off x="6434" y="710"/>
                <a:ext cx="6514" cy="5475"/>
                <a:chOff x="1866900" y="304801"/>
                <a:chExt cx="3222625" cy="2708275"/>
              </a:xfrm>
            </p:grpSpPr>
            <p:sp>
              <p:nvSpPr>
                <p:cNvPr id="44" name="Freeform 41"/>
                <p:cNvSpPr/>
                <p:nvPr/>
              </p:nvSpPr>
              <p:spPr bwMode="auto">
                <a:xfrm>
                  <a:off x="2084101" y="538104"/>
                  <a:ext cx="2792183" cy="2241483"/>
                </a:xfrm>
                <a:custGeom>
                  <a:avLst/>
                  <a:gdLst>
                    <a:gd name="T0" fmla="*/ 345 w 1759"/>
                    <a:gd name="T1" fmla="*/ 0 h 1412"/>
                    <a:gd name="T2" fmla="*/ 1759 w 1759"/>
                    <a:gd name="T3" fmla="*/ 533 h 1412"/>
                    <a:gd name="T4" fmla="*/ 1414 w 1759"/>
                    <a:gd name="T5" fmla="*/ 1412 h 1412"/>
                    <a:gd name="T6" fmla="*/ 0 w 1759"/>
                    <a:gd name="T7" fmla="*/ 879 h 1412"/>
                    <a:gd name="T8" fmla="*/ 345 w 1759"/>
                    <a:gd name="T9" fmla="*/ 0 h 1412"/>
                  </a:gdLst>
                  <a:ahLst/>
                  <a:cxnLst>
                    <a:cxn ang="0">
                      <a:pos x="T0" y="T1"/>
                    </a:cxn>
                    <a:cxn ang="0">
                      <a:pos x="T2" y="T3"/>
                    </a:cxn>
                    <a:cxn ang="0">
                      <a:pos x="T4" y="T5"/>
                    </a:cxn>
                    <a:cxn ang="0">
                      <a:pos x="T6" y="T7"/>
                    </a:cxn>
                    <a:cxn ang="0">
                      <a:pos x="T8" y="T9"/>
                    </a:cxn>
                  </a:cxnLst>
                  <a:rect l="0" t="0" r="r" b="b"/>
                  <a:pathLst>
                    <a:path w="1759" h="1412">
                      <a:moveTo>
                        <a:pt x="345" y="0"/>
                      </a:moveTo>
                      <a:lnTo>
                        <a:pt x="1759" y="533"/>
                      </a:lnTo>
                      <a:lnTo>
                        <a:pt x="1414" y="1412"/>
                      </a:lnTo>
                      <a:lnTo>
                        <a:pt x="0" y="879"/>
                      </a:lnTo>
                      <a:lnTo>
                        <a:pt x="345" y="0"/>
                      </a:lnTo>
                      <a:close/>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5" name="Freeform 42"/>
                <p:cNvSpPr/>
                <p:nvPr/>
              </p:nvSpPr>
              <p:spPr bwMode="auto">
                <a:xfrm>
                  <a:off x="2084101" y="538104"/>
                  <a:ext cx="2792183" cy="2241483"/>
                </a:xfrm>
                <a:custGeom>
                  <a:avLst/>
                  <a:gdLst>
                    <a:gd name="T0" fmla="*/ 345 w 1759"/>
                    <a:gd name="T1" fmla="*/ 0 h 1412"/>
                    <a:gd name="T2" fmla="*/ 1759 w 1759"/>
                    <a:gd name="T3" fmla="*/ 533 h 1412"/>
                    <a:gd name="T4" fmla="*/ 1414 w 1759"/>
                    <a:gd name="T5" fmla="*/ 1412 h 1412"/>
                    <a:gd name="T6" fmla="*/ 0 w 1759"/>
                    <a:gd name="T7" fmla="*/ 879 h 1412"/>
                    <a:gd name="T8" fmla="*/ 345 w 1759"/>
                    <a:gd name="T9" fmla="*/ 0 h 1412"/>
                  </a:gdLst>
                  <a:ahLst/>
                  <a:cxnLst>
                    <a:cxn ang="0">
                      <a:pos x="T0" y="T1"/>
                    </a:cxn>
                    <a:cxn ang="0">
                      <a:pos x="T2" y="T3"/>
                    </a:cxn>
                    <a:cxn ang="0">
                      <a:pos x="T4" y="T5"/>
                    </a:cxn>
                    <a:cxn ang="0">
                      <a:pos x="T6" y="T7"/>
                    </a:cxn>
                    <a:cxn ang="0">
                      <a:pos x="T8" y="T9"/>
                    </a:cxn>
                  </a:cxnLst>
                  <a:rect l="0" t="0" r="r" b="b"/>
                  <a:pathLst>
                    <a:path w="1759" h="1412">
                      <a:moveTo>
                        <a:pt x="345" y="0"/>
                      </a:moveTo>
                      <a:lnTo>
                        <a:pt x="1759" y="533"/>
                      </a:lnTo>
                      <a:lnTo>
                        <a:pt x="1414" y="1412"/>
                      </a:lnTo>
                      <a:lnTo>
                        <a:pt x="0" y="879"/>
                      </a:lnTo>
                      <a:lnTo>
                        <a:pt x="345"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6" name="Freeform 43"/>
                <p:cNvSpPr/>
                <p:nvPr/>
              </p:nvSpPr>
              <p:spPr bwMode="auto">
                <a:xfrm>
                  <a:off x="1867046" y="304801"/>
                  <a:ext cx="3221863" cy="2708090"/>
                </a:xfrm>
                <a:custGeom>
                  <a:avLst/>
                  <a:gdLst>
                    <a:gd name="T0" fmla="*/ 180 w 759"/>
                    <a:gd name="T1" fmla="*/ 55 h 637"/>
                    <a:gd name="T2" fmla="*/ 163 w 759"/>
                    <a:gd name="T3" fmla="*/ 101 h 637"/>
                    <a:gd name="T4" fmla="*/ 645 w 759"/>
                    <a:gd name="T5" fmla="*/ 282 h 637"/>
                    <a:gd name="T6" fmla="*/ 552 w 759"/>
                    <a:gd name="T7" fmla="*/ 519 h 637"/>
                    <a:gd name="T8" fmla="*/ 115 w 759"/>
                    <a:gd name="T9" fmla="*/ 355 h 637"/>
                    <a:gd name="T10" fmla="*/ 225 w 759"/>
                    <a:gd name="T11" fmla="*/ 73 h 637"/>
                    <a:gd name="T12" fmla="*/ 180 w 759"/>
                    <a:gd name="T13" fmla="*/ 55 h 637"/>
                    <a:gd name="T14" fmla="*/ 163 w 759"/>
                    <a:gd name="T15" fmla="*/ 101 h 637"/>
                    <a:gd name="T16" fmla="*/ 180 w 759"/>
                    <a:gd name="T17" fmla="*/ 55 h 637"/>
                    <a:gd name="T18" fmla="*/ 134 w 759"/>
                    <a:gd name="T19" fmla="*/ 37 h 637"/>
                    <a:gd name="T20" fmla="*/ 5 w 759"/>
                    <a:gd name="T21" fmla="*/ 365 h 637"/>
                    <a:gd name="T22" fmla="*/ 6 w 759"/>
                    <a:gd name="T23" fmla="*/ 403 h 637"/>
                    <a:gd name="T24" fmla="*/ 33 w 759"/>
                    <a:gd name="T25" fmla="*/ 429 h 637"/>
                    <a:gd name="T26" fmla="*/ 562 w 759"/>
                    <a:gd name="T27" fmla="*/ 628 h 637"/>
                    <a:gd name="T28" fmla="*/ 625 w 759"/>
                    <a:gd name="T29" fmla="*/ 600 h 637"/>
                    <a:gd name="T30" fmla="*/ 754 w 759"/>
                    <a:gd name="T31" fmla="*/ 272 h 637"/>
                    <a:gd name="T32" fmla="*/ 754 w 759"/>
                    <a:gd name="T33" fmla="*/ 234 h 637"/>
                    <a:gd name="T34" fmla="*/ 726 w 759"/>
                    <a:gd name="T35" fmla="*/ 208 h 637"/>
                    <a:gd name="T36" fmla="*/ 197 w 759"/>
                    <a:gd name="T37" fmla="*/ 9 h 637"/>
                    <a:gd name="T38" fmla="*/ 134 w 759"/>
                    <a:gd name="T39" fmla="*/ 37 h 637"/>
                    <a:gd name="T40" fmla="*/ 180 w 759"/>
                    <a:gd name="T41" fmla="*/ 5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9" h="637">
                      <a:moveTo>
                        <a:pt x="180" y="55"/>
                      </a:moveTo>
                      <a:cubicBezTo>
                        <a:pt x="163" y="101"/>
                        <a:pt x="163" y="101"/>
                        <a:pt x="163" y="101"/>
                      </a:cubicBezTo>
                      <a:cubicBezTo>
                        <a:pt x="645" y="282"/>
                        <a:pt x="645" y="282"/>
                        <a:pt x="645" y="282"/>
                      </a:cubicBezTo>
                      <a:cubicBezTo>
                        <a:pt x="552" y="519"/>
                        <a:pt x="552" y="519"/>
                        <a:pt x="552" y="519"/>
                      </a:cubicBezTo>
                      <a:cubicBezTo>
                        <a:pt x="115" y="355"/>
                        <a:pt x="115" y="355"/>
                        <a:pt x="115" y="355"/>
                      </a:cubicBezTo>
                      <a:cubicBezTo>
                        <a:pt x="225" y="73"/>
                        <a:pt x="225" y="73"/>
                        <a:pt x="225" y="73"/>
                      </a:cubicBezTo>
                      <a:cubicBezTo>
                        <a:pt x="180" y="55"/>
                        <a:pt x="180" y="55"/>
                        <a:pt x="180" y="55"/>
                      </a:cubicBezTo>
                      <a:cubicBezTo>
                        <a:pt x="163" y="101"/>
                        <a:pt x="163" y="101"/>
                        <a:pt x="163" y="101"/>
                      </a:cubicBezTo>
                      <a:cubicBezTo>
                        <a:pt x="180" y="55"/>
                        <a:pt x="180" y="55"/>
                        <a:pt x="180" y="55"/>
                      </a:cubicBezTo>
                      <a:cubicBezTo>
                        <a:pt x="134" y="37"/>
                        <a:pt x="134" y="37"/>
                        <a:pt x="134" y="37"/>
                      </a:cubicBezTo>
                      <a:cubicBezTo>
                        <a:pt x="5" y="365"/>
                        <a:pt x="5" y="365"/>
                        <a:pt x="5" y="365"/>
                      </a:cubicBezTo>
                      <a:cubicBezTo>
                        <a:pt x="0" y="377"/>
                        <a:pt x="0" y="391"/>
                        <a:pt x="6" y="403"/>
                      </a:cubicBezTo>
                      <a:cubicBezTo>
                        <a:pt x="11" y="415"/>
                        <a:pt x="21" y="424"/>
                        <a:pt x="33" y="429"/>
                      </a:cubicBezTo>
                      <a:cubicBezTo>
                        <a:pt x="562" y="628"/>
                        <a:pt x="562" y="628"/>
                        <a:pt x="562" y="628"/>
                      </a:cubicBezTo>
                      <a:cubicBezTo>
                        <a:pt x="587" y="637"/>
                        <a:pt x="615" y="625"/>
                        <a:pt x="625" y="600"/>
                      </a:cubicBezTo>
                      <a:cubicBezTo>
                        <a:pt x="754" y="272"/>
                        <a:pt x="754" y="272"/>
                        <a:pt x="754" y="272"/>
                      </a:cubicBezTo>
                      <a:cubicBezTo>
                        <a:pt x="759" y="260"/>
                        <a:pt x="759" y="246"/>
                        <a:pt x="754" y="234"/>
                      </a:cubicBezTo>
                      <a:cubicBezTo>
                        <a:pt x="748" y="222"/>
                        <a:pt x="738" y="212"/>
                        <a:pt x="726" y="208"/>
                      </a:cubicBezTo>
                      <a:cubicBezTo>
                        <a:pt x="197" y="9"/>
                        <a:pt x="197" y="9"/>
                        <a:pt x="197" y="9"/>
                      </a:cubicBezTo>
                      <a:cubicBezTo>
                        <a:pt x="172" y="0"/>
                        <a:pt x="144" y="12"/>
                        <a:pt x="134" y="37"/>
                      </a:cubicBezTo>
                      <a:cubicBezTo>
                        <a:pt x="180" y="55"/>
                        <a:pt x="180" y="55"/>
                        <a:pt x="180" y="55"/>
                      </a:cubicBezTo>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7" name="Freeform 44"/>
                <p:cNvSpPr/>
                <p:nvPr/>
              </p:nvSpPr>
              <p:spPr bwMode="auto">
                <a:xfrm>
                  <a:off x="2147593" y="610458"/>
                  <a:ext cx="2660769" cy="2098252"/>
                </a:xfrm>
                <a:custGeom>
                  <a:avLst/>
                  <a:gdLst>
                    <a:gd name="T0" fmla="*/ 321 w 1676"/>
                    <a:gd name="T1" fmla="*/ 0 h 1321"/>
                    <a:gd name="T2" fmla="*/ 1676 w 1676"/>
                    <a:gd name="T3" fmla="*/ 509 h 1321"/>
                    <a:gd name="T4" fmla="*/ 1358 w 1676"/>
                    <a:gd name="T5" fmla="*/ 1321 h 1321"/>
                    <a:gd name="T6" fmla="*/ 0 w 1676"/>
                    <a:gd name="T7" fmla="*/ 811 h 1321"/>
                    <a:gd name="T8" fmla="*/ 321 w 1676"/>
                    <a:gd name="T9" fmla="*/ 0 h 1321"/>
                  </a:gdLst>
                  <a:ahLst/>
                  <a:cxnLst>
                    <a:cxn ang="0">
                      <a:pos x="T0" y="T1"/>
                    </a:cxn>
                    <a:cxn ang="0">
                      <a:pos x="T2" y="T3"/>
                    </a:cxn>
                    <a:cxn ang="0">
                      <a:pos x="T4" y="T5"/>
                    </a:cxn>
                    <a:cxn ang="0">
                      <a:pos x="T6" y="T7"/>
                    </a:cxn>
                    <a:cxn ang="0">
                      <a:pos x="T8" y="T9"/>
                    </a:cxn>
                  </a:cxnLst>
                  <a:rect l="0" t="0" r="r" b="b"/>
                  <a:pathLst>
                    <a:path w="1676" h="1321">
                      <a:moveTo>
                        <a:pt x="321" y="0"/>
                      </a:moveTo>
                      <a:lnTo>
                        <a:pt x="1676" y="509"/>
                      </a:lnTo>
                      <a:lnTo>
                        <a:pt x="1358" y="1321"/>
                      </a:lnTo>
                      <a:lnTo>
                        <a:pt x="0" y="811"/>
                      </a:lnTo>
                      <a:lnTo>
                        <a:pt x="321" y="0"/>
                      </a:lnTo>
                      <a:close/>
                    </a:path>
                  </a:pathLst>
                </a:custGeom>
                <a:solidFill>
                  <a:srgbClr val="C5C5C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8" name="Freeform 45"/>
                <p:cNvSpPr/>
                <p:nvPr/>
              </p:nvSpPr>
              <p:spPr bwMode="auto">
                <a:xfrm>
                  <a:off x="2147593" y="610458"/>
                  <a:ext cx="2660769" cy="2098252"/>
                </a:xfrm>
                <a:custGeom>
                  <a:avLst/>
                  <a:gdLst>
                    <a:gd name="T0" fmla="*/ 321 w 1676"/>
                    <a:gd name="T1" fmla="*/ 0 h 1321"/>
                    <a:gd name="T2" fmla="*/ 1676 w 1676"/>
                    <a:gd name="T3" fmla="*/ 509 h 1321"/>
                    <a:gd name="T4" fmla="*/ 1358 w 1676"/>
                    <a:gd name="T5" fmla="*/ 1321 h 1321"/>
                    <a:gd name="T6" fmla="*/ 0 w 1676"/>
                    <a:gd name="T7" fmla="*/ 811 h 1321"/>
                    <a:gd name="T8" fmla="*/ 321 w 1676"/>
                    <a:gd name="T9" fmla="*/ 0 h 1321"/>
                  </a:gdLst>
                  <a:ahLst/>
                  <a:cxnLst>
                    <a:cxn ang="0">
                      <a:pos x="T0" y="T1"/>
                    </a:cxn>
                    <a:cxn ang="0">
                      <a:pos x="T2" y="T3"/>
                    </a:cxn>
                    <a:cxn ang="0">
                      <a:pos x="T4" y="T5"/>
                    </a:cxn>
                    <a:cxn ang="0">
                      <a:pos x="T6" y="T7"/>
                    </a:cxn>
                    <a:cxn ang="0">
                      <a:pos x="T8" y="T9"/>
                    </a:cxn>
                  </a:cxnLst>
                  <a:rect l="0" t="0" r="r" b="b"/>
                  <a:pathLst>
                    <a:path w="1676" h="1321">
                      <a:moveTo>
                        <a:pt x="321" y="0"/>
                      </a:moveTo>
                      <a:lnTo>
                        <a:pt x="1676" y="509"/>
                      </a:lnTo>
                      <a:lnTo>
                        <a:pt x="1358" y="1321"/>
                      </a:lnTo>
                      <a:lnTo>
                        <a:pt x="0" y="811"/>
                      </a:lnTo>
                      <a:lnTo>
                        <a:pt x="321"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9" name="Freeform 46"/>
                <p:cNvSpPr/>
                <p:nvPr/>
              </p:nvSpPr>
              <p:spPr bwMode="auto">
                <a:xfrm>
                  <a:off x="3582814" y="831949"/>
                  <a:ext cx="363235" cy="162426"/>
                </a:xfrm>
                <a:custGeom>
                  <a:avLst/>
                  <a:gdLst>
                    <a:gd name="T0" fmla="*/ 3 w 86"/>
                    <a:gd name="T1" fmla="*/ 8 h 38"/>
                    <a:gd name="T2" fmla="*/ 80 w 86"/>
                    <a:gd name="T3" fmla="*/ 37 h 38"/>
                    <a:gd name="T4" fmla="*/ 85 w 86"/>
                    <a:gd name="T5" fmla="*/ 35 h 38"/>
                    <a:gd name="T6" fmla="*/ 85 w 86"/>
                    <a:gd name="T7" fmla="*/ 35 h 38"/>
                    <a:gd name="T8" fmla="*/ 83 w 86"/>
                    <a:gd name="T9" fmla="*/ 29 h 38"/>
                    <a:gd name="T10" fmla="*/ 6 w 86"/>
                    <a:gd name="T11" fmla="*/ 1 h 38"/>
                    <a:gd name="T12" fmla="*/ 1 w 86"/>
                    <a:gd name="T13" fmla="*/ 3 h 38"/>
                    <a:gd name="T14" fmla="*/ 3 w 86"/>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38">
                      <a:moveTo>
                        <a:pt x="3" y="8"/>
                      </a:moveTo>
                      <a:cubicBezTo>
                        <a:pt x="80" y="37"/>
                        <a:pt x="80" y="37"/>
                        <a:pt x="80" y="37"/>
                      </a:cubicBezTo>
                      <a:cubicBezTo>
                        <a:pt x="82" y="38"/>
                        <a:pt x="84" y="37"/>
                        <a:pt x="85" y="35"/>
                      </a:cubicBezTo>
                      <a:cubicBezTo>
                        <a:pt x="85" y="35"/>
                        <a:pt x="85" y="35"/>
                        <a:pt x="85" y="35"/>
                      </a:cubicBezTo>
                      <a:cubicBezTo>
                        <a:pt x="86" y="32"/>
                        <a:pt x="85" y="30"/>
                        <a:pt x="83" y="29"/>
                      </a:cubicBezTo>
                      <a:cubicBezTo>
                        <a:pt x="6" y="1"/>
                        <a:pt x="6" y="1"/>
                        <a:pt x="6" y="1"/>
                      </a:cubicBezTo>
                      <a:cubicBezTo>
                        <a:pt x="4" y="0"/>
                        <a:pt x="2" y="1"/>
                        <a:pt x="1" y="3"/>
                      </a:cubicBezTo>
                      <a:cubicBezTo>
                        <a:pt x="0" y="5"/>
                        <a:pt x="1" y="8"/>
                        <a:pt x="3" y="8"/>
                      </a:cubicBezTo>
                    </a:path>
                  </a:pathLst>
                </a:custGeom>
                <a:solidFill>
                  <a:srgbClr val="B3B3B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0" name="Freeform 47"/>
                <p:cNvSpPr/>
                <p:nvPr/>
              </p:nvSpPr>
              <p:spPr bwMode="auto">
                <a:xfrm>
                  <a:off x="2398609" y="836378"/>
                  <a:ext cx="2210416" cy="1624263"/>
                </a:xfrm>
                <a:custGeom>
                  <a:avLst/>
                  <a:gdLst>
                    <a:gd name="T0" fmla="*/ 0 w 1393"/>
                    <a:gd name="T1" fmla="*/ 573 h 1023"/>
                    <a:gd name="T2" fmla="*/ 1173 w 1393"/>
                    <a:gd name="T3" fmla="*/ 1023 h 1023"/>
                    <a:gd name="T4" fmla="*/ 1393 w 1393"/>
                    <a:gd name="T5" fmla="*/ 450 h 1023"/>
                    <a:gd name="T6" fmla="*/ 219 w 1393"/>
                    <a:gd name="T7" fmla="*/ 0 h 1023"/>
                    <a:gd name="T8" fmla="*/ 0 w 1393"/>
                    <a:gd name="T9" fmla="*/ 573 h 1023"/>
                  </a:gdLst>
                  <a:ahLst/>
                  <a:cxnLst>
                    <a:cxn ang="0">
                      <a:pos x="T0" y="T1"/>
                    </a:cxn>
                    <a:cxn ang="0">
                      <a:pos x="T2" y="T3"/>
                    </a:cxn>
                    <a:cxn ang="0">
                      <a:pos x="T4" y="T5"/>
                    </a:cxn>
                    <a:cxn ang="0">
                      <a:pos x="T6" y="T7"/>
                    </a:cxn>
                    <a:cxn ang="0">
                      <a:pos x="T8" y="T9"/>
                    </a:cxn>
                  </a:cxnLst>
                  <a:rect l="0" t="0" r="r" b="b"/>
                  <a:pathLst>
                    <a:path w="1393" h="1023">
                      <a:moveTo>
                        <a:pt x="0" y="573"/>
                      </a:moveTo>
                      <a:lnTo>
                        <a:pt x="1173" y="1023"/>
                      </a:lnTo>
                      <a:lnTo>
                        <a:pt x="1393" y="450"/>
                      </a:lnTo>
                      <a:lnTo>
                        <a:pt x="219" y="0"/>
                      </a:lnTo>
                      <a:lnTo>
                        <a:pt x="0" y="573"/>
                      </a:lnTo>
                      <a:close/>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1" name="Freeform 48"/>
                <p:cNvSpPr/>
                <p:nvPr/>
              </p:nvSpPr>
              <p:spPr bwMode="auto">
                <a:xfrm>
                  <a:off x="2398609" y="836378"/>
                  <a:ext cx="2210416" cy="1624263"/>
                </a:xfrm>
                <a:custGeom>
                  <a:avLst/>
                  <a:gdLst>
                    <a:gd name="T0" fmla="*/ 0 w 1393"/>
                    <a:gd name="T1" fmla="*/ 573 h 1023"/>
                    <a:gd name="T2" fmla="*/ 1173 w 1393"/>
                    <a:gd name="T3" fmla="*/ 1023 h 1023"/>
                    <a:gd name="T4" fmla="*/ 1393 w 1393"/>
                    <a:gd name="T5" fmla="*/ 450 h 1023"/>
                    <a:gd name="T6" fmla="*/ 219 w 1393"/>
                    <a:gd name="T7" fmla="*/ 0 h 1023"/>
                    <a:gd name="T8" fmla="*/ 0 w 1393"/>
                    <a:gd name="T9" fmla="*/ 573 h 1023"/>
                  </a:gdLst>
                  <a:ahLst/>
                  <a:cxnLst>
                    <a:cxn ang="0">
                      <a:pos x="T0" y="T1"/>
                    </a:cxn>
                    <a:cxn ang="0">
                      <a:pos x="T2" y="T3"/>
                    </a:cxn>
                    <a:cxn ang="0">
                      <a:pos x="T4" y="T5"/>
                    </a:cxn>
                    <a:cxn ang="0">
                      <a:pos x="T6" y="T7"/>
                    </a:cxn>
                    <a:cxn ang="0">
                      <a:pos x="T8" y="T9"/>
                    </a:cxn>
                  </a:cxnLst>
                  <a:rect l="0" t="0" r="r" b="b"/>
                  <a:pathLst>
                    <a:path w="1393" h="1023">
                      <a:moveTo>
                        <a:pt x="0" y="573"/>
                      </a:moveTo>
                      <a:lnTo>
                        <a:pt x="1173" y="1023"/>
                      </a:lnTo>
                      <a:lnTo>
                        <a:pt x="1393" y="450"/>
                      </a:lnTo>
                      <a:lnTo>
                        <a:pt x="219" y="0"/>
                      </a:lnTo>
                      <a:lnTo>
                        <a:pt x="0" y="573"/>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2" name="Freeform 49"/>
                <p:cNvSpPr/>
                <p:nvPr/>
              </p:nvSpPr>
              <p:spPr bwMode="auto">
                <a:xfrm>
                  <a:off x="2729360" y="836378"/>
                  <a:ext cx="1879666" cy="756021"/>
                </a:xfrm>
                <a:custGeom>
                  <a:avLst/>
                  <a:gdLst>
                    <a:gd name="T0" fmla="*/ 0 w 1185"/>
                    <a:gd name="T1" fmla="*/ 26 h 476"/>
                    <a:gd name="T2" fmla="*/ 1174 w 1185"/>
                    <a:gd name="T3" fmla="*/ 476 h 476"/>
                    <a:gd name="T4" fmla="*/ 1185 w 1185"/>
                    <a:gd name="T5" fmla="*/ 450 h 476"/>
                    <a:gd name="T6" fmla="*/ 11 w 1185"/>
                    <a:gd name="T7" fmla="*/ 0 h 476"/>
                    <a:gd name="T8" fmla="*/ 0 w 1185"/>
                    <a:gd name="T9" fmla="*/ 26 h 476"/>
                  </a:gdLst>
                  <a:ahLst/>
                  <a:cxnLst>
                    <a:cxn ang="0">
                      <a:pos x="T0" y="T1"/>
                    </a:cxn>
                    <a:cxn ang="0">
                      <a:pos x="T2" y="T3"/>
                    </a:cxn>
                    <a:cxn ang="0">
                      <a:pos x="T4" y="T5"/>
                    </a:cxn>
                    <a:cxn ang="0">
                      <a:pos x="T6" y="T7"/>
                    </a:cxn>
                    <a:cxn ang="0">
                      <a:pos x="T8" y="T9"/>
                    </a:cxn>
                  </a:cxnLst>
                  <a:rect l="0" t="0" r="r" b="b"/>
                  <a:pathLst>
                    <a:path w="1185" h="476">
                      <a:moveTo>
                        <a:pt x="0" y="26"/>
                      </a:moveTo>
                      <a:lnTo>
                        <a:pt x="1174" y="476"/>
                      </a:lnTo>
                      <a:lnTo>
                        <a:pt x="1185" y="450"/>
                      </a:lnTo>
                      <a:lnTo>
                        <a:pt x="11" y="0"/>
                      </a:lnTo>
                      <a:lnTo>
                        <a:pt x="0" y="2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3" name="Freeform 50"/>
                <p:cNvSpPr/>
                <p:nvPr/>
              </p:nvSpPr>
              <p:spPr bwMode="auto">
                <a:xfrm>
                  <a:off x="2729360" y="836378"/>
                  <a:ext cx="1879666" cy="756021"/>
                </a:xfrm>
                <a:custGeom>
                  <a:avLst/>
                  <a:gdLst>
                    <a:gd name="T0" fmla="*/ 0 w 1185"/>
                    <a:gd name="T1" fmla="*/ 26 h 476"/>
                    <a:gd name="T2" fmla="*/ 1174 w 1185"/>
                    <a:gd name="T3" fmla="*/ 476 h 476"/>
                    <a:gd name="T4" fmla="*/ 1185 w 1185"/>
                    <a:gd name="T5" fmla="*/ 450 h 476"/>
                    <a:gd name="T6" fmla="*/ 11 w 1185"/>
                    <a:gd name="T7" fmla="*/ 0 h 476"/>
                    <a:gd name="T8" fmla="*/ 0 w 1185"/>
                    <a:gd name="T9" fmla="*/ 26 h 476"/>
                  </a:gdLst>
                  <a:ahLst/>
                  <a:cxnLst>
                    <a:cxn ang="0">
                      <a:pos x="T0" y="T1"/>
                    </a:cxn>
                    <a:cxn ang="0">
                      <a:pos x="T2" y="T3"/>
                    </a:cxn>
                    <a:cxn ang="0">
                      <a:pos x="T4" y="T5"/>
                    </a:cxn>
                    <a:cxn ang="0">
                      <a:pos x="T6" y="T7"/>
                    </a:cxn>
                    <a:cxn ang="0">
                      <a:pos x="T8" y="T9"/>
                    </a:cxn>
                  </a:cxnLst>
                  <a:rect l="0" t="0" r="r" b="b"/>
                  <a:pathLst>
                    <a:path w="1185" h="476">
                      <a:moveTo>
                        <a:pt x="0" y="26"/>
                      </a:moveTo>
                      <a:lnTo>
                        <a:pt x="1174" y="476"/>
                      </a:lnTo>
                      <a:lnTo>
                        <a:pt x="1185" y="450"/>
                      </a:lnTo>
                      <a:lnTo>
                        <a:pt x="11" y="0"/>
                      </a:lnTo>
                      <a:lnTo>
                        <a:pt x="0" y="26"/>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4" name="Freeform 51"/>
                <p:cNvSpPr/>
                <p:nvPr/>
              </p:nvSpPr>
              <p:spPr bwMode="auto">
                <a:xfrm>
                  <a:off x="3193001" y="1094784"/>
                  <a:ext cx="890368" cy="400159"/>
                </a:xfrm>
                <a:custGeom>
                  <a:avLst/>
                  <a:gdLst>
                    <a:gd name="T0" fmla="*/ 0 w 561"/>
                    <a:gd name="T1" fmla="*/ 43 h 252"/>
                    <a:gd name="T2" fmla="*/ 545 w 561"/>
                    <a:gd name="T3" fmla="*/ 252 h 252"/>
                    <a:gd name="T4" fmla="*/ 561 w 561"/>
                    <a:gd name="T5" fmla="*/ 209 h 252"/>
                    <a:gd name="T6" fmla="*/ 16 w 561"/>
                    <a:gd name="T7" fmla="*/ 0 h 252"/>
                    <a:gd name="T8" fmla="*/ 0 w 561"/>
                    <a:gd name="T9" fmla="*/ 43 h 252"/>
                  </a:gdLst>
                  <a:ahLst/>
                  <a:cxnLst>
                    <a:cxn ang="0">
                      <a:pos x="T0" y="T1"/>
                    </a:cxn>
                    <a:cxn ang="0">
                      <a:pos x="T2" y="T3"/>
                    </a:cxn>
                    <a:cxn ang="0">
                      <a:pos x="T4" y="T5"/>
                    </a:cxn>
                    <a:cxn ang="0">
                      <a:pos x="T6" y="T7"/>
                    </a:cxn>
                    <a:cxn ang="0">
                      <a:pos x="T8" y="T9"/>
                    </a:cxn>
                  </a:cxnLst>
                  <a:rect l="0" t="0" r="r" b="b"/>
                  <a:pathLst>
                    <a:path w="561" h="252">
                      <a:moveTo>
                        <a:pt x="0" y="43"/>
                      </a:moveTo>
                      <a:lnTo>
                        <a:pt x="545" y="252"/>
                      </a:lnTo>
                      <a:lnTo>
                        <a:pt x="561" y="209"/>
                      </a:lnTo>
                      <a:lnTo>
                        <a:pt x="16" y="0"/>
                      </a:lnTo>
                      <a:lnTo>
                        <a:pt x="0" y="43"/>
                      </a:lnTo>
                      <a:close/>
                    </a:path>
                  </a:pathLst>
                </a:custGeom>
                <a:solidFill>
                  <a:srgbClr val="ACD85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5" name="Freeform 52"/>
                <p:cNvSpPr/>
                <p:nvPr/>
              </p:nvSpPr>
              <p:spPr bwMode="auto">
                <a:xfrm>
                  <a:off x="3193001" y="1094784"/>
                  <a:ext cx="890368" cy="400159"/>
                </a:xfrm>
                <a:custGeom>
                  <a:avLst/>
                  <a:gdLst>
                    <a:gd name="T0" fmla="*/ 0 w 561"/>
                    <a:gd name="T1" fmla="*/ 43 h 252"/>
                    <a:gd name="T2" fmla="*/ 545 w 561"/>
                    <a:gd name="T3" fmla="*/ 252 h 252"/>
                    <a:gd name="T4" fmla="*/ 561 w 561"/>
                    <a:gd name="T5" fmla="*/ 209 h 252"/>
                    <a:gd name="T6" fmla="*/ 16 w 561"/>
                    <a:gd name="T7" fmla="*/ 0 h 252"/>
                    <a:gd name="T8" fmla="*/ 0 w 561"/>
                    <a:gd name="T9" fmla="*/ 43 h 252"/>
                  </a:gdLst>
                  <a:ahLst/>
                  <a:cxnLst>
                    <a:cxn ang="0">
                      <a:pos x="T0" y="T1"/>
                    </a:cxn>
                    <a:cxn ang="0">
                      <a:pos x="T2" y="T3"/>
                    </a:cxn>
                    <a:cxn ang="0">
                      <a:pos x="T4" y="T5"/>
                    </a:cxn>
                    <a:cxn ang="0">
                      <a:pos x="T6" y="T7"/>
                    </a:cxn>
                    <a:cxn ang="0">
                      <a:pos x="T8" y="T9"/>
                    </a:cxn>
                  </a:cxnLst>
                  <a:rect l="0" t="0" r="r" b="b"/>
                  <a:pathLst>
                    <a:path w="561" h="252">
                      <a:moveTo>
                        <a:pt x="0" y="43"/>
                      </a:moveTo>
                      <a:lnTo>
                        <a:pt x="545" y="252"/>
                      </a:lnTo>
                      <a:lnTo>
                        <a:pt x="561" y="209"/>
                      </a:lnTo>
                      <a:lnTo>
                        <a:pt x="16" y="0"/>
                      </a:lnTo>
                      <a:lnTo>
                        <a:pt x="0" y="43"/>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6" name="Freeform 53"/>
                <p:cNvSpPr/>
                <p:nvPr/>
              </p:nvSpPr>
              <p:spPr bwMode="auto">
                <a:xfrm>
                  <a:off x="2589085" y="1051962"/>
                  <a:ext cx="1934299" cy="899252"/>
                </a:xfrm>
                <a:custGeom>
                  <a:avLst/>
                  <a:gdLst>
                    <a:gd name="T0" fmla="*/ 0 w 1219"/>
                    <a:gd name="T1" fmla="*/ 118 h 566"/>
                    <a:gd name="T2" fmla="*/ 1176 w 1219"/>
                    <a:gd name="T3" fmla="*/ 566 h 566"/>
                    <a:gd name="T4" fmla="*/ 1219 w 1219"/>
                    <a:gd name="T5" fmla="*/ 450 h 566"/>
                    <a:gd name="T6" fmla="*/ 45 w 1219"/>
                    <a:gd name="T7" fmla="*/ 0 h 566"/>
                    <a:gd name="T8" fmla="*/ 0 w 1219"/>
                    <a:gd name="T9" fmla="*/ 118 h 566"/>
                  </a:gdLst>
                  <a:ahLst/>
                  <a:cxnLst>
                    <a:cxn ang="0">
                      <a:pos x="T0" y="T1"/>
                    </a:cxn>
                    <a:cxn ang="0">
                      <a:pos x="T2" y="T3"/>
                    </a:cxn>
                    <a:cxn ang="0">
                      <a:pos x="T4" y="T5"/>
                    </a:cxn>
                    <a:cxn ang="0">
                      <a:pos x="T6" y="T7"/>
                    </a:cxn>
                    <a:cxn ang="0">
                      <a:pos x="T8" y="T9"/>
                    </a:cxn>
                  </a:cxnLst>
                  <a:rect l="0" t="0" r="r" b="b"/>
                  <a:pathLst>
                    <a:path w="1219" h="566">
                      <a:moveTo>
                        <a:pt x="0" y="118"/>
                      </a:moveTo>
                      <a:lnTo>
                        <a:pt x="1176" y="566"/>
                      </a:lnTo>
                      <a:lnTo>
                        <a:pt x="1219" y="450"/>
                      </a:lnTo>
                      <a:lnTo>
                        <a:pt x="45" y="0"/>
                      </a:lnTo>
                      <a:lnTo>
                        <a:pt x="0" y="118"/>
                      </a:lnTo>
                      <a:close/>
                    </a:path>
                  </a:pathLst>
                </a:custGeom>
                <a:solidFill>
                  <a:srgbClr val="5895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7" name="Freeform 54"/>
                <p:cNvSpPr/>
                <p:nvPr/>
              </p:nvSpPr>
              <p:spPr bwMode="auto">
                <a:xfrm>
                  <a:off x="2589085" y="1051962"/>
                  <a:ext cx="1934299" cy="899252"/>
                </a:xfrm>
                <a:custGeom>
                  <a:avLst/>
                  <a:gdLst>
                    <a:gd name="T0" fmla="*/ 0 w 1219"/>
                    <a:gd name="T1" fmla="*/ 118 h 566"/>
                    <a:gd name="T2" fmla="*/ 1176 w 1219"/>
                    <a:gd name="T3" fmla="*/ 566 h 566"/>
                    <a:gd name="T4" fmla="*/ 1219 w 1219"/>
                    <a:gd name="T5" fmla="*/ 450 h 566"/>
                    <a:gd name="T6" fmla="*/ 45 w 1219"/>
                    <a:gd name="T7" fmla="*/ 0 h 566"/>
                    <a:gd name="T8" fmla="*/ 0 w 1219"/>
                    <a:gd name="T9" fmla="*/ 118 h 566"/>
                  </a:gdLst>
                  <a:ahLst/>
                  <a:cxnLst>
                    <a:cxn ang="0">
                      <a:pos x="T0" y="T1"/>
                    </a:cxn>
                    <a:cxn ang="0">
                      <a:pos x="T2" y="T3"/>
                    </a:cxn>
                    <a:cxn ang="0">
                      <a:pos x="T4" y="T5"/>
                    </a:cxn>
                    <a:cxn ang="0">
                      <a:pos x="T6" y="T7"/>
                    </a:cxn>
                    <a:cxn ang="0">
                      <a:pos x="T8" y="T9"/>
                    </a:cxn>
                  </a:cxnLst>
                  <a:rect l="0" t="0" r="r" b="b"/>
                  <a:pathLst>
                    <a:path w="1219" h="566">
                      <a:moveTo>
                        <a:pt x="0" y="118"/>
                      </a:moveTo>
                      <a:lnTo>
                        <a:pt x="1176" y="566"/>
                      </a:lnTo>
                      <a:lnTo>
                        <a:pt x="1219" y="450"/>
                      </a:lnTo>
                      <a:lnTo>
                        <a:pt x="45" y="0"/>
                      </a:lnTo>
                      <a:lnTo>
                        <a:pt x="0" y="1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8" name="Freeform 55"/>
                <p:cNvSpPr/>
                <p:nvPr/>
              </p:nvSpPr>
              <p:spPr bwMode="auto">
                <a:xfrm>
                  <a:off x="3030579" y="1137605"/>
                  <a:ext cx="1159102" cy="469560"/>
                </a:xfrm>
                <a:custGeom>
                  <a:avLst/>
                  <a:gdLst>
                    <a:gd name="T0" fmla="*/ 0 w 730"/>
                    <a:gd name="T1" fmla="*/ 16 h 295"/>
                    <a:gd name="T2" fmla="*/ 722 w 730"/>
                    <a:gd name="T3" fmla="*/ 295 h 295"/>
                    <a:gd name="T4" fmla="*/ 730 w 730"/>
                    <a:gd name="T5" fmla="*/ 276 h 295"/>
                    <a:gd name="T6" fmla="*/ 5 w 730"/>
                    <a:gd name="T7" fmla="*/ 0 h 295"/>
                    <a:gd name="T8" fmla="*/ 0 w 730"/>
                    <a:gd name="T9" fmla="*/ 16 h 295"/>
                  </a:gdLst>
                  <a:ahLst/>
                  <a:cxnLst>
                    <a:cxn ang="0">
                      <a:pos x="T0" y="T1"/>
                    </a:cxn>
                    <a:cxn ang="0">
                      <a:pos x="T2" y="T3"/>
                    </a:cxn>
                    <a:cxn ang="0">
                      <a:pos x="T4" y="T5"/>
                    </a:cxn>
                    <a:cxn ang="0">
                      <a:pos x="T6" y="T7"/>
                    </a:cxn>
                    <a:cxn ang="0">
                      <a:pos x="T8" y="T9"/>
                    </a:cxn>
                  </a:cxnLst>
                  <a:rect l="0" t="0" r="r" b="b"/>
                  <a:pathLst>
                    <a:path w="730" h="295">
                      <a:moveTo>
                        <a:pt x="0" y="16"/>
                      </a:moveTo>
                      <a:lnTo>
                        <a:pt x="722" y="295"/>
                      </a:lnTo>
                      <a:lnTo>
                        <a:pt x="730" y="276"/>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9" name="Freeform 56"/>
                <p:cNvSpPr/>
                <p:nvPr/>
              </p:nvSpPr>
              <p:spPr bwMode="auto">
                <a:xfrm>
                  <a:off x="3030579" y="1137605"/>
                  <a:ext cx="1159102" cy="469560"/>
                </a:xfrm>
                <a:custGeom>
                  <a:avLst/>
                  <a:gdLst>
                    <a:gd name="T0" fmla="*/ 0 w 730"/>
                    <a:gd name="T1" fmla="*/ 16 h 295"/>
                    <a:gd name="T2" fmla="*/ 722 w 730"/>
                    <a:gd name="T3" fmla="*/ 295 h 295"/>
                    <a:gd name="T4" fmla="*/ 730 w 730"/>
                    <a:gd name="T5" fmla="*/ 276 h 295"/>
                    <a:gd name="T6" fmla="*/ 5 w 730"/>
                    <a:gd name="T7" fmla="*/ 0 h 295"/>
                    <a:gd name="T8" fmla="*/ 0 w 730"/>
                    <a:gd name="T9" fmla="*/ 16 h 295"/>
                  </a:gdLst>
                  <a:ahLst/>
                  <a:cxnLst>
                    <a:cxn ang="0">
                      <a:pos x="T0" y="T1"/>
                    </a:cxn>
                    <a:cxn ang="0">
                      <a:pos x="T2" y="T3"/>
                    </a:cxn>
                    <a:cxn ang="0">
                      <a:pos x="T4" y="T5"/>
                    </a:cxn>
                    <a:cxn ang="0">
                      <a:pos x="T6" y="T7"/>
                    </a:cxn>
                    <a:cxn ang="0">
                      <a:pos x="T8" y="T9"/>
                    </a:cxn>
                  </a:cxnLst>
                  <a:rect l="0" t="0" r="r" b="b"/>
                  <a:pathLst>
                    <a:path w="730" h="295">
                      <a:moveTo>
                        <a:pt x="0" y="16"/>
                      </a:moveTo>
                      <a:lnTo>
                        <a:pt x="722" y="295"/>
                      </a:lnTo>
                      <a:lnTo>
                        <a:pt x="730" y="276"/>
                      </a:lnTo>
                      <a:lnTo>
                        <a:pt x="5" y="0"/>
                      </a:lnTo>
                      <a:lnTo>
                        <a:pt x="0" y="16"/>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0" name="Freeform 57"/>
                <p:cNvSpPr/>
                <p:nvPr/>
              </p:nvSpPr>
              <p:spPr bwMode="auto">
                <a:xfrm>
                  <a:off x="2631906" y="1320704"/>
                  <a:ext cx="525657" cy="326330"/>
                </a:xfrm>
                <a:custGeom>
                  <a:avLst/>
                  <a:gdLst>
                    <a:gd name="T0" fmla="*/ 0 w 331"/>
                    <a:gd name="T1" fmla="*/ 94 h 206"/>
                    <a:gd name="T2" fmla="*/ 294 w 331"/>
                    <a:gd name="T3" fmla="*/ 206 h 206"/>
                    <a:gd name="T4" fmla="*/ 331 w 331"/>
                    <a:gd name="T5" fmla="*/ 113 h 206"/>
                    <a:gd name="T6" fmla="*/ 37 w 331"/>
                    <a:gd name="T7" fmla="*/ 0 h 206"/>
                    <a:gd name="T8" fmla="*/ 0 w 331"/>
                    <a:gd name="T9" fmla="*/ 94 h 206"/>
                  </a:gdLst>
                  <a:ahLst/>
                  <a:cxnLst>
                    <a:cxn ang="0">
                      <a:pos x="T0" y="T1"/>
                    </a:cxn>
                    <a:cxn ang="0">
                      <a:pos x="T2" y="T3"/>
                    </a:cxn>
                    <a:cxn ang="0">
                      <a:pos x="T4" y="T5"/>
                    </a:cxn>
                    <a:cxn ang="0">
                      <a:pos x="T6" y="T7"/>
                    </a:cxn>
                    <a:cxn ang="0">
                      <a:pos x="T8" y="T9"/>
                    </a:cxn>
                  </a:cxnLst>
                  <a:rect l="0" t="0" r="r" b="b"/>
                  <a:pathLst>
                    <a:path w="331" h="206">
                      <a:moveTo>
                        <a:pt x="0" y="94"/>
                      </a:moveTo>
                      <a:lnTo>
                        <a:pt x="294" y="206"/>
                      </a:lnTo>
                      <a:lnTo>
                        <a:pt x="331" y="113"/>
                      </a:lnTo>
                      <a:lnTo>
                        <a:pt x="37" y="0"/>
                      </a:lnTo>
                      <a:lnTo>
                        <a:pt x="0" y="94"/>
                      </a:lnTo>
                      <a:close/>
                    </a:path>
                  </a:pathLst>
                </a:custGeom>
                <a:solidFill>
                  <a:srgbClr val="FFAD0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1" name="Freeform 58"/>
                <p:cNvSpPr/>
                <p:nvPr/>
              </p:nvSpPr>
              <p:spPr bwMode="auto">
                <a:xfrm>
                  <a:off x="3218102" y="1540718"/>
                  <a:ext cx="525657" cy="332235"/>
                </a:xfrm>
                <a:custGeom>
                  <a:avLst/>
                  <a:gdLst>
                    <a:gd name="T0" fmla="*/ 0 w 331"/>
                    <a:gd name="T1" fmla="*/ 94 h 209"/>
                    <a:gd name="T2" fmla="*/ 294 w 331"/>
                    <a:gd name="T3" fmla="*/ 209 h 209"/>
                    <a:gd name="T4" fmla="*/ 331 w 331"/>
                    <a:gd name="T5" fmla="*/ 113 h 209"/>
                    <a:gd name="T6" fmla="*/ 34 w 331"/>
                    <a:gd name="T7" fmla="*/ 0 h 209"/>
                    <a:gd name="T8" fmla="*/ 0 w 331"/>
                    <a:gd name="T9" fmla="*/ 94 h 209"/>
                  </a:gdLst>
                  <a:ahLst/>
                  <a:cxnLst>
                    <a:cxn ang="0">
                      <a:pos x="T0" y="T1"/>
                    </a:cxn>
                    <a:cxn ang="0">
                      <a:pos x="T2" y="T3"/>
                    </a:cxn>
                    <a:cxn ang="0">
                      <a:pos x="T4" y="T5"/>
                    </a:cxn>
                    <a:cxn ang="0">
                      <a:pos x="T6" y="T7"/>
                    </a:cxn>
                    <a:cxn ang="0">
                      <a:pos x="T8" y="T9"/>
                    </a:cxn>
                  </a:cxnLst>
                  <a:rect l="0" t="0" r="r" b="b"/>
                  <a:pathLst>
                    <a:path w="331" h="209">
                      <a:moveTo>
                        <a:pt x="0" y="94"/>
                      </a:moveTo>
                      <a:lnTo>
                        <a:pt x="294" y="209"/>
                      </a:lnTo>
                      <a:lnTo>
                        <a:pt x="331" y="113"/>
                      </a:lnTo>
                      <a:lnTo>
                        <a:pt x="34" y="0"/>
                      </a:lnTo>
                      <a:lnTo>
                        <a:pt x="0" y="94"/>
                      </a:lnTo>
                      <a:close/>
                    </a:path>
                  </a:pathLst>
                </a:custGeom>
                <a:solidFill>
                  <a:srgbClr val="FF493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2" name="Freeform 59"/>
                <p:cNvSpPr/>
                <p:nvPr/>
              </p:nvSpPr>
              <p:spPr bwMode="auto">
                <a:xfrm>
                  <a:off x="3218102" y="1540718"/>
                  <a:ext cx="525657" cy="332235"/>
                </a:xfrm>
                <a:custGeom>
                  <a:avLst/>
                  <a:gdLst>
                    <a:gd name="T0" fmla="*/ 0 w 331"/>
                    <a:gd name="T1" fmla="*/ 94 h 209"/>
                    <a:gd name="T2" fmla="*/ 294 w 331"/>
                    <a:gd name="T3" fmla="*/ 209 h 209"/>
                    <a:gd name="T4" fmla="*/ 331 w 331"/>
                    <a:gd name="T5" fmla="*/ 113 h 209"/>
                    <a:gd name="T6" fmla="*/ 34 w 331"/>
                    <a:gd name="T7" fmla="*/ 0 h 209"/>
                    <a:gd name="T8" fmla="*/ 0 w 331"/>
                    <a:gd name="T9" fmla="*/ 94 h 209"/>
                  </a:gdLst>
                  <a:ahLst/>
                  <a:cxnLst>
                    <a:cxn ang="0">
                      <a:pos x="T0" y="T1"/>
                    </a:cxn>
                    <a:cxn ang="0">
                      <a:pos x="T2" y="T3"/>
                    </a:cxn>
                    <a:cxn ang="0">
                      <a:pos x="T4" y="T5"/>
                    </a:cxn>
                    <a:cxn ang="0">
                      <a:pos x="T6" y="T7"/>
                    </a:cxn>
                    <a:cxn ang="0">
                      <a:pos x="T8" y="T9"/>
                    </a:cxn>
                  </a:cxnLst>
                  <a:rect l="0" t="0" r="r" b="b"/>
                  <a:pathLst>
                    <a:path w="331" h="209">
                      <a:moveTo>
                        <a:pt x="0" y="94"/>
                      </a:moveTo>
                      <a:lnTo>
                        <a:pt x="294" y="209"/>
                      </a:lnTo>
                      <a:lnTo>
                        <a:pt x="331" y="113"/>
                      </a:lnTo>
                      <a:lnTo>
                        <a:pt x="34" y="0"/>
                      </a:lnTo>
                      <a:lnTo>
                        <a:pt x="0" y="94"/>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3" name="Freeform 60"/>
                <p:cNvSpPr/>
                <p:nvPr/>
              </p:nvSpPr>
              <p:spPr bwMode="auto">
                <a:xfrm>
                  <a:off x="3802821" y="1766638"/>
                  <a:ext cx="525657" cy="329283"/>
                </a:xfrm>
                <a:custGeom>
                  <a:avLst/>
                  <a:gdLst>
                    <a:gd name="T0" fmla="*/ 0 w 331"/>
                    <a:gd name="T1" fmla="*/ 94 h 207"/>
                    <a:gd name="T2" fmla="*/ 294 w 331"/>
                    <a:gd name="T3" fmla="*/ 207 h 207"/>
                    <a:gd name="T4" fmla="*/ 331 w 331"/>
                    <a:gd name="T5" fmla="*/ 113 h 207"/>
                    <a:gd name="T6" fmla="*/ 34 w 331"/>
                    <a:gd name="T7" fmla="*/ 0 h 207"/>
                    <a:gd name="T8" fmla="*/ 0 w 331"/>
                    <a:gd name="T9" fmla="*/ 94 h 207"/>
                  </a:gdLst>
                  <a:ahLst/>
                  <a:cxnLst>
                    <a:cxn ang="0">
                      <a:pos x="T0" y="T1"/>
                    </a:cxn>
                    <a:cxn ang="0">
                      <a:pos x="T2" y="T3"/>
                    </a:cxn>
                    <a:cxn ang="0">
                      <a:pos x="T4" y="T5"/>
                    </a:cxn>
                    <a:cxn ang="0">
                      <a:pos x="T6" y="T7"/>
                    </a:cxn>
                    <a:cxn ang="0">
                      <a:pos x="T8" y="T9"/>
                    </a:cxn>
                  </a:cxnLst>
                  <a:rect l="0" t="0" r="r" b="b"/>
                  <a:pathLst>
                    <a:path w="331" h="207">
                      <a:moveTo>
                        <a:pt x="0" y="94"/>
                      </a:moveTo>
                      <a:lnTo>
                        <a:pt x="294" y="207"/>
                      </a:lnTo>
                      <a:lnTo>
                        <a:pt x="331" y="113"/>
                      </a:lnTo>
                      <a:lnTo>
                        <a:pt x="34" y="0"/>
                      </a:lnTo>
                      <a:lnTo>
                        <a:pt x="0" y="94"/>
                      </a:lnTo>
                      <a:close/>
                    </a:path>
                  </a:pathLst>
                </a:custGeom>
                <a:solidFill>
                  <a:srgbClr val="94B95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4" name="Freeform 61"/>
                <p:cNvSpPr/>
                <p:nvPr/>
              </p:nvSpPr>
              <p:spPr bwMode="auto">
                <a:xfrm>
                  <a:off x="3802821" y="1766638"/>
                  <a:ext cx="525657" cy="329283"/>
                </a:xfrm>
                <a:custGeom>
                  <a:avLst/>
                  <a:gdLst>
                    <a:gd name="T0" fmla="*/ 0 w 331"/>
                    <a:gd name="T1" fmla="*/ 94 h 207"/>
                    <a:gd name="T2" fmla="*/ 294 w 331"/>
                    <a:gd name="T3" fmla="*/ 207 h 207"/>
                    <a:gd name="T4" fmla="*/ 331 w 331"/>
                    <a:gd name="T5" fmla="*/ 113 h 207"/>
                    <a:gd name="T6" fmla="*/ 34 w 331"/>
                    <a:gd name="T7" fmla="*/ 0 h 207"/>
                    <a:gd name="T8" fmla="*/ 0 w 331"/>
                    <a:gd name="T9" fmla="*/ 94 h 207"/>
                  </a:gdLst>
                  <a:ahLst/>
                  <a:cxnLst>
                    <a:cxn ang="0">
                      <a:pos x="T0" y="T1"/>
                    </a:cxn>
                    <a:cxn ang="0">
                      <a:pos x="T2" y="T3"/>
                    </a:cxn>
                    <a:cxn ang="0">
                      <a:pos x="T4" y="T5"/>
                    </a:cxn>
                    <a:cxn ang="0">
                      <a:pos x="T6" y="T7"/>
                    </a:cxn>
                    <a:cxn ang="0">
                      <a:pos x="T8" y="T9"/>
                    </a:cxn>
                  </a:cxnLst>
                  <a:rect l="0" t="0" r="r" b="b"/>
                  <a:pathLst>
                    <a:path w="331" h="207">
                      <a:moveTo>
                        <a:pt x="0" y="94"/>
                      </a:moveTo>
                      <a:lnTo>
                        <a:pt x="294" y="207"/>
                      </a:lnTo>
                      <a:lnTo>
                        <a:pt x="331" y="113"/>
                      </a:lnTo>
                      <a:lnTo>
                        <a:pt x="34" y="0"/>
                      </a:lnTo>
                      <a:lnTo>
                        <a:pt x="0" y="94"/>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5" name="Freeform 62"/>
                <p:cNvSpPr/>
                <p:nvPr/>
              </p:nvSpPr>
              <p:spPr bwMode="auto">
                <a:xfrm>
                  <a:off x="2398609" y="1664753"/>
                  <a:ext cx="1891478" cy="795889"/>
                </a:xfrm>
                <a:custGeom>
                  <a:avLst/>
                  <a:gdLst>
                    <a:gd name="T0" fmla="*/ 0 w 1192"/>
                    <a:gd name="T1" fmla="*/ 51 h 501"/>
                    <a:gd name="T2" fmla="*/ 1173 w 1192"/>
                    <a:gd name="T3" fmla="*/ 501 h 501"/>
                    <a:gd name="T4" fmla="*/ 1192 w 1192"/>
                    <a:gd name="T5" fmla="*/ 450 h 501"/>
                    <a:gd name="T6" fmla="*/ 18 w 1192"/>
                    <a:gd name="T7" fmla="*/ 0 h 501"/>
                    <a:gd name="T8" fmla="*/ 0 w 1192"/>
                    <a:gd name="T9" fmla="*/ 51 h 501"/>
                  </a:gdLst>
                  <a:ahLst/>
                  <a:cxnLst>
                    <a:cxn ang="0">
                      <a:pos x="T0" y="T1"/>
                    </a:cxn>
                    <a:cxn ang="0">
                      <a:pos x="T2" y="T3"/>
                    </a:cxn>
                    <a:cxn ang="0">
                      <a:pos x="T4" y="T5"/>
                    </a:cxn>
                    <a:cxn ang="0">
                      <a:pos x="T6" y="T7"/>
                    </a:cxn>
                    <a:cxn ang="0">
                      <a:pos x="T8" y="T9"/>
                    </a:cxn>
                  </a:cxnLst>
                  <a:rect l="0" t="0" r="r" b="b"/>
                  <a:pathLst>
                    <a:path w="1192" h="501">
                      <a:moveTo>
                        <a:pt x="0" y="51"/>
                      </a:moveTo>
                      <a:lnTo>
                        <a:pt x="1173" y="501"/>
                      </a:lnTo>
                      <a:lnTo>
                        <a:pt x="1192" y="450"/>
                      </a:lnTo>
                      <a:lnTo>
                        <a:pt x="18" y="0"/>
                      </a:lnTo>
                      <a:lnTo>
                        <a:pt x="0" y="51"/>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6" name="Freeform 63"/>
                <p:cNvSpPr/>
                <p:nvPr/>
              </p:nvSpPr>
              <p:spPr bwMode="auto">
                <a:xfrm>
                  <a:off x="2398609" y="1664753"/>
                  <a:ext cx="1891478" cy="795889"/>
                </a:xfrm>
                <a:custGeom>
                  <a:avLst/>
                  <a:gdLst>
                    <a:gd name="T0" fmla="*/ 0 w 1192"/>
                    <a:gd name="T1" fmla="*/ 51 h 501"/>
                    <a:gd name="T2" fmla="*/ 1173 w 1192"/>
                    <a:gd name="T3" fmla="*/ 501 h 501"/>
                    <a:gd name="T4" fmla="*/ 1192 w 1192"/>
                    <a:gd name="T5" fmla="*/ 450 h 501"/>
                    <a:gd name="T6" fmla="*/ 18 w 1192"/>
                    <a:gd name="T7" fmla="*/ 0 h 501"/>
                    <a:gd name="T8" fmla="*/ 0 w 1192"/>
                    <a:gd name="T9" fmla="*/ 51 h 501"/>
                  </a:gdLst>
                  <a:ahLst/>
                  <a:cxnLst>
                    <a:cxn ang="0">
                      <a:pos x="T0" y="T1"/>
                    </a:cxn>
                    <a:cxn ang="0">
                      <a:pos x="T2" y="T3"/>
                    </a:cxn>
                    <a:cxn ang="0">
                      <a:pos x="T4" y="T5"/>
                    </a:cxn>
                    <a:cxn ang="0">
                      <a:pos x="T6" y="T7"/>
                    </a:cxn>
                    <a:cxn ang="0">
                      <a:pos x="T8" y="T9"/>
                    </a:cxn>
                  </a:cxnLst>
                  <a:rect l="0" t="0" r="r" b="b"/>
                  <a:pathLst>
                    <a:path w="1192" h="501">
                      <a:moveTo>
                        <a:pt x="0" y="51"/>
                      </a:moveTo>
                      <a:lnTo>
                        <a:pt x="1173" y="501"/>
                      </a:lnTo>
                      <a:lnTo>
                        <a:pt x="1192" y="450"/>
                      </a:lnTo>
                      <a:lnTo>
                        <a:pt x="18" y="0"/>
                      </a:lnTo>
                      <a:lnTo>
                        <a:pt x="0" y="51"/>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7" name="Freeform 64"/>
                <p:cNvSpPr/>
                <p:nvPr/>
              </p:nvSpPr>
              <p:spPr bwMode="auto">
                <a:xfrm>
                  <a:off x="2614188" y="1490514"/>
                  <a:ext cx="479883" cy="205247"/>
                </a:xfrm>
                <a:custGeom>
                  <a:avLst/>
                  <a:gdLst>
                    <a:gd name="T0" fmla="*/ 0 w 302"/>
                    <a:gd name="T1" fmla="*/ 16 h 129"/>
                    <a:gd name="T2" fmla="*/ 294 w 302"/>
                    <a:gd name="T3" fmla="*/ 129 h 129"/>
                    <a:gd name="T4" fmla="*/ 302 w 302"/>
                    <a:gd name="T5" fmla="*/ 113 h 129"/>
                    <a:gd name="T6" fmla="*/ 5 w 302"/>
                    <a:gd name="T7" fmla="*/ 0 h 129"/>
                    <a:gd name="T8" fmla="*/ 0 w 302"/>
                    <a:gd name="T9" fmla="*/ 16 h 129"/>
                  </a:gdLst>
                  <a:ahLst/>
                  <a:cxnLst>
                    <a:cxn ang="0">
                      <a:pos x="T0" y="T1"/>
                    </a:cxn>
                    <a:cxn ang="0">
                      <a:pos x="T2" y="T3"/>
                    </a:cxn>
                    <a:cxn ang="0">
                      <a:pos x="T4" y="T5"/>
                    </a:cxn>
                    <a:cxn ang="0">
                      <a:pos x="T6" y="T7"/>
                    </a:cxn>
                    <a:cxn ang="0">
                      <a:pos x="T8" y="T9"/>
                    </a:cxn>
                  </a:cxnLst>
                  <a:rect l="0" t="0" r="r" b="b"/>
                  <a:pathLst>
                    <a:path w="302" h="129">
                      <a:moveTo>
                        <a:pt x="0" y="16"/>
                      </a:moveTo>
                      <a:lnTo>
                        <a:pt x="294" y="129"/>
                      </a:lnTo>
                      <a:lnTo>
                        <a:pt x="302" y="113"/>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8" name="Freeform 65"/>
                <p:cNvSpPr/>
                <p:nvPr/>
              </p:nvSpPr>
              <p:spPr bwMode="auto">
                <a:xfrm>
                  <a:off x="2593516" y="1537765"/>
                  <a:ext cx="479883" cy="208201"/>
                </a:xfrm>
                <a:custGeom>
                  <a:avLst/>
                  <a:gdLst>
                    <a:gd name="T0" fmla="*/ 0 w 302"/>
                    <a:gd name="T1" fmla="*/ 18 h 131"/>
                    <a:gd name="T2" fmla="*/ 296 w 302"/>
                    <a:gd name="T3" fmla="*/ 131 h 131"/>
                    <a:gd name="T4" fmla="*/ 302 w 302"/>
                    <a:gd name="T5" fmla="*/ 112 h 131"/>
                    <a:gd name="T6" fmla="*/ 8 w 302"/>
                    <a:gd name="T7" fmla="*/ 0 h 131"/>
                    <a:gd name="T8" fmla="*/ 0 w 302"/>
                    <a:gd name="T9" fmla="*/ 18 h 131"/>
                  </a:gdLst>
                  <a:ahLst/>
                  <a:cxnLst>
                    <a:cxn ang="0">
                      <a:pos x="T0" y="T1"/>
                    </a:cxn>
                    <a:cxn ang="0">
                      <a:pos x="T2" y="T3"/>
                    </a:cxn>
                    <a:cxn ang="0">
                      <a:pos x="T4" y="T5"/>
                    </a:cxn>
                    <a:cxn ang="0">
                      <a:pos x="T6" y="T7"/>
                    </a:cxn>
                    <a:cxn ang="0">
                      <a:pos x="T8" y="T9"/>
                    </a:cxn>
                  </a:cxnLst>
                  <a:rect l="0" t="0" r="r" b="b"/>
                  <a:pathLst>
                    <a:path w="302" h="131">
                      <a:moveTo>
                        <a:pt x="0" y="18"/>
                      </a:moveTo>
                      <a:lnTo>
                        <a:pt x="296" y="131"/>
                      </a:lnTo>
                      <a:lnTo>
                        <a:pt x="302" y="112"/>
                      </a:lnTo>
                      <a:lnTo>
                        <a:pt x="8"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9" name="Freeform 66"/>
                <p:cNvSpPr/>
                <p:nvPr/>
              </p:nvSpPr>
              <p:spPr bwMode="auto">
                <a:xfrm>
                  <a:off x="2575797" y="1589446"/>
                  <a:ext cx="479883" cy="202295"/>
                </a:xfrm>
                <a:custGeom>
                  <a:avLst/>
                  <a:gdLst>
                    <a:gd name="T0" fmla="*/ 0 w 302"/>
                    <a:gd name="T1" fmla="*/ 16 h 128"/>
                    <a:gd name="T2" fmla="*/ 294 w 302"/>
                    <a:gd name="T3" fmla="*/ 128 h 128"/>
                    <a:gd name="T4" fmla="*/ 302 w 302"/>
                    <a:gd name="T5" fmla="*/ 112 h 128"/>
                    <a:gd name="T6" fmla="*/ 8 w 302"/>
                    <a:gd name="T7" fmla="*/ 0 h 128"/>
                    <a:gd name="T8" fmla="*/ 0 w 302"/>
                    <a:gd name="T9" fmla="*/ 16 h 128"/>
                  </a:gdLst>
                  <a:ahLst/>
                  <a:cxnLst>
                    <a:cxn ang="0">
                      <a:pos x="T0" y="T1"/>
                    </a:cxn>
                    <a:cxn ang="0">
                      <a:pos x="T2" y="T3"/>
                    </a:cxn>
                    <a:cxn ang="0">
                      <a:pos x="T4" y="T5"/>
                    </a:cxn>
                    <a:cxn ang="0">
                      <a:pos x="T6" y="T7"/>
                    </a:cxn>
                    <a:cxn ang="0">
                      <a:pos x="T8" y="T9"/>
                    </a:cxn>
                  </a:cxnLst>
                  <a:rect l="0" t="0" r="r" b="b"/>
                  <a:pathLst>
                    <a:path w="302" h="128">
                      <a:moveTo>
                        <a:pt x="0" y="16"/>
                      </a:moveTo>
                      <a:lnTo>
                        <a:pt x="294" y="128"/>
                      </a:lnTo>
                      <a:lnTo>
                        <a:pt x="302" y="112"/>
                      </a:lnTo>
                      <a:lnTo>
                        <a:pt x="8"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0" name="Freeform 67"/>
                <p:cNvSpPr/>
                <p:nvPr/>
              </p:nvSpPr>
              <p:spPr bwMode="auto">
                <a:xfrm>
                  <a:off x="2559554" y="1635221"/>
                  <a:ext cx="305649" cy="141754"/>
                </a:xfrm>
                <a:custGeom>
                  <a:avLst/>
                  <a:gdLst>
                    <a:gd name="T0" fmla="*/ 0 w 193"/>
                    <a:gd name="T1" fmla="*/ 19 h 89"/>
                    <a:gd name="T2" fmla="*/ 187 w 193"/>
                    <a:gd name="T3" fmla="*/ 89 h 89"/>
                    <a:gd name="T4" fmla="*/ 193 w 193"/>
                    <a:gd name="T5" fmla="*/ 73 h 89"/>
                    <a:gd name="T6" fmla="*/ 6 w 193"/>
                    <a:gd name="T7" fmla="*/ 0 h 89"/>
                    <a:gd name="T8" fmla="*/ 0 w 193"/>
                    <a:gd name="T9" fmla="*/ 19 h 89"/>
                  </a:gdLst>
                  <a:ahLst/>
                  <a:cxnLst>
                    <a:cxn ang="0">
                      <a:pos x="T0" y="T1"/>
                    </a:cxn>
                    <a:cxn ang="0">
                      <a:pos x="T2" y="T3"/>
                    </a:cxn>
                    <a:cxn ang="0">
                      <a:pos x="T4" y="T5"/>
                    </a:cxn>
                    <a:cxn ang="0">
                      <a:pos x="T6" y="T7"/>
                    </a:cxn>
                    <a:cxn ang="0">
                      <a:pos x="T8" y="T9"/>
                    </a:cxn>
                  </a:cxnLst>
                  <a:rect l="0" t="0" r="r" b="b"/>
                  <a:pathLst>
                    <a:path w="193" h="89">
                      <a:moveTo>
                        <a:pt x="0" y="19"/>
                      </a:moveTo>
                      <a:lnTo>
                        <a:pt x="187" y="89"/>
                      </a:lnTo>
                      <a:lnTo>
                        <a:pt x="193" y="73"/>
                      </a:lnTo>
                      <a:lnTo>
                        <a:pt x="6" y="0"/>
                      </a:lnTo>
                      <a:lnTo>
                        <a:pt x="0" y="19"/>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1" name="Freeform 68"/>
                <p:cNvSpPr/>
                <p:nvPr/>
              </p:nvSpPr>
              <p:spPr bwMode="auto">
                <a:xfrm>
                  <a:off x="3200383" y="1713480"/>
                  <a:ext cx="473978" cy="206724"/>
                </a:xfrm>
                <a:custGeom>
                  <a:avLst/>
                  <a:gdLst>
                    <a:gd name="T0" fmla="*/ 0 w 299"/>
                    <a:gd name="T1" fmla="*/ 18 h 131"/>
                    <a:gd name="T2" fmla="*/ 294 w 299"/>
                    <a:gd name="T3" fmla="*/ 131 h 131"/>
                    <a:gd name="T4" fmla="*/ 299 w 299"/>
                    <a:gd name="T5" fmla="*/ 112 h 131"/>
                    <a:gd name="T6" fmla="*/ 5 w 299"/>
                    <a:gd name="T7" fmla="*/ 0 h 131"/>
                    <a:gd name="T8" fmla="*/ 0 w 299"/>
                    <a:gd name="T9" fmla="*/ 18 h 131"/>
                  </a:gdLst>
                  <a:ahLst/>
                  <a:cxnLst>
                    <a:cxn ang="0">
                      <a:pos x="T0" y="T1"/>
                    </a:cxn>
                    <a:cxn ang="0">
                      <a:pos x="T2" y="T3"/>
                    </a:cxn>
                    <a:cxn ang="0">
                      <a:pos x="T4" y="T5"/>
                    </a:cxn>
                    <a:cxn ang="0">
                      <a:pos x="T6" y="T7"/>
                    </a:cxn>
                    <a:cxn ang="0">
                      <a:pos x="T8" y="T9"/>
                    </a:cxn>
                  </a:cxnLst>
                  <a:rect l="0" t="0" r="r" b="b"/>
                  <a:pathLst>
                    <a:path w="299" h="131">
                      <a:moveTo>
                        <a:pt x="0" y="18"/>
                      </a:moveTo>
                      <a:lnTo>
                        <a:pt x="294" y="131"/>
                      </a:lnTo>
                      <a:lnTo>
                        <a:pt x="299" y="112"/>
                      </a:lnTo>
                      <a:lnTo>
                        <a:pt x="5"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2" name="Freeform 69"/>
                <p:cNvSpPr/>
                <p:nvPr/>
              </p:nvSpPr>
              <p:spPr bwMode="auto">
                <a:xfrm>
                  <a:off x="3200383" y="1713480"/>
                  <a:ext cx="473978" cy="206724"/>
                </a:xfrm>
                <a:custGeom>
                  <a:avLst/>
                  <a:gdLst>
                    <a:gd name="T0" fmla="*/ 0 w 299"/>
                    <a:gd name="T1" fmla="*/ 18 h 131"/>
                    <a:gd name="T2" fmla="*/ 294 w 299"/>
                    <a:gd name="T3" fmla="*/ 131 h 131"/>
                    <a:gd name="T4" fmla="*/ 299 w 299"/>
                    <a:gd name="T5" fmla="*/ 112 h 131"/>
                    <a:gd name="T6" fmla="*/ 5 w 299"/>
                    <a:gd name="T7" fmla="*/ 0 h 131"/>
                    <a:gd name="T8" fmla="*/ 0 w 299"/>
                    <a:gd name="T9" fmla="*/ 18 h 131"/>
                  </a:gdLst>
                  <a:ahLst/>
                  <a:cxnLst>
                    <a:cxn ang="0">
                      <a:pos x="T0" y="T1"/>
                    </a:cxn>
                    <a:cxn ang="0">
                      <a:pos x="T2" y="T3"/>
                    </a:cxn>
                    <a:cxn ang="0">
                      <a:pos x="T4" y="T5"/>
                    </a:cxn>
                    <a:cxn ang="0">
                      <a:pos x="T6" y="T7"/>
                    </a:cxn>
                    <a:cxn ang="0">
                      <a:pos x="T8" y="T9"/>
                    </a:cxn>
                  </a:cxnLst>
                  <a:rect l="0" t="0" r="r" b="b"/>
                  <a:pathLst>
                    <a:path w="299" h="131">
                      <a:moveTo>
                        <a:pt x="0" y="18"/>
                      </a:moveTo>
                      <a:lnTo>
                        <a:pt x="294" y="131"/>
                      </a:lnTo>
                      <a:lnTo>
                        <a:pt x="299" y="112"/>
                      </a:lnTo>
                      <a:lnTo>
                        <a:pt x="5" y="0"/>
                      </a:lnTo>
                      <a:lnTo>
                        <a:pt x="0" y="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3" name="Freeform 70"/>
                <p:cNvSpPr/>
                <p:nvPr/>
              </p:nvSpPr>
              <p:spPr bwMode="auto">
                <a:xfrm>
                  <a:off x="3179711" y="1763685"/>
                  <a:ext cx="479884" cy="203771"/>
                </a:xfrm>
                <a:custGeom>
                  <a:avLst/>
                  <a:gdLst>
                    <a:gd name="T0" fmla="*/ 0 w 302"/>
                    <a:gd name="T1" fmla="*/ 16 h 128"/>
                    <a:gd name="T2" fmla="*/ 296 w 302"/>
                    <a:gd name="T3" fmla="*/ 128 h 128"/>
                    <a:gd name="T4" fmla="*/ 302 w 302"/>
                    <a:gd name="T5" fmla="*/ 112 h 128"/>
                    <a:gd name="T6" fmla="*/ 8 w 302"/>
                    <a:gd name="T7" fmla="*/ 0 h 128"/>
                    <a:gd name="T8" fmla="*/ 0 w 302"/>
                    <a:gd name="T9" fmla="*/ 16 h 128"/>
                  </a:gdLst>
                  <a:ahLst/>
                  <a:cxnLst>
                    <a:cxn ang="0">
                      <a:pos x="T0" y="T1"/>
                    </a:cxn>
                    <a:cxn ang="0">
                      <a:pos x="T2" y="T3"/>
                    </a:cxn>
                    <a:cxn ang="0">
                      <a:pos x="T4" y="T5"/>
                    </a:cxn>
                    <a:cxn ang="0">
                      <a:pos x="T6" y="T7"/>
                    </a:cxn>
                    <a:cxn ang="0">
                      <a:pos x="T8" y="T9"/>
                    </a:cxn>
                  </a:cxnLst>
                  <a:rect l="0" t="0" r="r" b="b"/>
                  <a:pathLst>
                    <a:path w="302" h="128">
                      <a:moveTo>
                        <a:pt x="0" y="16"/>
                      </a:moveTo>
                      <a:lnTo>
                        <a:pt x="296" y="128"/>
                      </a:lnTo>
                      <a:lnTo>
                        <a:pt x="302" y="112"/>
                      </a:lnTo>
                      <a:lnTo>
                        <a:pt x="8"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4" name="Freeform 71"/>
                <p:cNvSpPr/>
                <p:nvPr/>
              </p:nvSpPr>
              <p:spPr bwMode="auto">
                <a:xfrm>
                  <a:off x="3161992" y="1809460"/>
                  <a:ext cx="479884" cy="208201"/>
                </a:xfrm>
                <a:custGeom>
                  <a:avLst/>
                  <a:gdLst>
                    <a:gd name="T0" fmla="*/ 0 w 302"/>
                    <a:gd name="T1" fmla="*/ 19 h 131"/>
                    <a:gd name="T2" fmla="*/ 294 w 302"/>
                    <a:gd name="T3" fmla="*/ 131 h 131"/>
                    <a:gd name="T4" fmla="*/ 302 w 302"/>
                    <a:gd name="T5" fmla="*/ 113 h 131"/>
                    <a:gd name="T6" fmla="*/ 5 w 302"/>
                    <a:gd name="T7" fmla="*/ 0 h 131"/>
                    <a:gd name="T8" fmla="*/ 0 w 302"/>
                    <a:gd name="T9" fmla="*/ 19 h 131"/>
                  </a:gdLst>
                  <a:ahLst/>
                  <a:cxnLst>
                    <a:cxn ang="0">
                      <a:pos x="T0" y="T1"/>
                    </a:cxn>
                    <a:cxn ang="0">
                      <a:pos x="T2" y="T3"/>
                    </a:cxn>
                    <a:cxn ang="0">
                      <a:pos x="T4" y="T5"/>
                    </a:cxn>
                    <a:cxn ang="0">
                      <a:pos x="T6" y="T7"/>
                    </a:cxn>
                    <a:cxn ang="0">
                      <a:pos x="T8" y="T9"/>
                    </a:cxn>
                  </a:cxnLst>
                  <a:rect l="0" t="0" r="r" b="b"/>
                  <a:pathLst>
                    <a:path w="302" h="131">
                      <a:moveTo>
                        <a:pt x="0" y="19"/>
                      </a:moveTo>
                      <a:lnTo>
                        <a:pt x="294" y="131"/>
                      </a:lnTo>
                      <a:lnTo>
                        <a:pt x="302" y="113"/>
                      </a:lnTo>
                      <a:lnTo>
                        <a:pt x="5" y="0"/>
                      </a:lnTo>
                      <a:lnTo>
                        <a:pt x="0" y="19"/>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5" name="Freeform 72"/>
                <p:cNvSpPr/>
                <p:nvPr/>
              </p:nvSpPr>
              <p:spPr bwMode="auto">
                <a:xfrm>
                  <a:off x="3144274" y="1861141"/>
                  <a:ext cx="307125" cy="140278"/>
                </a:xfrm>
                <a:custGeom>
                  <a:avLst/>
                  <a:gdLst>
                    <a:gd name="T0" fmla="*/ 0 w 193"/>
                    <a:gd name="T1" fmla="*/ 16 h 89"/>
                    <a:gd name="T2" fmla="*/ 185 w 193"/>
                    <a:gd name="T3" fmla="*/ 89 h 89"/>
                    <a:gd name="T4" fmla="*/ 193 w 193"/>
                    <a:gd name="T5" fmla="*/ 70 h 89"/>
                    <a:gd name="T6" fmla="*/ 5 w 193"/>
                    <a:gd name="T7" fmla="*/ 0 h 89"/>
                    <a:gd name="T8" fmla="*/ 0 w 193"/>
                    <a:gd name="T9" fmla="*/ 16 h 89"/>
                  </a:gdLst>
                  <a:ahLst/>
                  <a:cxnLst>
                    <a:cxn ang="0">
                      <a:pos x="T0" y="T1"/>
                    </a:cxn>
                    <a:cxn ang="0">
                      <a:pos x="T2" y="T3"/>
                    </a:cxn>
                    <a:cxn ang="0">
                      <a:pos x="T4" y="T5"/>
                    </a:cxn>
                    <a:cxn ang="0">
                      <a:pos x="T6" y="T7"/>
                    </a:cxn>
                    <a:cxn ang="0">
                      <a:pos x="T8" y="T9"/>
                    </a:cxn>
                  </a:cxnLst>
                  <a:rect l="0" t="0" r="r" b="b"/>
                  <a:pathLst>
                    <a:path w="193" h="89">
                      <a:moveTo>
                        <a:pt x="0" y="16"/>
                      </a:moveTo>
                      <a:lnTo>
                        <a:pt x="185" y="89"/>
                      </a:lnTo>
                      <a:lnTo>
                        <a:pt x="193" y="70"/>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6" name="Freeform 73"/>
                <p:cNvSpPr/>
                <p:nvPr/>
              </p:nvSpPr>
              <p:spPr bwMode="auto">
                <a:xfrm>
                  <a:off x="3780673" y="1937924"/>
                  <a:ext cx="479883" cy="208201"/>
                </a:xfrm>
                <a:custGeom>
                  <a:avLst/>
                  <a:gdLst>
                    <a:gd name="T0" fmla="*/ 0 w 302"/>
                    <a:gd name="T1" fmla="*/ 18 h 131"/>
                    <a:gd name="T2" fmla="*/ 297 w 302"/>
                    <a:gd name="T3" fmla="*/ 131 h 131"/>
                    <a:gd name="T4" fmla="*/ 302 w 302"/>
                    <a:gd name="T5" fmla="*/ 112 h 131"/>
                    <a:gd name="T6" fmla="*/ 8 w 302"/>
                    <a:gd name="T7" fmla="*/ 0 h 131"/>
                    <a:gd name="T8" fmla="*/ 0 w 302"/>
                    <a:gd name="T9" fmla="*/ 18 h 131"/>
                  </a:gdLst>
                  <a:ahLst/>
                  <a:cxnLst>
                    <a:cxn ang="0">
                      <a:pos x="T0" y="T1"/>
                    </a:cxn>
                    <a:cxn ang="0">
                      <a:pos x="T2" y="T3"/>
                    </a:cxn>
                    <a:cxn ang="0">
                      <a:pos x="T4" y="T5"/>
                    </a:cxn>
                    <a:cxn ang="0">
                      <a:pos x="T6" y="T7"/>
                    </a:cxn>
                    <a:cxn ang="0">
                      <a:pos x="T8" y="T9"/>
                    </a:cxn>
                  </a:cxnLst>
                  <a:rect l="0" t="0" r="r" b="b"/>
                  <a:pathLst>
                    <a:path w="302" h="131">
                      <a:moveTo>
                        <a:pt x="0" y="18"/>
                      </a:moveTo>
                      <a:lnTo>
                        <a:pt x="297" y="131"/>
                      </a:lnTo>
                      <a:lnTo>
                        <a:pt x="302" y="112"/>
                      </a:lnTo>
                      <a:lnTo>
                        <a:pt x="8"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7" name="Freeform 74"/>
                <p:cNvSpPr/>
                <p:nvPr/>
              </p:nvSpPr>
              <p:spPr bwMode="auto">
                <a:xfrm>
                  <a:off x="3780673" y="1937924"/>
                  <a:ext cx="479883" cy="208201"/>
                </a:xfrm>
                <a:custGeom>
                  <a:avLst/>
                  <a:gdLst>
                    <a:gd name="T0" fmla="*/ 0 w 302"/>
                    <a:gd name="T1" fmla="*/ 18 h 131"/>
                    <a:gd name="T2" fmla="*/ 297 w 302"/>
                    <a:gd name="T3" fmla="*/ 131 h 131"/>
                    <a:gd name="T4" fmla="*/ 302 w 302"/>
                    <a:gd name="T5" fmla="*/ 112 h 131"/>
                    <a:gd name="T6" fmla="*/ 8 w 302"/>
                    <a:gd name="T7" fmla="*/ 0 h 131"/>
                    <a:gd name="T8" fmla="*/ 0 w 302"/>
                    <a:gd name="T9" fmla="*/ 18 h 131"/>
                  </a:gdLst>
                  <a:ahLst/>
                  <a:cxnLst>
                    <a:cxn ang="0">
                      <a:pos x="T0" y="T1"/>
                    </a:cxn>
                    <a:cxn ang="0">
                      <a:pos x="T2" y="T3"/>
                    </a:cxn>
                    <a:cxn ang="0">
                      <a:pos x="T4" y="T5"/>
                    </a:cxn>
                    <a:cxn ang="0">
                      <a:pos x="T6" y="T7"/>
                    </a:cxn>
                    <a:cxn ang="0">
                      <a:pos x="T8" y="T9"/>
                    </a:cxn>
                  </a:cxnLst>
                  <a:rect l="0" t="0" r="r" b="b"/>
                  <a:pathLst>
                    <a:path w="302" h="131">
                      <a:moveTo>
                        <a:pt x="0" y="18"/>
                      </a:moveTo>
                      <a:lnTo>
                        <a:pt x="297" y="131"/>
                      </a:lnTo>
                      <a:lnTo>
                        <a:pt x="302" y="112"/>
                      </a:lnTo>
                      <a:lnTo>
                        <a:pt x="8" y="0"/>
                      </a:lnTo>
                      <a:lnTo>
                        <a:pt x="0" y="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8" name="Freeform 75"/>
                <p:cNvSpPr/>
                <p:nvPr/>
              </p:nvSpPr>
              <p:spPr bwMode="auto">
                <a:xfrm>
                  <a:off x="3762955" y="1983699"/>
                  <a:ext cx="481360" cy="208201"/>
                </a:xfrm>
                <a:custGeom>
                  <a:avLst/>
                  <a:gdLst>
                    <a:gd name="T0" fmla="*/ 0 w 303"/>
                    <a:gd name="T1" fmla="*/ 19 h 131"/>
                    <a:gd name="T2" fmla="*/ 295 w 303"/>
                    <a:gd name="T3" fmla="*/ 131 h 131"/>
                    <a:gd name="T4" fmla="*/ 303 w 303"/>
                    <a:gd name="T5" fmla="*/ 113 h 131"/>
                    <a:gd name="T6" fmla="*/ 9 w 303"/>
                    <a:gd name="T7" fmla="*/ 0 h 131"/>
                    <a:gd name="T8" fmla="*/ 0 w 303"/>
                    <a:gd name="T9" fmla="*/ 19 h 131"/>
                  </a:gdLst>
                  <a:ahLst/>
                  <a:cxnLst>
                    <a:cxn ang="0">
                      <a:pos x="T0" y="T1"/>
                    </a:cxn>
                    <a:cxn ang="0">
                      <a:pos x="T2" y="T3"/>
                    </a:cxn>
                    <a:cxn ang="0">
                      <a:pos x="T4" y="T5"/>
                    </a:cxn>
                    <a:cxn ang="0">
                      <a:pos x="T6" y="T7"/>
                    </a:cxn>
                    <a:cxn ang="0">
                      <a:pos x="T8" y="T9"/>
                    </a:cxn>
                  </a:cxnLst>
                  <a:rect l="0" t="0" r="r" b="b"/>
                  <a:pathLst>
                    <a:path w="303" h="131">
                      <a:moveTo>
                        <a:pt x="0" y="19"/>
                      </a:moveTo>
                      <a:lnTo>
                        <a:pt x="295" y="131"/>
                      </a:lnTo>
                      <a:lnTo>
                        <a:pt x="303" y="113"/>
                      </a:lnTo>
                      <a:lnTo>
                        <a:pt x="9" y="0"/>
                      </a:lnTo>
                      <a:lnTo>
                        <a:pt x="0" y="19"/>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9" name="Freeform 76"/>
                <p:cNvSpPr/>
                <p:nvPr/>
              </p:nvSpPr>
              <p:spPr bwMode="auto">
                <a:xfrm>
                  <a:off x="3762955" y="1983699"/>
                  <a:ext cx="481360" cy="208201"/>
                </a:xfrm>
                <a:custGeom>
                  <a:avLst/>
                  <a:gdLst>
                    <a:gd name="T0" fmla="*/ 0 w 303"/>
                    <a:gd name="T1" fmla="*/ 19 h 131"/>
                    <a:gd name="T2" fmla="*/ 295 w 303"/>
                    <a:gd name="T3" fmla="*/ 131 h 131"/>
                    <a:gd name="T4" fmla="*/ 303 w 303"/>
                    <a:gd name="T5" fmla="*/ 113 h 131"/>
                    <a:gd name="T6" fmla="*/ 9 w 303"/>
                    <a:gd name="T7" fmla="*/ 0 h 131"/>
                    <a:gd name="T8" fmla="*/ 0 w 303"/>
                    <a:gd name="T9" fmla="*/ 19 h 131"/>
                  </a:gdLst>
                  <a:ahLst/>
                  <a:cxnLst>
                    <a:cxn ang="0">
                      <a:pos x="T0" y="T1"/>
                    </a:cxn>
                    <a:cxn ang="0">
                      <a:pos x="T2" y="T3"/>
                    </a:cxn>
                    <a:cxn ang="0">
                      <a:pos x="T4" y="T5"/>
                    </a:cxn>
                    <a:cxn ang="0">
                      <a:pos x="T6" y="T7"/>
                    </a:cxn>
                    <a:cxn ang="0">
                      <a:pos x="T8" y="T9"/>
                    </a:cxn>
                  </a:cxnLst>
                  <a:rect l="0" t="0" r="r" b="b"/>
                  <a:pathLst>
                    <a:path w="303" h="131">
                      <a:moveTo>
                        <a:pt x="0" y="19"/>
                      </a:moveTo>
                      <a:lnTo>
                        <a:pt x="295" y="131"/>
                      </a:lnTo>
                      <a:lnTo>
                        <a:pt x="303" y="113"/>
                      </a:lnTo>
                      <a:lnTo>
                        <a:pt x="9" y="0"/>
                      </a:lnTo>
                      <a:lnTo>
                        <a:pt x="0" y="19"/>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0" name="Freeform 77"/>
                <p:cNvSpPr/>
                <p:nvPr/>
              </p:nvSpPr>
              <p:spPr bwMode="auto">
                <a:xfrm>
                  <a:off x="3748189" y="2035380"/>
                  <a:ext cx="478407" cy="203771"/>
                </a:xfrm>
                <a:custGeom>
                  <a:avLst/>
                  <a:gdLst>
                    <a:gd name="T0" fmla="*/ 0 w 302"/>
                    <a:gd name="T1" fmla="*/ 16 h 129"/>
                    <a:gd name="T2" fmla="*/ 294 w 302"/>
                    <a:gd name="T3" fmla="*/ 129 h 129"/>
                    <a:gd name="T4" fmla="*/ 302 w 302"/>
                    <a:gd name="T5" fmla="*/ 113 h 129"/>
                    <a:gd name="T6" fmla="*/ 5 w 302"/>
                    <a:gd name="T7" fmla="*/ 0 h 129"/>
                    <a:gd name="T8" fmla="*/ 0 w 302"/>
                    <a:gd name="T9" fmla="*/ 16 h 129"/>
                  </a:gdLst>
                  <a:ahLst/>
                  <a:cxnLst>
                    <a:cxn ang="0">
                      <a:pos x="T0" y="T1"/>
                    </a:cxn>
                    <a:cxn ang="0">
                      <a:pos x="T2" y="T3"/>
                    </a:cxn>
                    <a:cxn ang="0">
                      <a:pos x="T4" y="T5"/>
                    </a:cxn>
                    <a:cxn ang="0">
                      <a:pos x="T6" y="T7"/>
                    </a:cxn>
                    <a:cxn ang="0">
                      <a:pos x="T8" y="T9"/>
                    </a:cxn>
                  </a:cxnLst>
                  <a:rect l="0" t="0" r="r" b="b"/>
                  <a:pathLst>
                    <a:path w="302" h="129">
                      <a:moveTo>
                        <a:pt x="0" y="16"/>
                      </a:moveTo>
                      <a:lnTo>
                        <a:pt x="294" y="129"/>
                      </a:lnTo>
                      <a:lnTo>
                        <a:pt x="302" y="113"/>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1" name="Freeform 78"/>
                <p:cNvSpPr/>
                <p:nvPr/>
              </p:nvSpPr>
              <p:spPr bwMode="auto">
                <a:xfrm>
                  <a:off x="3748189" y="2035380"/>
                  <a:ext cx="478407" cy="203771"/>
                </a:xfrm>
                <a:custGeom>
                  <a:avLst/>
                  <a:gdLst>
                    <a:gd name="T0" fmla="*/ 0 w 302"/>
                    <a:gd name="T1" fmla="*/ 16 h 129"/>
                    <a:gd name="T2" fmla="*/ 294 w 302"/>
                    <a:gd name="T3" fmla="*/ 129 h 129"/>
                    <a:gd name="T4" fmla="*/ 302 w 302"/>
                    <a:gd name="T5" fmla="*/ 113 h 129"/>
                    <a:gd name="T6" fmla="*/ 5 w 302"/>
                    <a:gd name="T7" fmla="*/ 0 h 129"/>
                    <a:gd name="T8" fmla="*/ 0 w 302"/>
                    <a:gd name="T9" fmla="*/ 16 h 129"/>
                  </a:gdLst>
                  <a:ahLst/>
                  <a:cxnLst>
                    <a:cxn ang="0">
                      <a:pos x="T0" y="T1"/>
                    </a:cxn>
                    <a:cxn ang="0">
                      <a:pos x="T2" y="T3"/>
                    </a:cxn>
                    <a:cxn ang="0">
                      <a:pos x="T4" y="T5"/>
                    </a:cxn>
                    <a:cxn ang="0">
                      <a:pos x="T6" y="T7"/>
                    </a:cxn>
                    <a:cxn ang="0">
                      <a:pos x="T8" y="T9"/>
                    </a:cxn>
                  </a:cxnLst>
                  <a:rect l="0" t="0" r="r" b="b"/>
                  <a:pathLst>
                    <a:path w="302" h="129">
                      <a:moveTo>
                        <a:pt x="0" y="16"/>
                      </a:moveTo>
                      <a:lnTo>
                        <a:pt x="294" y="129"/>
                      </a:lnTo>
                      <a:lnTo>
                        <a:pt x="302" y="113"/>
                      </a:lnTo>
                      <a:lnTo>
                        <a:pt x="5" y="0"/>
                      </a:lnTo>
                      <a:lnTo>
                        <a:pt x="0" y="16"/>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2" name="Freeform 79"/>
                <p:cNvSpPr/>
                <p:nvPr/>
              </p:nvSpPr>
              <p:spPr bwMode="auto">
                <a:xfrm>
                  <a:off x="3726040" y="2082631"/>
                  <a:ext cx="310078" cy="140278"/>
                </a:xfrm>
                <a:custGeom>
                  <a:avLst/>
                  <a:gdLst>
                    <a:gd name="T0" fmla="*/ 0 w 196"/>
                    <a:gd name="T1" fmla="*/ 18 h 88"/>
                    <a:gd name="T2" fmla="*/ 188 w 196"/>
                    <a:gd name="T3" fmla="*/ 88 h 88"/>
                    <a:gd name="T4" fmla="*/ 196 w 196"/>
                    <a:gd name="T5" fmla="*/ 72 h 88"/>
                    <a:gd name="T6" fmla="*/ 8 w 196"/>
                    <a:gd name="T7" fmla="*/ 0 h 88"/>
                    <a:gd name="T8" fmla="*/ 0 w 196"/>
                    <a:gd name="T9" fmla="*/ 18 h 88"/>
                  </a:gdLst>
                  <a:ahLst/>
                  <a:cxnLst>
                    <a:cxn ang="0">
                      <a:pos x="T0" y="T1"/>
                    </a:cxn>
                    <a:cxn ang="0">
                      <a:pos x="T2" y="T3"/>
                    </a:cxn>
                    <a:cxn ang="0">
                      <a:pos x="T4" y="T5"/>
                    </a:cxn>
                    <a:cxn ang="0">
                      <a:pos x="T6" y="T7"/>
                    </a:cxn>
                    <a:cxn ang="0">
                      <a:pos x="T8" y="T9"/>
                    </a:cxn>
                  </a:cxnLst>
                  <a:rect l="0" t="0" r="r" b="b"/>
                  <a:pathLst>
                    <a:path w="196" h="88">
                      <a:moveTo>
                        <a:pt x="0" y="18"/>
                      </a:moveTo>
                      <a:lnTo>
                        <a:pt x="188" y="88"/>
                      </a:lnTo>
                      <a:lnTo>
                        <a:pt x="196" y="72"/>
                      </a:lnTo>
                      <a:lnTo>
                        <a:pt x="8"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3" name="Freeform 80"/>
                <p:cNvSpPr/>
                <p:nvPr/>
              </p:nvSpPr>
              <p:spPr bwMode="auto">
                <a:xfrm>
                  <a:off x="3726040" y="2082631"/>
                  <a:ext cx="310078" cy="140278"/>
                </a:xfrm>
                <a:custGeom>
                  <a:avLst/>
                  <a:gdLst>
                    <a:gd name="T0" fmla="*/ 0 w 196"/>
                    <a:gd name="T1" fmla="*/ 18 h 88"/>
                    <a:gd name="T2" fmla="*/ 188 w 196"/>
                    <a:gd name="T3" fmla="*/ 88 h 88"/>
                    <a:gd name="T4" fmla="*/ 196 w 196"/>
                    <a:gd name="T5" fmla="*/ 72 h 88"/>
                    <a:gd name="T6" fmla="*/ 8 w 196"/>
                    <a:gd name="T7" fmla="*/ 0 h 88"/>
                    <a:gd name="T8" fmla="*/ 0 w 196"/>
                    <a:gd name="T9" fmla="*/ 18 h 88"/>
                  </a:gdLst>
                  <a:ahLst/>
                  <a:cxnLst>
                    <a:cxn ang="0">
                      <a:pos x="T0" y="T1"/>
                    </a:cxn>
                    <a:cxn ang="0">
                      <a:pos x="T2" y="T3"/>
                    </a:cxn>
                    <a:cxn ang="0">
                      <a:pos x="T4" y="T5"/>
                    </a:cxn>
                    <a:cxn ang="0">
                      <a:pos x="T6" y="T7"/>
                    </a:cxn>
                    <a:cxn ang="0">
                      <a:pos x="T8" y="T9"/>
                    </a:cxn>
                  </a:cxnLst>
                  <a:rect l="0" t="0" r="r" b="b"/>
                  <a:pathLst>
                    <a:path w="196" h="88">
                      <a:moveTo>
                        <a:pt x="0" y="18"/>
                      </a:moveTo>
                      <a:lnTo>
                        <a:pt x="188" y="88"/>
                      </a:lnTo>
                      <a:lnTo>
                        <a:pt x="196" y="72"/>
                      </a:lnTo>
                      <a:lnTo>
                        <a:pt x="8" y="0"/>
                      </a:lnTo>
                      <a:lnTo>
                        <a:pt x="0" y="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4" name="Freeform 81"/>
                <p:cNvSpPr/>
                <p:nvPr/>
              </p:nvSpPr>
              <p:spPr bwMode="auto">
                <a:xfrm>
                  <a:off x="2657007" y="610458"/>
                  <a:ext cx="2151355" cy="2098252"/>
                </a:xfrm>
                <a:custGeom>
                  <a:avLst/>
                  <a:gdLst>
                    <a:gd name="T0" fmla="*/ 0 w 1355"/>
                    <a:gd name="T1" fmla="*/ 0 h 1321"/>
                    <a:gd name="T2" fmla="*/ 133 w 1355"/>
                    <a:gd name="T3" fmla="*/ 171 h 1321"/>
                    <a:gd name="T4" fmla="*/ 1230 w 1355"/>
                    <a:gd name="T5" fmla="*/ 592 h 1321"/>
                    <a:gd name="T6" fmla="*/ 1010 w 1355"/>
                    <a:gd name="T7" fmla="*/ 1165 h 1321"/>
                    <a:gd name="T8" fmla="*/ 871 w 1355"/>
                    <a:gd name="T9" fmla="*/ 1112 h 1321"/>
                    <a:gd name="T10" fmla="*/ 1037 w 1355"/>
                    <a:gd name="T11" fmla="*/ 1321 h 1321"/>
                    <a:gd name="T12" fmla="*/ 1355 w 1355"/>
                    <a:gd name="T13" fmla="*/ 509 h 1321"/>
                    <a:gd name="T14" fmla="*/ 0 w 1355"/>
                    <a:gd name="T15" fmla="*/ 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5" h="1321">
                      <a:moveTo>
                        <a:pt x="0" y="0"/>
                      </a:moveTo>
                      <a:lnTo>
                        <a:pt x="133" y="171"/>
                      </a:lnTo>
                      <a:lnTo>
                        <a:pt x="1230" y="592"/>
                      </a:lnTo>
                      <a:lnTo>
                        <a:pt x="1010" y="1165"/>
                      </a:lnTo>
                      <a:lnTo>
                        <a:pt x="871" y="1112"/>
                      </a:lnTo>
                      <a:lnTo>
                        <a:pt x="1037" y="1321"/>
                      </a:lnTo>
                      <a:lnTo>
                        <a:pt x="1355" y="509"/>
                      </a:lnTo>
                      <a:lnTo>
                        <a:pt x="0" y="0"/>
                      </a:lnTo>
                      <a:close/>
                    </a:path>
                  </a:pathLst>
                </a:custGeom>
                <a:solidFill>
                  <a:srgbClr val="B1B1B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5" name="Freeform 82"/>
                <p:cNvSpPr/>
                <p:nvPr/>
              </p:nvSpPr>
              <p:spPr bwMode="auto">
                <a:xfrm>
                  <a:off x="2657007" y="610458"/>
                  <a:ext cx="2151355" cy="2098252"/>
                </a:xfrm>
                <a:custGeom>
                  <a:avLst/>
                  <a:gdLst>
                    <a:gd name="T0" fmla="*/ 0 w 1355"/>
                    <a:gd name="T1" fmla="*/ 0 h 1321"/>
                    <a:gd name="T2" fmla="*/ 133 w 1355"/>
                    <a:gd name="T3" fmla="*/ 171 h 1321"/>
                    <a:gd name="T4" fmla="*/ 1230 w 1355"/>
                    <a:gd name="T5" fmla="*/ 592 h 1321"/>
                    <a:gd name="T6" fmla="*/ 1010 w 1355"/>
                    <a:gd name="T7" fmla="*/ 1165 h 1321"/>
                    <a:gd name="T8" fmla="*/ 871 w 1355"/>
                    <a:gd name="T9" fmla="*/ 1112 h 1321"/>
                    <a:gd name="T10" fmla="*/ 1037 w 1355"/>
                    <a:gd name="T11" fmla="*/ 1321 h 1321"/>
                    <a:gd name="T12" fmla="*/ 1355 w 1355"/>
                    <a:gd name="T13" fmla="*/ 509 h 1321"/>
                    <a:gd name="T14" fmla="*/ 0 w 1355"/>
                    <a:gd name="T15" fmla="*/ 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5" h="1321">
                      <a:moveTo>
                        <a:pt x="0" y="0"/>
                      </a:moveTo>
                      <a:lnTo>
                        <a:pt x="133" y="171"/>
                      </a:lnTo>
                      <a:lnTo>
                        <a:pt x="1230" y="592"/>
                      </a:lnTo>
                      <a:lnTo>
                        <a:pt x="1010" y="1165"/>
                      </a:lnTo>
                      <a:lnTo>
                        <a:pt x="871" y="1112"/>
                      </a:lnTo>
                      <a:lnTo>
                        <a:pt x="1037" y="1321"/>
                      </a:lnTo>
                      <a:lnTo>
                        <a:pt x="1355" y="509"/>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6" name="Freeform 83"/>
                <p:cNvSpPr>
                  <a:spLocks noEditPoints="1"/>
                </p:cNvSpPr>
                <p:nvPr/>
              </p:nvSpPr>
              <p:spPr bwMode="auto">
                <a:xfrm>
                  <a:off x="2928695" y="955983"/>
                  <a:ext cx="1680330" cy="1504658"/>
                </a:xfrm>
                <a:custGeom>
                  <a:avLst/>
                  <a:gdLst>
                    <a:gd name="T0" fmla="*/ 821 w 1059"/>
                    <a:gd name="T1" fmla="*/ 779 h 948"/>
                    <a:gd name="T2" fmla="*/ 526 w 1059"/>
                    <a:gd name="T3" fmla="*/ 667 h 948"/>
                    <a:gd name="T4" fmla="*/ 535 w 1059"/>
                    <a:gd name="T5" fmla="*/ 648 h 948"/>
                    <a:gd name="T6" fmla="*/ 829 w 1059"/>
                    <a:gd name="T7" fmla="*/ 761 h 948"/>
                    <a:gd name="T8" fmla="*/ 821 w 1059"/>
                    <a:gd name="T9" fmla="*/ 779 h 948"/>
                    <a:gd name="T10" fmla="*/ 834 w 1059"/>
                    <a:gd name="T11" fmla="*/ 750 h 948"/>
                    <a:gd name="T12" fmla="*/ 537 w 1059"/>
                    <a:gd name="T13" fmla="*/ 637 h 948"/>
                    <a:gd name="T14" fmla="*/ 545 w 1059"/>
                    <a:gd name="T15" fmla="*/ 619 h 948"/>
                    <a:gd name="T16" fmla="*/ 839 w 1059"/>
                    <a:gd name="T17" fmla="*/ 731 h 948"/>
                    <a:gd name="T18" fmla="*/ 834 w 1059"/>
                    <a:gd name="T19" fmla="*/ 750 h 948"/>
                    <a:gd name="T20" fmla="*/ 845 w 1059"/>
                    <a:gd name="T21" fmla="*/ 718 h 948"/>
                    <a:gd name="T22" fmla="*/ 551 w 1059"/>
                    <a:gd name="T23" fmla="*/ 605 h 948"/>
                    <a:gd name="T24" fmla="*/ 585 w 1059"/>
                    <a:gd name="T25" fmla="*/ 511 h 948"/>
                    <a:gd name="T26" fmla="*/ 882 w 1059"/>
                    <a:gd name="T27" fmla="*/ 624 h 948"/>
                    <a:gd name="T28" fmla="*/ 845 w 1059"/>
                    <a:gd name="T29" fmla="*/ 718 h 948"/>
                    <a:gd name="T30" fmla="*/ 711 w 1059"/>
                    <a:gd name="T31" fmla="*/ 340 h 948"/>
                    <a:gd name="T32" fmla="*/ 166 w 1059"/>
                    <a:gd name="T33" fmla="*/ 131 h 948"/>
                    <a:gd name="T34" fmla="*/ 182 w 1059"/>
                    <a:gd name="T35" fmla="*/ 88 h 948"/>
                    <a:gd name="T36" fmla="*/ 727 w 1059"/>
                    <a:gd name="T37" fmla="*/ 297 h 948"/>
                    <a:gd name="T38" fmla="*/ 711 w 1059"/>
                    <a:gd name="T39" fmla="*/ 340 h 948"/>
                    <a:gd name="T40" fmla="*/ 0 w 1059"/>
                    <a:gd name="T41" fmla="*/ 0 h 948"/>
                    <a:gd name="T42" fmla="*/ 96 w 1059"/>
                    <a:gd name="T43" fmla="*/ 125 h 948"/>
                    <a:gd name="T44" fmla="*/ 794 w 1059"/>
                    <a:gd name="T45" fmla="*/ 391 h 948"/>
                    <a:gd name="T46" fmla="*/ 786 w 1059"/>
                    <a:gd name="T47" fmla="*/ 410 h 948"/>
                    <a:gd name="T48" fmla="*/ 120 w 1059"/>
                    <a:gd name="T49" fmla="*/ 155 h 948"/>
                    <a:gd name="T50" fmla="*/ 139 w 1059"/>
                    <a:gd name="T51" fmla="*/ 179 h 948"/>
                    <a:gd name="T52" fmla="*/ 1005 w 1059"/>
                    <a:gd name="T53" fmla="*/ 511 h 948"/>
                    <a:gd name="T54" fmla="*/ 962 w 1059"/>
                    <a:gd name="T55" fmla="*/ 627 h 948"/>
                    <a:gd name="T56" fmla="*/ 289 w 1059"/>
                    <a:gd name="T57" fmla="*/ 369 h 948"/>
                    <a:gd name="T58" fmla="*/ 321 w 1059"/>
                    <a:gd name="T59" fmla="*/ 410 h 948"/>
                    <a:gd name="T60" fmla="*/ 513 w 1059"/>
                    <a:gd name="T61" fmla="*/ 482 h 948"/>
                    <a:gd name="T62" fmla="*/ 476 w 1059"/>
                    <a:gd name="T63" fmla="*/ 578 h 948"/>
                    <a:gd name="T64" fmla="*/ 441 w 1059"/>
                    <a:gd name="T65" fmla="*/ 565 h 948"/>
                    <a:gd name="T66" fmla="*/ 457 w 1059"/>
                    <a:gd name="T67" fmla="*/ 584 h 948"/>
                    <a:gd name="T68" fmla="*/ 470 w 1059"/>
                    <a:gd name="T69" fmla="*/ 589 h 948"/>
                    <a:gd name="T70" fmla="*/ 468 w 1059"/>
                    <a:gd name="T71" fmla="*/ 597 h 948"/>
                    <a:gd name="T72" fmla="*/ 537 w 1059"/>
                    <a:gd name="T73" fmla="*/ 686 h 948"/>
                    <a:gd name="T74" fmla="*/ 818 w 1059"/>
                    <a:gd name="T75" fmla="*/ 793 h 948"/>
                    <a:gd name="T76" fmla="*/ 810 w 1059"/>
                    <a:gd name="T77" fmla="*/ 809 h 948"/>
                    <a:gd name="T78" fmla="*/ 559 w 1059"/>
                    <a:gd name="T79" fmla="*/ 715 h 948"/>
                    <a:gd name="T80" fmla="*/ 575 w 1059"/>
                    <a:gd name="T81" fmla="*/ 736 h 948"/>
                    <a:gd name="T82" fmla="*/ 698 w 1059"/>
                    <a:gd name="T83" fmla="*/ 782 h 948"/>
                    <a:gd name="T84" fmla="*/ 690 w 1059"/>
                    <a:gd name="T85" fmla="*/ 798 h 948"/>
                    <a:gd name="T86" fmla="*/ 599 w 1059"/>
                    <a:gd name="T87" fmla="*/ 763 h 948"/>
                    <a:gd name="T88" fmla="*/ 636 w 1059"/>
                    <a:gd name="T89" fmla="*/ 811 h 948"/>
                    <a:gd name="T90" fmla="*/ 858 w 1059"/>
                    <a:gd name="T91" fmla="*/ 897 h 948"/>
                    <a:gd name="T92" fmla="*/ 839 w 1059"/>
                    <a:gd name="T93" fmla="*/ 948 h 948"/>
                    <a:gd name="T94" fmla="*/ 700 w 1059"/>
                    <a:gd name="T95" fmla="*/ 895 h 948"/>
                    <a:gd name="T96" fmla="*/ 839 w 1059"/>
                    <a:gd name="T97" fmla="*/ 948 h 948"/>
                    <a:gd name="T98" fmla="*/ 1059 w 1059"/>
                    <a:gd name="T99" fmla="*/ 375 h 948"/>
                    <a:gd name="T100" fmla="*/ 1048 w 1059"/>
                    <a:gd name="T101" fmla="*/ 401 h 948"/>
                    <a:gd name="T102" fmla="*/ 0 w 1059"/>
                    <a:gd name="T103"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9" h="948">
                      <a:moveTo>
                        <a:pt x="821" y="779"/>
                      </a:moveTo>
                      <a:lnTo>
                        <a:pt x="526" y="667"/>
                      </a:lnTo>
                      <a:lnTo>
                        <a:pt x="535" y="648"/>
                      </a:lnTo>
                      <a:lnTo>
                        <a:pt x="829" y="761"/>
                      </a:lnTo>
                      <a:lnTo>
                        <a:pt x="821" y="779"/>
                      </a:lnTo>
                      <a:close/>
                      <a:moveTo>
                        <a:pt x="834" y="750"/>
                      </a:moveTo>
                      <a:lnTo>
                        <a:pt x="537" y="637"/>
                      </a:lnTo>
                      <a:lnTo>
                        <a:pt x="545" y="619"/>
                      </a:lnTo>
                      <a:lnTo>
                        <a:pt x="839" y="731"/>
                      </a:lnTo>
                      <a:lnTo>
                        <a:pt x="834" y="750"/>
                      </a:lnTo>
                      <a:close/>
                      <a:moveTo>
                        <a:pt x="845" y="718"/>
                      </a:moveTo>
                      <a:lnTo>
                        <a:pt x="551" y="605"/>
                      </a:lnTo>
                      <a:lnTo>
                        <a:pt x="585" y="511"/>
                      </a:lnTo>
                      <a:lnTo>
                        <a:pt x="882" y="624"/>
                      </a:lnTo>
                      <a:lnTo>
                        <a:pt x="845" y="718"/>
                      </a:lnTo>
                      <a:close/>
                      <a:moveTo>
                        <a:pt x="711" y="340"/>
                      </a:moveTo>
                      <a:lnTo>
                        <a:pt x="166" y="131"/>
                      </a:lnTo>
                      <a:lnTo>
                        <a:pt x="182" y="88"/>
                      </a:lnTo>
                      <a:lnTo>
                        <a:pt x="727" y="297"/>
                      </a:lnTo>
                      <a:lnTo>
                        <a:pt x="711" y="340"/>
                      </a:lnTo>
                      <a:close/>
                      <a:moveTo>
                        <a:pt x="0" y="0"/>
                      </a:moveTo>
                      <a:lnTo>
                        <a:pt x="96" y="125"/>
                      </a:lnTo>
                      <a:lnTo>
                        <a:pt x="794" y="391"/>
                      </a:lnTo>
                      <a:lnTo>
                        <a:pt x="786" y="410"/>
                      </a:lnTo>
                      <a:lnTo>
                        <a:pt x="120" y="155"/>
                      </a:lnTo>
                      <a:lnTo>
                        <a:pt x="139" y="179"/>
                      </a:lnTo>
                      <a:lnTo>
                        <a:pt x="1005" y="511"/>
                      </a:lnTo>
                      <a:lnTo>
                        <a:pt x="962" y="627"/>
                      </a:lnTo>
                      <a:lnTo>
                        <a:pt x="289" y="369"/>
                      </a:lnTo>
                      <a:lnTo>
                        <a:pt x="321" y="410"/>
                      </a:lnTo>
                      <a:lnTo>
                        <a:pt x="513" y="482"/>
                      </a:lnTo>
                      <a:lnTo>
                        <a:pt x="476" y="578"/>
                      </a:lnTo>
                      <a:lnTo>
                        <a:pt x="441" y="565"/>
                      </a:lnTo>
                      <a:lnTo>
                        <a:pt x="457" y="584"/>
                      </a:lnTo>
                      <a:lnTo>
                        <a:pt x="470" y="589"/>
                      </a:lnTo>
                      <a:lnTo>
                        <a:pt x="468" y="597"/>
                      </a:lnTo>
                      <a:lnTo>
                        <a:pt x="537" y="686"/>
                      </a:lnTo>
                      <a:lnTo>
                        <a:pt x="818" y="793"/>
                      </a:lnTo>
                      <a:lnTo>
                        <a:pt x="810" y="809"/>
                      </a:lnTo>
                      <a:lnTo>
                        <a:pt x="559" y="715"/>
                      </a:lnTo>
                      <a:lnTo>
                        <a:pt x="575" y="736"/>
                      </a:lnTo>
                      <a:lnTo>
                        <a:pt x="698" y="782"/>
                      </a:lnTo>
                      <a:lnTo>
                        <a:pt x="690" y="798"/>
                      </a:lnTo>
                      <a:lnTo>
                        <a:pt x="599" y="763"/>
                      </a:lnTo>
                      <a:lnTo>
                        <a:pt x="636" y="811"/>
                      </a:lnTo>
                      <a:lnTo>
                        <a:pt x="858" y="897"/>
                      </a:lnTo>
                      <a:lnTo>
                        <a:pt x="839" y="948"/>
                      </a:lnTo>
                      <a:lnTo>
                        <a:pt x="700" y="895"/>
                      </a:lnTo>
                      <a:lnTo>
                        <a:pt x="839" y="948"/>
                      </a:lnTo>
                      <a:lnTo>
                        <a:pt x="1059" y="375"/>
                      </a:lnTo>
                      <a:lnTo>
                        <a:pt x="1048" y="401"/>
                      </a:lnTo>
                      <a:lnTo>
                        <a:pt x="0" y="0"/>
                      </a:lnTo>
                      <a:close/>
                    </a:path>
                  </a:pathLst>
                </a:custGeom>
                <a:solidFill>
                  <a:srgbClr val="E5E5E5"/>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7" name="Freeform 84"/>
                <p:cNvSpPr>
                  <a:spLocks noEditPoints="1"/>
                </p:cNvSpPr>
                <p:nvPr/>
              </p:nvSpPr>
              <p:spPr bwMode="auto">
                <a:xfrm>
                  <a:off x="2928695" y="955983"/>
                  <a:ext cx="1680330" cy="1504658"/>
                </a:xfrm>
                <a:custGeom>
                  <a:avLst/>
                  <a:gdLst>
                    <a:gd name="T0" fmla="*/ 821 w 1059"/>
                    <a:gd name="T1" fmla="*/ 779 h 948"/>
                    <a:gd name="T2" fmla="*/ 526 w 1059"/>
                    <a:gd name="T3" fmla="*/ 667 h 948"/>
                    <a:gd name="T4" fmla="*/ 535 w 1059"/>
                    <a:gd name="T5" fmla="*/ 648 h 948"/>
                    <a:gd name="T6" fmla="*/ 829 w 1059"/>
                    <a:gd name="T7" fmla="*/ 761 h 948"/>
                    <a:gd name="T8" fmla="*/ 821 w 1059"/>
                    <a:gd name="T9" fmla="*/ 779 h 948"/>
                    <a:gd name="T10" fmla="*/ 834 w 1059"/>
                    <a:gd name="T11" fmla="*/ 750 h 948"/>
                    <a:gd name="T12" fmla="*/ 537 w 1059"/>
                    <a:gd name="T13" fmla="*/ 637 h 948"/>
                    <a:gd name="T14" fmla="*/ 545 w 1059"/>
                    <a:gd name="T15" fmla="*/ 619 h 948"/>
                    <a:gd name="T16" fmla="*/ 839 w 1059"/>
                    <a:gd name="T17" fmla="*/ 731 h 948"/>
                    <a:gd name="T18" fmla="*/ 834 w 1059"/>
                    <a:gd name="T19" fmla="*/ 750 h 948"/>
                    <a:gd name="T20" fmla="*/ 845 w 1059"/>
                    <a:gd name="T21" fmla="*/ 718 h 948"/>
                    <a:gd name="T22" fmla="*/ 551 w 1059"/>
                    <a:gd name="T23" fmla="*/ 605 h 948"/>
                    <a:gd name="T24" fmla="*/ 585 w 1059"/>
                    <a:gd name="T25" fmla="*/ 511 h 948"/>
                    <a:gd name="T26" fmla="*/ 882 w 1059"/>
                    <a:gd name="T27" fmla="*/ 624 h 948"/>
                    <a:gd name="T28" fmla="*/ 845 w 1059"/>
                    <a:gd name="T29" fmla="*/ 718 h 948"/>
                    <a:gd name="T30" fmla="*/ 711 w 1059"/>
                    <a:gd name="T31" fmla="*/ 340 h 948"/>
                    <a:gd name="T32" fmla="*/ 166 w 1059"/>
                    <a:gd name="T33" fmla="*/ 131 h 948"/>
                    <a:gd name="T34" fmla="*/ 182 w 1059"/>
                    <a:gd name="T35" fmla="*/ 88 h 948"/>
                    <a:gd name="T36" fmla="*/ 727 w 1059"/>
                    <a:gd name="T37" fmla="*/ 297 h 948"/>
                    <a:gd name="T38" fmla="*/ 711 w 1059"/>
                    <a:gd name="T39" fmla="*/ 340 h 948"/>
                    <a:gd name="T40" fmla="*/ 0 w 1059"/>
                    <a:gd name="T41" fmla="*/ 0 h 948"/>
                    <a:gd name="T42" fmla="*/ 96 w 1059"/>
                    <a:gd name="T43" fmla="*/ 125 h 948"/>
                    <a:gd name="T44" fmla="*/ 794 w 1059"/>
                    <a:gd name="T45" fmla="*/ 391 h 948"/>
                    <a:gd name="T46" fmla="*/ 786 w 1059"/>
                    <a:gd name="T47" fmla="*/ 410 h 948"/>
                    <a:gd name="T48" fmla="*/ 120 w 1059"/>
                    <a:gd name="T49" fmla="*/ 155 h 948"/>
                    <a:gd name="T50" fmla="*/ 139 w 1059"/>
                    <a:gd name="T51" fmla="*/ 179 h 948"/>
                    <a:gd name="T52" fmla="*/ 1005 w 1059"/>
                    <a:gd name="T53" fmla="*/ 511 h 948"/>
                    <a:gd name="T54" fmla="*/ 962 w 1059"/>
                    <a:gd name="T55" fmla="*/ 627 h 948"/>
                    <a:gd name="T56" fmla="*/ 289 w 1059"/>
                    <a:gd name="T57" fmla="*/ 369 h 948"/>
                    <a:gd name="T58" fmla="*/ 321 w 1059"/>
                    <a:gd name="T59" fmla="*/ 410 h 948"/>
                    <a:gd name="T60" fmla="*/ 513 w 1059"/>
                    <a:gd name="T61" fmla="*/ 482 h 948"/>
                    <a:gd name="T62" fmla="*/ 476 w 1059"/>
                    <a:gd name="T63" fmla="*/ 578 h 948"/>
                    <a:gd name="T64" fmla="*/ 441 w 1059"/>
                    <a:gd name="T65" fmla="*/ 565 h 948"/>
                    <a:gd name="T66" fmla="*/ 457 w 1059"/>
                    <a:gd name="T67" fmla="*/ 584 h 948"/>
                    <a:gd name="T68" fmla="*/ 470 w 1059"/>
                    <a:gd name="T69" fmla="*/ 589 h 948"/>
                    <a:gd name="T70" fmla="*/ 468 w 1059"/>
                    <a:gd name="T71" fmla="*/ 597 h 948"/>
                    <a:gd name="T72" fmla="*/ 537 w 1059"/>
                    <a:gd name="T73" fmla="*/ 686 h 948"/>
                    <a:gd name="T74" fmla="*/ 818 w 1059"/>
                    <a:gd name="T75" fmla="*/ 793 h 948"/>
                    <a:gd name="T76" fmla="*/ 810 w 1059"/>
                    <a:gd name="T77" fmla="*/ 809 h 948"/>
                    <a:gd name="T78" fmla="*/ 559 w 1059"/>
                    <a:gd name="T79" fmla="*/ 715 h 948"/>
                    <a:gd name="T80" fmla="*/ 575 w 1059"/>
                    <a:gd name="T81" fmla="*/ 736 h 948"/>
                    <a:gd name="T82" fmla="*/ 698 w 1059"/>
                    <a:gd name="T83" fmla="*/ 782 h 948"/>
                    <a:gd name="T84" fmla="*/ 690 w 1059"/>
                    <a:gd name="T85" fmla="*/ 798 h 948"/>
                    <a:gd name="T86" fmla="*/ 599 w 1059"/>
                    <a:gd name="T87" fmla="*/ 763 h 948"/>
                    <a:gd name="T88" fmla="*/ 636 w 1059"/>
                    <a:gd name="T89" fmla="*/ 811 h 948"/>
                    <a:gd name="T90" fmla="*/ 858 w 1059"/>
                    <a:gd name="T91" fmla="*/ 897 h 948"/>
                    <a:gd name="T92" fmla="*/ 839 w 1059"/>
                    <a:gd name="T93" fmla="*/ 948 h 948"/>
                    <a:gd name="T94" fmla="*/ 700 w 1059"/>
                    <a:gd name="T95" fmla="*/ 895 h 948"/>
                    <a:gd name="T96" fmla="*/ 839 w 1059"/>
                    <a:gd name="T97" fmla="*/ 948 h 948"/>
                    <a:gd name="T98" fmla="*/ 1059 w 1059"/>
                    <a:gd name="T99" fmla="*/ 375 h 948"/>
                    <a:gd name="T100" fmla="*/ 1048 w 1059"/>
                    <a:gd name="T101" fmla="*/ 401 h 948"/>
                    <a:gd name="T102" fmla="*/ 0 w 1059"/>
                    <a:gd name="T103"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9" h="948">
                      <a:moveTo>
                        <a:pt x="821" y="779"/>
                      </a:moveTo>
                      <a:lnTo>
                        <a:pt x="526" y="667"/>
                      </a:lnTo>
                      <a:lnTo>
                        <a:pt x="535" y="648"/>
                      </a:lnTo>
                      <a:lnTo>
                        <a:pt x="829" y="761"/>
                      </a:lnTo>
                      <a:lnTo>
                        <a:pt x="821" y="779"/>
                      </a:lnTo>
                      <a:moveTo>
                        <a:pt x="834" y="750"/>
                      </a:moveTo>
                      <a:lnTo>
                        <a:pt x="537" y="637"/>
                      </a:lnTo>
                      <a:lnTo>
                        <a:pt x="545" y="619"/>
                      </a:lnTo>
                      <a:lnTo>
                        <a:pt x="839" y="731"/>
                      </a:lnTo>
                      <a:lnTo>
                        <a:pt x="834" y="750"/>
                      </a:lnTo>
                      <a:moveTo>
                        <a:pt x="845" y="718"/>
                      </a:moveTo>
                      <a:lnTo>
                        <a:pt x="551" y="605"/>
                      </a:lnTo>
                      <a:lnTo>
                        <a:pt x="585" y="511"/>
                      </a:lnTo>
                      <a:lnTo>
                        <a:pt x="882" y="624"/>
                      </a:lnTo>
                      <a:lnTo>
                        <a:pt x="845" y="718"/>
                      </a:lnTo>
                      <a:moveTo>
                        <a:pt x="711" y="340"/>
                      </a:moveTo>
                      <a:lnTo>
                        <a:pt x="166" y="131"/>
                      </a:lnTo>
                      <a:lnTo>
                        <a:pt x="182" y="88"/>
                      </a:lnTo>
                      <a:lnTo>
                        <a:pt x="727" y="297"/>
                      </a:lnTo>
                      <a:lnTo>
                        <a:pt x="711" y="340"/>
                      </a:lnTo>
                      <a:moveTo>
                        <a:pt x="0" y="0"/>
                      </a:moveTo>
                      <a:lnTo>
                        <a:pt x="96" y="125"/>
                      </a:lnTo>
                      <a:lnTo>
                        <a:pt x="794" y="391"/>
                      </a:lnTo>
                      <a:lnTo>
                        <a:pt x="786" y="410"/>
                      </a:lnTo>
                      <a:lnTo>
                        <a:pt x="120" y="155"/>
                      </a:lnTo>
                      <a:lnTo>
                        <a:pt x="139" y="179"/>
                      </a:lnTo>
                      <a:lnTo>
                        <a:pt x="1005" y="511"/>
                      </a:lnTo>
                      <a:lnTo>
                        <a:pt x="962" y="627"/>
                      </a:lnTo>
                      <a:lnTo>
                        <a:pt x="289" y="369"/>
                      </a:lnTo>
                      <a:lnTo>
                        <a:pt x="321" y="410"/>
                      </a:lnTo>
                      <a:lnTo>
                        <a:pt x="513" y="482"/>
                      </a:lnTo>
                      <a:lnTo>
                        <a:pt x="476" y="578"/>
                      </a:lnTo>
                      <a:lnTo>
                        <a:pt x="441" y="565"/>
                      </a:lnTo>
                      <a:lnTo>
                        <a:pt x="457" y="584"/>
                      </a:lnTo>
                      <a:lnTo>
                        <a:pt x="470" y="589"/>
                      </a:lnTo>
                      <a:lnTo>
                        <a:pt x="468" y="597"/>
                      </a:lnTo>
                      <a:lnTo>
                        <a:pt x="537" y="686"/>
                      </a:lnTo>
                      <a:lnTo>
                        <a:pt x="818" y="793"/>
                      </a:lnTo>
                      <a:lnTo>
                        <a:pt x="810" y="809"/>
                      </a:lnTo>
                      <a:lnTo>
                        <a:pt x="559" y="715"/>
                      </a:lnTo>
                      <a:lnTo>
                        <a:pt x="575" y="736"/>
                      </a:lnTo>
                      <a:lnTo>
                        <a:pt x="698" y="782"/>
                      </a:lnTo>
                      <a:lnTo>
                        <a:pt x="690" y="798"/>
                      </a:lnTo>
                      <a:lnTo>
                        <a:pt x="599" y="763"/>
                      </a:lnTo>
                      <a:lnTo>
                        <a:pt x="636" y="811"/>
                      </a:lnTo>
                      <a:lnTo>
                        <a:pt x="858" y="897"/>
                      </a:lnTo>
                      <a:lnTo>
                        <a:pt x="839" y="948"/>
                      </a:lnTo>
                      <a:lnTo>
                        <a:pt x="700" y="895"/>
                      </a:lnTo>
                      <a:lnTo>
                        <a:pt x="839" y="948"/>
                      </a:lnTo>
                      <a:lnTo>
                        <a:pt x="1059" y="375"/>
                      </a:lnTo>
                      <a:lnTo>
                        <a:pt x="1048" y="401"/>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8" name="Freeform 85"/>
                <p:cNvSpPr/>
                <p:nvPr/>
              </p:nvSpPr>
              <p:spPr bwMode="auto">
                <a:xfrm>
                  <a:off x="2868157" y="882153"/>
                  <a:ext cx="1740869" cy="710246"/>
                </a:xfrm>
                <a:custGeom>
                  <a:avLst/>
                  <a:gdLst>
                    <a:gd name="T0" fmla="*/ 0 w 1097"/>
                    <a:gd name="T1" fmla="*/ 0 h 447"/>
                    <a:gd name="T2" fmla="*/ 38 w 1097"/>
                    <a:gd name="T3" fmla="*/ 46 h 447"/>
                    <a:gd name="T4" fmla="*/ 1086 w 1097"/>
                    <a:gd name="T5" fmla="*/ 447 h 447"/>
                    <a:gd name="T6" fmla="*/ 1097 w 1097"/>
                    <a:gd name="T7" fmla="*/ 421 h 447"/>
                    <a:gd name="T8" fmla="*/ 0 w 1097"/>
                    <a:gd name="T9" fmla="*/ 0 h 447"/>
                  </a:gdLst>
                  <a:ahLst/>
                  <a:cxnLst>
                    <a:cxn ang="0">
                      <a:pos x="T0" y="T1"/>
                    </a:cxn>
                    <a:cxn ang="0">
                      <a:pos x="T2" y="T3"/>
                    </a:cxn>
                    <a:cxn ang="0">
                      <a:pos x="T4" y="T5"/>
                    </a:cxn>
                    <a:cxn ang="0">
                      <a:pos x="T6" y="T7"/>
                    </a:cxn>
                    <a:cxn ang="0">
                      <a:pos x="T8" y="T9"/>
                    </a:cxn>
                  </a:cxnLst>
                  <a:rect l="0" t="0" r="r" b="b"/>
                  <a:pathLst>
                    <a:path w="1097" h="447">
                      <a:moveTo>
                        <a:pt x="0" y="0"/>
                      </a:moveTo>
                      <a:lnTo>
                        <a:pt x="38" y="46"/>
                      </a:lnTo>
                      <a:lnTo>
                        <a:pt x="1086" y="447"/>
                      </a:lnTo>
                      <a:lnTo>
                        <a:pt x="1097" y="421"/>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9" name="Freeform 86"/>
                <p:cNvSpPr/>
                <p:nvPr/>
              </p:nvSpPr>
              <p:spPr bwMode="auto">
                <a:xfrm>
                  <a:off x="2868157" y="882153"/>
                  <a:ext cx="1740869" cy="710246"/>
                </a:xfrm>
                <a:custGeom>
                  <a:avLst/>
                  <a:gdLst>
                    <a:gd name="T0" fmla="*/ 0 w 1097"/>
                    <a:gd name="T1" fmla="*/ 0 h 447"/>
                    <a:gd name="T2" fmla="*/ 38 w 1097"/>
                    <a:gd name="T3" fmla="*/ 46 h 447"/>
                    <a:gd name="T4" fmla="*/ 1086 w 1097"/>
                    <a:gd name="T5" fmla="*/ 447 h 447"/>
                    <a:gd name="T6" fmla="*/ 1097 w 1097"/>
                    <a:gd name="T7" fmla="*/ 421 h 447"/>
                    <a:gd name="T8" fmla="*/ 0 w 1097"/>
                    <a:gd name="T9" fmla="*/ 0 h 447"/>
                  </a:gdLst>
                  <a:ahLst/>
                  <a:cxnLst>
                    <a:cxn ang="0">
                      <a:pos x="T0" y="T1"/>
                    </a:cxn>
                    <a:cxn ang="0">
                      <a:pos x="T2" y="T3"/>
                    </a:cxn>
                    <a:cxn ang="0">
                      <a:pos x="T4" y="T5"/>
                    </a:cxn>
                    <a:cxn ang="0">
                      <a:pos x="T6" y="T7"/>
                    </a:cxn>
                    <a:cxn ang="0">
                      <a:pos x="T8" y="T9"/>
                    </a:cxn>
                  </a:cxnLst>
                  <a:rect l="0" t="0" r="r" b="b"/>
                  <a:pathLst>
                    <a:path w="1097" h="447">
                      <a:moveTo>
                        <a:pt x="0" y="0"/>
                      </a:moveTo>
                      <a:lnTo>
                        <a:pt x="38" y="46"/>
                      </a:lnTo>
                      <a:lnTo>
                        <a:pt x="1086" y="447"/>
                      </a:lnTo>
                      <a:lnTo>
                        <a:pt x="1097" y="421"/>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0" name="Freeform 87"/>
                <p:cNvSpPr/>
                <p:nvPr/>
              </p:nvSpPr>
              <p:spPr bwMode="auto">
                <a:xfrm>
                  <a:off x="3193001" y="1094784"/>
                  <a:ext cx="890368" cy="400159"/>
                </a:xfrm>
                <a:custGeom>
                  <a:avLst/>
                  <a:gdLst>
                    <a:gd name="T0" fmla="*/ 16 w 561"/>
                    <a:gd name="T1" fmla="*/ 0 h 252"/>
                    <a:gd name="T2" fmla="*/ 0 w 561"/>
                    <a:gd name="T3" fmla="*/ 43 h 252"/>
                    <a:gd name="T4" fmla="*/ 545 w 561"/>
                    <a:gd name="T5" fmla="*/ 252 h 252"/>
                    <a:gd name="T6" fmla="*/ 561 w 561"/>
                    <a:gd name="T7" fmla="*/ 209 h 252"/>
                    <a:gd name="T8" fmla="*/ 16 w 561"/>
                    <a:gd name="T9" fmla="*/ 0 h 252"/>
                  </a:gdLst>
                  <a:ahLst/>
                  <a:cxnLst>
                    <a:cxn ang="0">
                      <a:pos x="T0" y="T1"/>
                    </a:cxn>
                    <a:cxn ang="0">
                      <a:pos x="T2" y="T3"/>
                    </a:cxn>
                    <a:cxn ang="0">
                      <a:pos x="T4" y="T5"/>
                    </a:cxn>
                    <a:cxn ang="0">
                      <a:pos x="T6" y="T7"/>
                    </a:cxn>
                    <a:cxn ang="0">
                      <a:pos x="T8" y="T9"/>
                    </a:cxn>
                  </a:cxnLst>
                  <a:rect l="0" t="0" r="r" b="b"/>
                  <a:pathLst>
                    <a:path w="561" h="252">
                      <a:moveTo>
                        <a:pt x="16" y="0"/>
                      </a:moveTo>
                      <a:lnTo>
                        <a:pt x="0" y="43"/>
                      </a:lnTo>
                      <a:lnTo>
                        <a:pt x="545" y="252"/>
                      </a:lnTo>
                      <a:lnTo>
                        <a:pt x="561" y="209"/>
                      </a:lnTo>
                      <a:lnTo>
                        <a:pt x="16" y="0"/>
                      </a:lnTo>
                      <a:close/>
                    </a:path>
                  </a:pathLst>
                </a:custGeom>
                <a:solidFill>
                  <a:srgbClr val="9AC25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1" name="Freeform 88"/>
                <p:cNvSpPr/>
                <p:nvPr/>
              </p:nvSpPr>
              <p:spPr bwMode="auto">
                <a:xfrm>
                  <a:off x="3193001" y="1094784"/>
                  <a:ext cx="890368" cy="400159"/>
                </a:xfrm>
                <a:custGeom>
                  <a:avLst/>
                  <a:gdLst>
                    <a:gd name="T0" fmla="*/ 16 w 561"/>
                    <a:gd name="T1" fmla="*/ 0 h 252"/>
                    <a:gd name="T2" fmla="*/ 0 w 561"/>
                    <a:gd name="T3" fmla="*/ 43 h 252"/>
                    <a:gd name="T4" fmla="*/ 545 w 561"/>
                    <a:gd name="T5" fmla="*/ 252 h 252"/>
                    <a:gd name="T6" fmla="*/ 561 w 561"/>
                    <a:gd name="T7" fmla="*/ 209 h 252"/>
                    <a:gd name="T8" fmla="*/ 16 w 561"/>
                    <a:gd name="T9" fmla="*/ 0 h 252"/>
                  </a:gdLst>
                  <a:ahLst/>
                  <a:cxnLst>
                    <a:cxn ang="0">
                      <a:pos x="T0" y="T1"/>
                    </a:cxn>
                    <a:cxn ang="0">
                      <a:pos x="T2" y="T3"/>
                    </a:cxn>
                    <a:cxn ang="0">
                      <a:pos x="T4" y="T5"/>
                    </a:cxn>
                    <a:cxn ang="0">
                      <a:pos x="T6" y="T7"/>
                    </a:cxn>
                    <a:cxn ang="0">
                      <a:pos x="T8" y="T9"/>
                    </a:cxn>
                  </a:cxnLst>
                  <a:rect l="0" t="0" r="r" b="b"/>
                  <a:pathLst>
                    <a:path w="561" h="252">
                      <a:moveTo>
                        <a:pt x="16" y="0"/>
                      </a:moveTo>
                      <a:lnTo>
                        <a:pt x="0" y="43"/>
                      </a:lnTo>
                      <a:lnTo>
                        <a:pt x="545" y="252"/>
                      </a:lnTo>
                      <a:lnTo>
                        <a:pt x="561" y="209"/>
                      </a:lnTo>
                      <a:lnTo>
                        <a:pt x="16"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2" name="Freeform 89"/>
                <p:cNvSpPr/>
                <p:nvPr/>
              </p:nvSpPr>
              <p:spPr bwMode="auto">
                <a:xfrm>
                  <a:off x="3150180" y="1239491"/>
                  <a:ext cx="1373205" cy="711723"/>
                </a:xfrm>
                <a:custGeom>
                  <a:avLst/>
                  <a:gdLst>
                    <a:gd name="T0" fmla="*/ 0 w 866"/>
                    <a:gd name="T1" fmla="*/ 0 h 448"/>
                    <a:gd name="T2" fmla="*/ 150 w 866"/>
                    <a:gd name="T3" fmla="*/ 190 h 448"/>
                    <a:gd name="T4" fmla="*/ 823 w 866"/>
                    <a:gd name="T5" fmla="*/ 448 h 448"/>
                    <a:gd name="T6" fmla="*/ 866 w 866"/>
                    <a:gd name="T7" fmla="*/ 332 h 448"/>
                    <a:gd name="T8" fmla="*/ 0 w 866"/>
                    <a:gd name="T9" fmla="*/ 0 h 448"/>
                  </a:gdLst>
                  <a:ahLst/>
                  <a:cxnLst>
                    <a:cxn ang="0">
                      <a:pos x="T0" y="T1"/>
                    </a:cxn>
                    <a:cxn ang="0">
                      <a:pos x="T2" y="T3"/>
                    </a:cxn>
                    <a:cxn ang="0">
                      <a:pos x="T4" y="T5"/>
                    </a:cxn>
                    <a:cxn ang="0">
                      <a:pos x="T6" y="T7"/>
                    </a:cxn>
                    <a:cxn ang="0">
                      <a:pos x="T8" y="T9"/>
                    </a:cxn>
                  </a:cxnLst>
                  <a:rect l="0" t="0" r="r" b="b"/>
                  <a:pathLst>
                    <a:path w="866" h="448">
                      <a:moveTo>
                        <a:pt x="0" y="0"/>
                      </a:moveTo>
                      <a:lnTo>
                        <a:pt x="150" y="190"/>
                      </a:lnTo>
                      <a:lnTo>
                        <a:pt x="823" y="448"/>
                      </a:lnTo>
                      <a:lnTo>
                        <a:pt x="866" y="332"/>
                      </a:lnTo>
                      <a:lnTo>
                        <a:pt x="0" y="0"/>
                      </a:lnTo>
                      <a:close/>
                    </a:path>
                  </a:pathLst>
                </a:custGeom>
                <a:solidFill>
                  <a:srgbClr val="4F86B6"/>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3" name="Freeform 90"/>
                <p:cNvSpPr/>
                <p:nvPr/>
              </p:nvSpPr>
              <p:spPr bwMode="auto">
                <a:xfrm>
                  <a:off x="3150180" y="1239491"/>
                  <a:ext cx="1373205" cy="711723"/>
                </a:xfrm>
                <a:custGeom>
                  <a:avLst/>
                  <a:gdLst>
                    <a:gd name="T0" fmla="*/ 0 w 866"/>
                    <a:gd name="T1" fmla="*/ 0 h 448"/>
                    <a:gd name="T2" fmla="*/ 150 w 866"/>
                    <a:gd name="T3" fmla="*/ 190 h 448"/>
                    <a:gd name="T4" fmla="*/ 823 w 866"/>
                    <a:gd name="T5" fmla="*/ 448 h 448"/>
                    <a:gd name="T6" fmla="*/ 866 w 866"/>
                    <a:gd name="T7" fmla="*/ 332 h 448"/>
                    <a:gd name="T8" fmla="*/ 0 w 866"/>
                    <a:gd name="T9" fmla="*/ 0 h 448"/>
                  </a:gdLst>
                  <a:ahLst/>
                  <a:cxnLst>
                    <a:cxn ang="0">
                      <a:pos x="T0" y="T1"/>
                    </a:cxn>
                    <a:cxn ang="0">
                      <a:pos x="T2" y="T3"/>
                    </a:cxn>
                    <a:cxn ang="0">
                      <a:pos x="T4" y="T5"/>
                    </a:cxn>
                    <a:cxn ang="0">
                      <a:pos x="T6" y="T7"/>
                    </a:cxn>
                    <a:cxn ang="0">
                      <a:pos x="T8" y="T9"/>
                    </a:cxn>
                  </a:cxnLst>
                  <a:rect l="0" t="0" r="r" b="b"/>
                  <a:pathLst>
                    <a:path w="866" h="448">
                      <a:moveTo>
                        <a:pt x="0" y="0"/>
                      </a:moveTo>
                      <a:lnTo>
                        <a:pt x="150" y="190"/>
                      </a:lnTo>
                      <a:lnTo>
                        <a:pt x="823" y="448"/>
                      </a:lnTo>
                      <a:lnTo>
                        <a:pt x="866" y="332"/>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4" name="Freeform 91"/>
                <p:cNvSpPr/>
                <p:nvPr/>
              </p:nvSpPr>
              <p:spPr bwMode="auto">
                <a:xfrm>
                  <a:off x="3080782" y="1153848"/>
                  <a:ext cx="1108899" cy="453317"/>
                </a:xfrm>
                <a:custGeom>
                  <a:avLst/>
                  <a:gdLst>
                    <a:gd name="T0" fmla="*/ 0 w 698"/>
                    <a:gd name="T1" fmla="*/ 0 h 285"/>
                    <a:gd name="T2" fmla="*/ 24 w 698"/>
                    <a:gd name="T3" fmla="*/ 30 h 285"/>
                    <a:gd name="T4" fmla="*/ 690 w 698"/>
                    <a:gd name="T5" fmla="*/ 285 h 285"/>
                    <a:gd name="T6" fmla="*/ 698 w 698"/>
                    <a:gd name="T7" fmla="*/ 266 h 285"/>
                    <a:gd name="T8" fmla="*/ 0 w 698"/>
                    <a:gd name="T9" fmla="*/ 0 h 285"/>
                  </a:gdLst>
                  <a:ahLst/>
                  <a:cxnLst>
                    <a:cxn ang="0">
                      <a:pos x="T0" y="T1"/>
                    </a:cxn>
                    <a:cxn ang="0">
                      <a:pos x="T2" y="T3"/>
                    </a:cxn>
                    <a:cxn ang="0">
                      <a:pos x="T4" y="T5"/>
                    </a:cxn>
                    <a:cxn ang="0">
                      <a:pos x="T6" y="T7"/>
                    </a:cxn>
                    <a:cxn ang="0">
                      <a:pos x="T8" y="T9"/>
                    </a:cxn>
                  </a:cxnLst>
                  <a:rect l="0" t="0" r="r" b="b"/>
                  <a:pathLst>
                    <a:path w="698" h="285">
                      <a:moveTo>
                        <a:pt x="0" y="0"/>
                      </a:moveTo>
                      <a:lnTo>
                        <a:pt x="24" y="30"/>
                      </a:lnTo>
                      <a:lnTo>
                        <a:pt x="690" y="285"/>
                      </a:lnTo>
                      <a:lnTo>
                        <a:pt x="698" y="266"/>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5" name="Freeform 92"/>
                <p:cNvSpPr/>
                <p:nvPr/>
              </p:nvSpPr>
              <p:spPr bwMode="auto">
                <a:xfrm>
                  <a:off x="3080782" y="1153848"/>
                  <a:ext cx="1108899" cy="453317"/>
                </a:xfrm>
                <a:custGeom>
                  <a:avLst/>
                  <a:gdLst>
                    <a:gd name="T0" fmla="*/ 0 w 698"/>
                    <a:gd name="T1" fmla="*/ 0 h 285"/>
                    <a:gd name="T2" fmla="*/ 24 w 698"/>
                    <a:gd name="T3" fmla="*/ 30 h 285"/>
                    <a:gd name="T4" fmla="*/ 690 w 698"/>
                    <a:gd name="T5" fmla="*/ 285 h 285"/>
                    <a:gd name="T6" fmla="*/ 698 w 698"/>
                    <a:gd name="T7" fmla="*/ 266 h 285"/>
                    <a:gd name="T8" fmla="*/ 0 w 698"/>
                    <a:gd name="T9" fmla="*/ 0 h 285"/>
                  </a:gdLst>
                  <a:ahLst/>
                  <a:cxnLst>
                    <a:cxn ang="0">
                      <a:pos x="T0" y="T1"/>
                    </a:cxn>
                    <a:cxn ang="0">
                      <a:pos x="T2" y="T3"/>
                    </a:cxn>
                    <a:cxn ang="0">
                      <a:pos x="T4" y="T5"/>
                    </a:cxn>
                    <a:cxn ang="0">
                      <a:pos x="T6" y="T7"/>
                    </a:cxn>
                    <a:cxn ang="0">
                      <a:pos x="T8" y="T9"/>
                    </a:cxn>
                  </a:cxnLst>
                  <a:rect l="0" t="0" r="r" b="b"/>
                  <a:pathLst>
                    <a:path w="698" h="285">
                      <a:moveTo>
                        <a:pt x="0" y="0"/>
                      </a:moveTo>
                      <a:lnTo>
                        <a:pt x="24" y="30"/>
                      </a:lnTo>
                      <a:lnTo>
                        <a:pt x="690" y="285"/>
                      </a:lnTo>
                      <a:lnTo>
                        <a:pt x="698" y="266"/>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6" name="Freeform 93"/>
                <p:cNvSpPr/>
                <p:nvPr/>
              </p:nvSpPr>
              <p:spPr bwMode="auto">
                <a:xfrm>
                  <a:off x="3438110" y="1607165"/>
                  <a:ext cx="305648" cy="265789"/>
                </a:xfrm>
                <a:custGeom>
                  <a:avLst/>
                  <a:gdLst>
                    <a:gd name="T0" fmla="*/ 0 w 192"/>
                    <a:gd name="T1" fmla="*/ 0 h 168"/>
                    <a:gd name="T2" fmla="*/ 120 w 192"/>
                    <a:gd name="T3" fmla="*/ 155 h 168"/>
                    <a:gd name="T4" fmla="*/ 155 w 192"/>
                    <a:gd name="T5" fmla="*/ 168 h 168"/>
                    <a:gd name="T6" fmla="*/ 192 w 192"/>
                    <a:gd name="T7" fmla="*/ 72 h 168"/>
                    <a:gd name="T8" fmla="*/ 0 w 192"/>
                    <a:gd name="T9" fmla="*/ 0 h 168"/>
                  </a:gdLst>
                  <a:ahLst/>
                  <a:cxnLst>
                    <a:cxn ang="0">
                      <a:pos x="T0" y="T1"/>
                    </a:cxn>
                    <a:cxn ang="0">
                      <a:pos x="T2" y="T3"/>
                    </a:cxn>
                    <a:cxn ang="0">
                      <a:pos x="T4" y="T5"/>
                    </a:cxn>
                    <a:cxn ang="0">
                      <a:pos x="T6" y="T7"/>
                    </a:cxn>
                    <a:cxn ang="0">
                      <a:pos x="T8" y="T9"/>
                    </a:cxn>
                  </a:cxnLst>
                  <a:rect l="0" t="0" r="r" b="b"/>
                  <a:pathLst>
                    <a:path w="192" h="168">
                      <a:moveTo>
                        <a:pt x="0" y="0"/>
                      </a:moveTo>
                      <a:lnTo>
                        <a:pt x="120" y="155"/>
                      </a:lnTo>
                      <a:lnTo>
                        <a:pt x="155" y="168"/>
                      </a:lnTo>
                      <a:lnTo>
                        <a:pt x="192" y="72"/>
                      </a:lnTo>
                      <a:lnTo>
                        <a:pt x="0" y="0"/>
                      </a:lnTo>
                      <a:close/>
                    </a:path>
                  </a:pathLst>
                </a:custGeom>
                <a:solidFill>
                  <a:srgbClr val="E5423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7" name="Freeform 94"/>
                <p:cNvSpPr/>
                <p:nvPr/>
              </p:nvSpPr>
              <p:spPr bwMode="auto">
                <a:xfrm>
                  <a:off x="3438110" y="1607165"/>
                  <a:ext cx="305648" cy="265789"/>
                </a:xfrm>
                <a:custGeom>
                  <a:avLst/>
                  <a:gdLst>
                    <a:gd name="T0" fmla="*/ 0 w 192"/>
                    <a:gd name="T1" fmla="*/ 0 h 168"/>
                    <a:gd name="T2" fmla="*/ 120 w 192"/>
                    <a:gd name="T3" fmla="*/ 155 h 168"/>
                    <a:gd name="T4" fmla="*/ 155 w 192"/>
                    <a:gd name="T5" fmla="*/ 168 h 168"/>
                    <a:gd name="T6" fmla="*/ 192 w 192"/>
                    <a:gd name="T7" fmla="*/ 72 h 168"/>
                    <a:gd name="T8" fmla="*/ 0 w 192"/>
                    <a:gd name="T9" fmla="*/ 0 h 168"/>
                  </a:gdLst>
                  <a:ahLst/>
                  <a:cxnLst>
                    <a:cxn ang="0">
                      <a:pos x="T0" y="T1"/>
                    </a:cxn>
                    <a:cxn ang="0">
                      <a:pos x="T2" y="T3"/>
                    </a:cxn>
                    <a:cxn ang="0">
                      <a:pos x="T4" y="T5"/>
                    </a:cxn>
                    <a:cxn ang="0">
                      <a:pos x="T6" y="T7"/>
                    </a:cxn>
                    <a:cxn ang="0">
                      <a:pos x="T8" y="T9"/>
                    </a:cxn>
                  </a:cxnLst>
                  <a:rect l="0" t="0" r="r" b="b"/>
                  <a:pathLst>
                    <a:path w="192" h="168">
                      <a:moveTo>
                        <a:pt x="0" y="0"/>
                      </a:moveTo>
                      <a:lnTo>
                        <a:pt x="120" y="155"/>
                      </a:lnTo>
                      <a:lnTo>
                        <a:pt x="155" y="168"/>
                      </a:lnTo>
                      <a:lnTo>
                        <a:pt x="192" y="72"/>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8" name="Freeform 95"/>
                <p:cNvSpPr/>
                <p:nvPr/>
              </p:nvSpPr>
              <p:spPr bwMode="auto">
                <a:xfrm>
                  <a:off x="3802821" y="1766638"/>
                  <a:ext cx="525657" cy="329283"/>
                </a:xfrm>
                <a:custGeom>
                  <a:avLst/>
                  <a:gdLst>
                    <a:gd name="T0" fmla="*/ 34 w 331"/>
                    <a:gd name="T1" fmla="*/ 0 h 207"/>
                    <a:gd name="T2" fmla="*/ 0 w 331"/>
                    <a:gd name="T3" fmla="*/ 94 h 207"/>
                    <a:gd name="T4" fmla="*/ 294 w 331"/>
                    <a:gd name="T5" fmla="*/ 207 h 207"/>
                    <a:gd name="T6" fmla="*/ 331 w 331"/>
                    <a:gd name="T7" fmla="*/ 113 h 207"/>
                    <a:gd name="T8" fmla="*/ 34 w 331"/>
                    <a:gd name="T9" fmla="*/ 0 h 207"/>
                  </a:gdLst>
                  <a:ahLst/>
                  <a:cxnLst>
                    <a:cxn ang="0">
                      <a:pos x="T0" y="T1"/>
                    </a:cxn>
                    <a:cxn ang="0">
                      <a:pos x="T2" y="T3"/>
                    </a:cxn>
                    <a:cxn ang="0">
                      <a:pos x="T4" y="T5"/>
                    </a:cxn>
                    <a:cxn ang="0">
                      <a:pos x="T6" y="T7"/>
                    </a:cxn>
                    <a:cxn ang="0">
                      <a:pos x="T8" y="T9"/>
                    </a:cxn>
                  </a:cxnLst>
                  <a:rect l="0" t="0" r="r" b="b"/>
                  <a:pathLst>
                    <a:path w="331" h="207">
                      <a:moveTo>
                        <a:pt x="34" y="0"/>
                      </a:moveTo>
                      <a:lnTo>
                        <a:pt x="0" y="94"/>
                      </a:lnTo>
                      <a:lnTo>
                        <a:pt x="294" y="207"/>
                      </a:lnTo>
                      <a:lnTo>
                        <a:pt x="331" y="113"/>
                      </a:lnTo>
                      <a:lnTo>
                        <a:pt x="34" y="0"/>
                      </a:lnTo>
                      <a:close/>
                    </a:path>
                  </a:pathLst>
                </a:custGeom>
                <a:solidFill>
                  <a:srgbClr val="85A64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9" name="Freeform 96"/>
                <p:cNvSpPr/>
                <p:nvPr/>
              </p:nvSpPr>
              <p:spPr bwMode="auto">
                <a:xfrm>
                  <a:off x="3802821" y="1766638"/>
                  <a:ext cx="525657" cy="329283"/>
                </a:xfrm>
                <a:custGeom>
                  <a:avLst/>
                  <a:gdLst>
                    <a:gd name="T0" fmla="*/ 34 w 331"/>
                    <a:gd name="T1" fmla="*/ 0 h 207"/>
                    <a:gd name="T2" fmla="*/ 0 w 331"/>
                    <a:gd name="T3" fmla="*/ 94 h 207"/>
                    <a:gd name="T4" fmla="*/ 294 w 331"/>
                    <a:gd name="T5" fmla="*/ 207 h 207"/>
                    <a:gd name="T6" fmla="*/ 331 w 331"/>
                    <a:gd name="T7" fmla="*/ 113 h 207"/>
                    <a:gd name="T8" fmla="*/ 34 w 331"/>
                    <a:gd name="T9" fmla="*/ 0 h 207"/>
                  </a:gdLst>
                  <a:ahLst/>
                  <a:cxnLst>
                    <a:cxn ang="0">
                      <a:pos x="T0" y="T1"/>
                    </a:cxn>
                    <a:cxn ang="0">
                      <a:pos x="T2" y="T3"/>
                    </a:cxn>
                    <a:cxn ang="0">
                      <a:pos x="T4" y="T5"/>
                    </a:cxn>
                    <a:cxn ang="0">
                      <a:pos x="T6" y="T7"/>
                    </a:cxn>
                    <a:cxn ang="0">
                      <a:pos x="T8" y="T9"/>
                    </a:cxn>
                  </a:cxnLst>
                  <a:rect l="0" t="0" r="r" b="b"/>
                  <a:pathLst>
                    <a:path w="331" h="207">
                      <a:moveTo>
                        <a:pt x="34" y="0"/>
                      </a:moveTo>
                      <a:lnTo>
                        <a:pt x="0" y="94"/>
                      </a:lnTo>
                      <a:lnTo>
                        <a:pt x="294" y="207"/>
                      </a:lnTo>
                      <a:lnTo>
                        <a:pt x="331" y="113"/>
                      </a:lnTo>
                      <a:lnTo>
                        <a:pt x="34"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0" name="Freeform 97"/>
                <p:cNvSpPr/>
                <p:nvPr/>
              </p:nvSpPr>
              <p:spPr bwMode="auto">
                <a:xfrm>
                  <a:off x="3938665" y="2243581"/>
                  <a:ext cx="351422" cy="217060"/>
                </a:xfrm>
                <a:custGeom>
                  <a:avLst/>
                  <a:gdLst>
                    <a:gd name="T0" fmla="*/ 0 w 222"/>
                    <a:gd name="T1" fmla="*/ 0 h 137"/>
                    <a:gd name="T2" fmla="*/ 64 w 222"/>
                    <a:gd name="T3" fmla="*/ 84 h 137"/>
                    <a:gd name="T4" fmla="*/ 203 w 222"/>
                    <a:gd name="T5" fmla="*/ 137 h 137"/>
                    <a:gd name="T6" fmla="*/ 222 w 222"/>
                    <a:gd name="T7" fmla="*/ 86 h 137"/>
                    <a:gd name="T8" fmla="*/ 0 w 222"/>
                    <a:gd name="T9" fmla="*/ 0 h 137"/>
                  </a:gdLst>
                  <a:ahLst/>
                  <a:cxnLst>
                    <a:cxn ang="0">
                      <a:pos x="T0" y="T1"/>
                    </a:cxn>
                    <a:cxn ang="0">
                      <a:pos x="T2" y="T3"/>
                    </a:cxn>
                    <a:cxn ang="0">
                      <a:pos x="T4" y="T5"/>
                    </a:cxn>
                    <a:cxn ang="0">
                      <a:pos x="T6" y="T7"/>
                    </a:cxn>
                    <a:cxn ang="0">
                      <a:pos x="T8" y="T9"/>
                    </a:cxn>
                  </a:cxnLst>
                  <a:rect l="0" t="0" r="r" b="b"/>
                  <a:pathLst>
                    <a:path w="222" h="137">
                      <a:moveTo>
                        <a:pt x="0" y="0"/>
                      </a:moveTo>
                      <a:lnTo>
                        <a:pt x="64" y="84"/>
                      </a:lnTo>
                      <a:lnTo>
                        <a:pt x="203" y="137"/>
                      </a:lnTo>
                      <a:lnTo>
                        <a:pt x="222" y="86"/>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1" name="Freeform 98"/>
                <p:cNvSpPr/>
                <p:nvPr/>
              </p:nvSpPr>
              <p:spPr bwMode="auto">
                <a:xfrm>
                  <a:off x="3938665" y="2243581"/>
                  <a:ext cx="351422" cy="217060"/>
                </a:xfrm>
                <a:custGeom>
                  <a:avLst/>
                  <a:gdLst>
                    <a:gd name="T0" fmla="*/ 0 w 222"/>
                    <a:gd name="T1" fmla="*/ 0 h 137"/>
                    <a:gd name="T2" fmla="*/ 64 w 222"/>
                    <a:gd name="T3" fmla="*/ 84 h 137"/>
                    <a:gd name="T4" fmla="*/ 203 w 222"/>
                    <a:gd name="T5" fmla="*/ 137 h 137"/>
                    <a:gd name="T6" fmla="*/ 222 w 222"/>
                    <a:gd name="T7" fmla="*/ 86 h 137"/>
                    <a:gd name="T8" fmla="*/ 0 w 222"/>
                    <a:gd name="T9" fmla="*/ 0 h 137"/>
                  </a:gdLst>
                  <a:ahLst/>
                  <a:cxnLst>
                    <a:cxn ang="0">
                      <a:pos x="T0" y="T1"/>
                    </a:cxn>
                    <a:cxn ang="0">
                      <a:pos x="T2" y="T3"/>
                    </a:cxn>
                    <a:cxn ang="0">
                      <a:pos x="T4" y="T5"/>
                    </a:cxn>
                    <a:cxn ang="0">
                      <a:pos x="T6" y="T7"/>
                    </a:cxn>
                    <a:cxn ang="0">
                      <a:pos x="T8" y="T9"/>
                    </a:cxn>
                  </a:cxnLst>
                  <a:rect l="0" t="0" r="r" b="b"/>
                  <a:pathLst>
                    <a:path w="222" h="137">
                      <a:moveTo>
                        <a:pt x="0" y="0"/>
                      </a:moveTo>
                      <a:lnTo>
                        <a:pt x="64" y="84"/>
                      </a:lnTo>
                      <a:lnTo>
                        <a:pt x="203" y="137"/>
                      </a:lnTo>
                      <a:lnTo>
                        <a:pt x="222" y="86"/>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 name="Freeform 99"/>
                <p:cNvSpPr/>
                <p:nvPr/>
              </p:nvSpPr>
              <p:spPr bwMode="auto">
                <a:xfrm>
                  <a:off x="3653689" y="1883290"/>
                  <a:ext cx="20672" cy="20672"/>
                </a:xfrm>
                <a:custGeom>
                  <a:avLst/>
                  <a:gdLst>
                    <a:gd name="T0" fmla="*/ 0 w 13"/>
                    <a:gd name="T1" fmla="*/ 0 h 13"/>
                    <a:gd name="T2" fmla="*/ 11 w 13"/>
                    <a:gd name="T3" fmla="*/ 13 h 13"/>
                    <a:gd name="T4" fmla="*/ 13 w 13"/>
                    <a:gd name="T5" fmla="*/ 5 h 13"/>
                    <a:gd name="T6" fmla="*/ 0 w 13"/>
                    <a:gd name="T7" fmla="*/ 0 h 13"/>
                  </a:gdLst>
                  <a:ahLst/>
                  <a:cxnLst>
                    <a:cxn ang="0">
                      <a:pos x="T0" y="T1"/>
                    </a:cxn>
                    <a:cxn ang="0">
                      <a:pos x="T2" y="T3"/>
                    </a:cxn>
                    <a:cxn ang="0">
                      <a:pos x="T4" y="T5"/>
                    </a:cxn>
                    <a:cxn ang="0">
                      <a:pos x="T6" y="T7"/>
                    </a:cxn>
                  </a:cxnLst>
                  <a:rect l="0" t="0" r="r" b="b"/>
                  <a:pathLst>
                    <a:path w="13" h="13">
                      <a:moveTo>
                        <a:pt x="0" y="0"/>
                      </a:moveTo>
                      <a:lnTo>
                        <a:pt x="11" y="13"/>
                      </a:lnTo>
                      <a:lnTo>
                        <a:pt x="13" y="5"/>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3" name="Freeform 100"/>
                <p:cNvSpPr/>
                <p:nvPr/>
              </p:nvSpPr>
              <p:spPr bwMode="auto">
                <a:xfrm>
                  <a:off x="3653689" y="1883290"/>
                  <a:ext cx="20672" cy="20672"/>
                </a:xfrm>
                <a:custGeom>
                  <a:avLst/>
                  <a:gdLst>
                    <a:gd name="T0" fmla="*/ 0 w 13"/>
                    <a:gd name="T1" fmla="*/ 0 h 13"/>
                    <a:gd name="T2" fmla="*/ 11 w 13"/>
                    <a:gd name="T3" fmla="*/ 13 h 13"/>
                    <a:gd name="T4" fmla="*/ 13 w 13"/>
                    <a:gd name="T5" fmla="*/ 5 h 13"/>
                    <a:gd name="T6" fmla="*/ 0 w 13"/>
                    <a:gd name="T7" fmla="*/ 0 h 13"/>
                  </a:gdLst>
                  <a:ahLst/>
                  <a:cxnLst>
                    <a:cxn ang="0">
                      <a:pos x="T0" y="T1"/>
                    </a:cxn>
                    <a:cxn ang="0">
                      <a:pos x="T2" y="T3"/>
                    </a:cxn>
                    <a:cxn ang="0">
                      <a:pos x="T4" y="T5"/>
                    </a:cxn>
                    <a:cxn ang="0">
                      <a:pos x="T6" y="T7"/>
                    </a:cxn>
                  </a:cxnLst>
                  <a:rect l="0" t="0" r="r" b="b"/>
                  <a:pathLst>
                    <a:path w="13" h="13">
                      <a:moveTo>
                        <a:pt x="0" y="0"/>
                      </a:moveTo>
                      <a:lnTo>
                        <a:pt x="11" y="13"/>
                      </a:lnTo>
                      <a:lnTo>
                        <a:pt x="13" y="5"/>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4" name="Freeform 101"/>
                <p:cNvSpPr/>
                <p:nvPr/>
              </p:nvSpPr>
              <p:spPr bwMode="auto">
                <a:xfrm>
                  <a:off x="3780673" y="1937924"/>
                  <a:ext cx="479883" cy="208201"/>
                </a:xfrm>
                <a:custGeom>
                  <a:avLst/>
                  <a:gdLst>
                    <a:gd name="T0" fmla="*/ 8 w 302"/>
                    <a:gd name="T1" fmla="*/ 0 h 131"/>
                    <a:gd name="T2" fmla="*/ 0 w 302"/>
                    <a:gd name="T3" fmla="*/ 18 h 131"/>
                    <a:gd name="T4" fmla="*/ 297 w 302"/>
                    <a:gd name="T5" fmla="*/ 131 h 131"/>
                    <a:gd name="T6" fmla="*/ 302 w 302"/>
                    <a:gd name="T7" fmla="*/ 112 h 131"/>
                    <a:gd name="T8" fmla="*/ 8 w 302"/>
                    <a:gd name="T9" fmla="*/ 0 h 131"/>
                  </a:gdLst>
                  <a:ahLst/>
                  <a:cxnLst>
                    <a:cxn ang="0">
                      <a:pos x="T0" y="T1"/>
                    </a:cxn>
                    <a:cxn ang="0">
                      <a:pos x="T2" y="T3"/>
                    </a:cxn>
                    <a:cxn ang="0">
                      <a:pos x="T4" y="T5"/>
                    </a:cxn>
                    <a:cxn ang="0">
                      <a:pos x="T6" y="T7"/>
                    </a:cxn>
                    <a:cxn ang="0">
                      <a:pos x="T8" y="T9"/>
                    </a:cxn>
                  </a:cxnLst>
                  <a:rect l="0" t="0" r="r" b="b"/>
                  <a:pathLst>
                    <a:path w="302" h="131">
                      <a:moveTo>
                        <a:pt x="8" y="0"/>
                      </a:moveTo>
                      <a:lnTo>
                        <a:pt x="0" y="18"/>
                      </a:lnTo>
                      <a:lnTo>
                        <a:pt x="297" y="131"/>
                      </a:lnTo>
                      <a:lnTo>
                        <a:pt x="302" y="112"/>
                      </a:lnTo>
                      <a:lnTo>
                        <a:pt x="8"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5" name="Freeform 102"/>
                <p:cNvSpPr/>
                <p:nvPr/>
              </p:nvSpPr>
              <p:spPr bwMode="auto">
                <a:xfrm>
                  <a:off x="3780673" y="1937924"/>
                  <a:ext cx="479883" cy="208201"/>
                </a:xfrm>
                <a:custGeom>
                  <a:avLst/>
                  <a:gdLst>
                    <a:gd name="T0" fmla="*/ 8 w 302"/>
                    <a:gd name="T1" fmla="*/ 0 h 131"/>
                    <a:gd name="T2" fmla="*/ 0 w 302"/>
                    <a:gd name="T3" fmla="*/ 18 h 131"/>
                    <a:gd name="T4" fmla="*/ 297 w 302"/>
                    <a:gd name="T5" fmla="*/ 131 h 131"/>
                    <a:gd name="T6" fmla="*/ 302 w 302"/>
                    <a:gd name="T7" fmla="*/ 112 h 131"/>
                    <a:gd name="T8" fmla="*/ 8 w 302"/>
                    <a:gd name="T9" fmla="*/ 0 h 131"/>
                  </a:gdLst>
                  <a:ahLst/>
                  <a:cxnLst>
                    <a:cxn ang="0">
                      <a:pos x="T0" y="T1"/>
                    </a:cxn>
                    <a:cxn ang="0">
                      <a:pos x="T2" y="T3"/>
                    </a:cxn>
                    <a:cxn ang="0">
                      <a:pos x="T4" y="T5"/>
                    </a:cxn>
                    <a:cxn ang="0">
                      <a:pos x="T6" y="T7"/>
                    </a:cxn>
                    <a:cxn ang="0">
                      <a:pos x="T8" y="T9"/>
                    </a:cxn>
                  </a:cxnLst>
                  <a:rect l="0" t="0" r="r" b="b"/>
                  <a:pathLst>
                    <a:path w="302" h="131">
                      <a:moveTo>
                        <a:pt x="8" y="0"/>
                      </a:moveTo>
                      <a:lnTo>
                        <a:pt x="0" y="18"/>
                      </a:lnTo>
                      <a:lnTo>
                        <a:pt x="297" y="131"/>
                      </a:lnTo>
                      <a:lnTo>
                        <a:pt x="302" y="112"/>
                      </a:lnTo>
                      <a:lnTo>
                        <a:pt x="8"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6" name="Freeform 103"/>
                <p:cNvSpPr/>
                <p:nvPr/>
              </p:nvSpPr>
              <p:spPr bwMode="auto">
                <a:xfrm>
                  <a:off x="3762955" y="1983699"/>
                  <a:ext cx="481360" cy="208201"/>
                </a:xfrm>
                <a:custGeom>
                  <a:avLst/>
                  <a:gdLst>
                    <a:gd name="T0" fmla="*/ 9 w 303"/>
                    <a:gd name="T1" fmla="*/ 0 h 131"/>
                    <a:gd name="T2" fmla="*/ 0 w 303"/>
                    <a:gd name="T3" fmla="*/ 19 h 131"/>
                    <a:gd name="T4" fmla="*/ 295 w 303"/>
                    <a:gd name="T5" fmla="*/ 131 h 131"/>
                    <a:gd name="T6" fmla="*/ 303 w 303"/>
                    <a:gd name="T7" fmla="*/ 113 h 131"/>
                    <a:gd name="T8" fmla="*/ 9 w 303"/>
                    <a:gd name="T9" fmla="*/ 0 h 131"/>
                  </a:gdLst>
                  <a:ahLst/>
                  <a:cxnLst>
                    <a:cxn ang="0">
                      <a:pos x="T0" y="T1"/>
                    </a:cxn>
                    <a:cxn ang="0">
                      <a:pos x="T2" y="T3"/>
                    </a:cxn>
                    <a:cxn ang="0">
                      <a:pos x="T4" y="T5"/>
                    </a:cxn>
                    <a:cxn ang="0">
                      <a:pos x="T6" y="T7"/>
                    </a:cxn>
                    <a:cxn ang="0">
                      <a:pos x="T8" y="T9"/>
                    </a:cxn>
                  </a:cxnLst>
                  <a:rect l="0" t="0" r="r" b="b"/>
                  <a:pathLst>
                    <a:path w="303" h="131">
                      <a:moveTo>
                        <a:pt x="9" y="0"/>
                      </a:moveTo>
                      <a:lnTo>
                        <a:pt x="0" y="19"/>
                      </a:lnTo>
                      <a:lnTo>
                        <a:pt x="295" y="131"/>
                      </a:lnTo>
                      <a:lnTo>
                        <a:pt x="303" y="113"/>
                      </a:lnTo>
                      <a:lnTo>
                        <a:pt x="9"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7" name="Freeform 104"/>
                <p:cNvSpPr/>
                <p:nvPr/>
              </p:nvSpPr>
              <p:spPr bwMode="auto">
                <a:xfrm>
                  <a:off x="3762955" y="1983699"/>
                  <a:ext cx="481360" cy="208201"/>
                </a:xfrm>
                <a:custGeom>
                  <a:avLst/>
                  <a:gdLst>
                    <a:gd name="T0" fmla="*/ 9 w 303"/>
                    <a:gd name="T1" fmla="*/ 0 h 131"/>
                    <a:gd name="T2" fmla="*/ 0 w 303"/>
                    <a:gd name="T3" fmla="*/ 19 h 131"/>
                    <a:gd name="T4" fmla="*/ 295 w 303"/>
                    <a:gd name="T5" fmla="*/ 131 h 131"/>
                    <a:gd name="T6" fmla="*/ 303 w 303"/>
                    <a:gd name="T7" fmla="*/ 113 h 131"/>
                    <a:gd name="T8" fmla="*/ 9 w 303"/>
                    <a:gd name="T9" fmla="*/ 0 h 131"/>
                  </a:gdLst>
                  <a:ahLst/>
                  <a:cxnLst>
                    <a:cxn ang="0">
                      <a:pos x="T0" y="T1"/>
                    </a:cxn>
                    <a:cxn ang="0">
                      <a:pos x="T2" y="T3"/>
                    </a:cxn>
                    <a:cxn ang="0">
                      <a:pos x="T4" y="T5"/>
                    </a:cxn>
                    <a:cxn ang="0">
                      <a:pos x="T6" y="T7"/>
                    </a:cxn>
                    <a:cxn ang="0">
                      <a:pos x="T8" y="T9"/>
                    </a:cxn>
                  </a:cxnLst>
                  <a:rect l="0" t="0" r="r" b="b"/>
                  <a:pathLst>
                    <a:path w="303" h="131">
                      <a:moveTo>
                        <a:pt x="9" y="0"/>
                      </a:moveTo>
                      <a:lnTo>
                        <a:pt x="0" y="19"/>
                      </a:lnTo>
                      <a:lnTo>
                        <a:pt x="295" y="131"/>
                      </a:lnTo>
                      <a:lnTo>
                        <a:pt x="303" y="113"/>
                      </a:lnTo>
                      <a:lnTo>
                        <a:pt x="9"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8" name="Freeform 105"/>
                <p:cNvSpPr/>
                <p:nvPr/>
              </p:nvSpPr>
              <p:spPr bwMode="auto">
                <a:xfrm>
                  <a:off x="3780673" y="2044239"/>
                  <a:ext cx="445922" cy="194912"/>
                </a:xfrm>
                <a:custGeom>
                  <a:avLst/>
                  <a:gdLst>
                    <a:gd name="T0" fmla="*/ 0 w 281"/>
                    <a:gd name="T1" fmla="*/ 0 h 123"/>
                    <a:gd name="T2" fmla="*/ 22 w 281"/>
                    <a:gd name="T3" fmla="*/ 29 h 123"/>
                    <a:gd name="T4" fmla="*/ 273 w 281"/>
                    <a:gd name="T5" fmla="*/ 123 h 123"/>
                    <a:gd name="T6" fmla="*/ 281 w 281"/>
                    <a:gd name="T7" fmla="*/ 107 h 123"/>
                    <a:gd name="T8" fmla="*/ 0 w 281"/>
                    <a:gd name="T9" fmla="*/ 0 h 123"/>
                  </a:gdLst>
                  <a:ahLst/>
                  <a:cxnLst>
                    <a:cxn ang="0">
                      <a:pos x="T0" y="T1"/>
                    </a:cxn>
                    <a:cxn ang="0">
                      <a:pos x="T2" y="T3"/>
                    </a:cxn>
                    <a:cxn ang="0">
                      <a:pos x="T4" y="T5"/>
                    </a:cxn>
                    <a:cxn ang="0">
                      <a:pos x="T6" y="T7"/>
                    </a:cxn>
                    <a:cxn ang="0">
                      <a:pos x="T8" y="T9"/>
                    </a:cxn>
                  </a:cxnLst>
                  <a:rect l="0" t="0" r="r" b="b"/>
                  <a:pathLst>
                    <a:path w="281" h="123">
                      <a:moveTo>
                        <a:pt x="0" y="0"/>
                      </a:moveTo>
                      <a:lnTo>
                        <a:pt x="22" y="29"/>
                      </a:lnTo>
                      <a:lnTo>
                        <a:pt x="273" y="123"/>
                      </a:lnTo>
                      <a:lnTo>
                        <a:pt x="281" y="107"/>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9" name="Freeform 106"/>
                <p:cNvSpPr/>
                <p:nvPr/>
              </p:nvSpPr>
              <p:spPr bwMode="auto">
                <a:xfrm>
                  <a:off x="3780673" y="2044239"/>
                  <a:ext cx="445922" cy="194912"/>
                </a:xfrm>
                <a:custGeom>
                  <a:avLst/>
                  <a:gdLst>
                    <a:gd name="T0" fmla="*/ 0 w 281"/>
                    <a:gd name="T1" fmla="*/ 0 h 123"/>
                    <a:gd name="T2" fmla="*/ 22 w 281"/>
                    <a:gd name="T3" fmla="*/ 29 h 123"/>
                    <a:gd name="T4" fmla="*/ 273 w 281"/>
                    <a:gd name="T5" fmla="*/ 123 h 123"/>
                    <a:gd name="T6" fmla="*/ 281 w 281"/>
                    <a:gd name="T7" fmla="*/ 107 h 123"/>
                    <a:gd name="T8" fmla="*/ 0 w 281"/>
                    <a:gd name="T9" fmla="*/ 0 h 123"/>
                  </a:gdLst>
                  <a:ahLst/>
                  <a:cxnLst>
                    <a:cxn ang="0">
                      <a:pos x="T0" y="T1"/>
                    </a:cxn>
                    <a:cxn ang="0">
                      <a:pos x="T2" y="T3"/>
                    </a:cxn>
                    <a:cxn ang="0">
                      <a:pos x="T4" y="T5"/>
                    </a:cxn>
                    <a:cxn ang="0">
                      <a:pos x="T6" y="T7"/>
                    </a:cxn>
                    <a:cxn ang="0">
                      <a:pos x="T8" y="T9"/>
                    </a:cxn>
                  </a:cxnLst>
                  <a:rect l="0" t="0" r="r" b="b"/>
                  <a:pathLst>
                    <a:path w="281" h="123">
                      <a:moveTo>
                        <a:pt x="0" y="0"/>
                      </a:moveTo>
                      <a:lnTo>
                        <a:pt x="22" y="29"/>
                      </a:lnTo>
                      <a:lnTo>
                        <a:pt x="273" y="123"/>
                      </a:lnTo>
                      <a:lnTo>
                        <a:pt x="281" y="107"/>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0" name="Freeform 107"/>
                <p:cNvSpPr/>
                <p:nvPr/>
              </p:nvSpPr>
              <p:spPr bwMode="auto">
                <a:xfrm>
                  <a:off x="3841212" y="2123976"/>
                  <a:ext cx="194906" cy="98933"/>
                </a:xfrm>
                <a:custGeom>
                  <a:avLst/>
                  <a:gdLst>
                    <a:gd name="T0" fmla="*/ 0 w 123"/>
                    <a:gd name="T1" fmla="*/ 0 h 62"/>
                    <a:gd name="T2" fmla="*/ 24 w 123"/>
                    <a:gd name="T3" fmla="*/ 27 h 62"/>
                    <a:gd name="T4" fmla="*/ 115 w 123"/>
                    <a:gd name="T5" fmla="*/ 62 h 62"/>
                    <a:gd name="T6" fmla="*/ 123 w 123"/>
                    <a:gd name="T7" fmla="*/ 46 h 62"/>
                    <a:gd name="T8" fmla="*/ 0 w 123"/>
                    <a:gd name="T9" fmla="*/ 0 h 62"/>
                  </a:gdLst>
                  <a:ahLst/>
                  <a:cxnLst>
                    <a:cxn ang="0">
                      <a:pos x="T0" y="T1"/>
                    </a:cxn>
                    <a:cxn ang="0">
                      <a:pos x="T2" y="T3"/>
                    </a:cxn>
                    <a:cxn ang="0">
                      <a:pos x="T4" y="T5"/>
                    </a:cxn>
                    <a:cxn ang="0">
                      <a:pos x="T6" y="T7"/>
                    </a:cxn>
                    <a:cxn ang="0">
                      <a:pos x="T8" y="T9"/>
                    </a:cxn>
                  </a:cxnLst>
                  <a:rect l="0" t="0" r="r" b="b"/>
                  <a:pathLst>
                    <a:path w="123" h="62">
                      <a:moveTo>
                        <a:pt x="0" y="0"/>
                      </a:moveTo>
                      <a:lnTo>
                        <a:pt x="24" y="27"/>
                      </a:lnTo>
                      <a:lnTo>
                        <a:pt x="115" y="62"/>
                      </a:lnTo>
                      <a:lnTo>
                        <a:pt x="123" y="46"/>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1" name="Freeform 108"/>
                <p:cNvSpPr/>
                <p:nvPr/>
              </p:nvSpPr>
              <p:spPr bwMode="auto">
                <a:xfrm>
                  <a:off x="3841212" y="2123976"/>
                  <a:ext cx="194906" cy="98933"/>
                </a:xfrm>
                <a:custGeom>
                  <a:avLst/>
                  <a:gdLst>
                    <a:gd name="T0" fmla="*/ 0 w 123"/>
                    <a:gd name="T1" fmla="*/ 0 h 62"/>
                    <a:gd name="T2" fmla="*/ 24 w 123"/>
                    <a:gd name="T3" fmla="*/ 27 h 62"/>
                    <a:gd name="T4" fmla="*/ 115 w 123"/>
                    <a:gd name="T5" fmla="*/ 62 h 62"/>
                    <a:gd name="T6" fmla="*/ 123 w 123"/>
                    <a:gd name="T7" fmla="*/ 46 h 62"/>
                    <a:gd name="T8" fmla="*/ 0 w 123"/>
                    <a:gd name="T9" fmla="*/ 0 h 62"/>
                  </a:gdLst>
                  <a:ahLst/>
                  <a:cxnLst>
                    <a:cxn ang="0">
                      <a:pos x="T0" y="T1"/>
                    </a:cxn>
                    <a:cxn ang="0">
                      <a:pos x="T2" y="T3"/>
                    </a:cxn>
                    <a:cxn ang="0">
                      <a:pos x="T4" y="T5"/>
                    </a:cxn>
                    <a:cxn ang="0">
                      <a:pos x="T6" y="T7"/>
                    </a:cxn>
                    <a:cxn ang="0">
                      <a:pos x="T8" y="T9"/>
                    </a:cxn>
                  </a:cxnLst>
                  <a:rect l="0" t="0" r="r" b="b"/>
                  <a:pathLst>
                    <a:path w="123" h="62">
                      <a:moveTo>
                        <a:pt x="0" y="0"/>
                      </a:moveTo>
                      <a:lnTo>
                        <a:pt x="24" y="27"/>
                      </a:lnTo>
                      <a:lnTo>
                        <a:pt x="115" y="62"/>
                      </a:lnTo>
                      <a:lnTo>
                        <a:pt x="123" y="46"/>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2" name="Freeform 109"/>
                <p:cNvSpPr/>
                <p:nvPr/>
              </p:nvSpPr>
              <p:spPr bwMode="auto">
                <a:xfrm>
                  <a:off x="2881445" y="2295262"/>
                  <a:ext cx="608344" cy="264312"/>
                </a:xfrm>
                <a:custGeom>
                  <a:avLst/>
                  <a:gdLst>
                    <a:gd name="T0" fmla="*/ 5 w 143"/>
                    <a:gd name="T1" fmla="*/ 13 h 62"/>
                    <a:gd name="T2" fmla="*/ 134 w 143"/>
                    <a:gd name="T3" fmla="*/ 61 h 62"/>
                    <a:gd name="T4" fmla="*/ 142 w 143"/>
                    <a:gd name="T5" fmla="*/ 57 h 62"/>
                    <a:gd name="T6" fmla="*/ 138 w 143"/>
                    <a:gd name="T7" fmla="*/ 49 h 62"/>
                    <a:gd name="T8" fmla="*/ 9 w 143"/>
                    <a:gd name="T9" fmla="*/ 1 h 62"/>
                    <a:gd name="T10" fmla="*/ 1 w 143"/>
                    <a:gd name="T11" fmla="*/ 5 h 62"/>
                    <a:gd name="T12" fmla="*/ 5 w 143"/>
                    <a:gd name="T13" fmla="*/ 13 h 62"/>
                  </a:gdLst>
                  <a:ahLst/>
                  <a:cxnLst>
                    <a:cxn ang="0">
                      <a:pos x="T0" y="T1"/>
                    </a:cxn>
                    <a:cxn ang="0">
                      <a:pos x="T2" y="T3"/>
                    </a:cxn>
                    <a:cxn ang="0">
                      <a:pos x="T4" y="T5"/>
                    </a:cxn>
                    <a:cxn ang="0">
                      <a:pos x="T6" y="T7"/>
                    </a:cxn>
                    <a:cxn ang="0">
                      <a:pos x="T8" y="T9"/>
                    </a:cxn>
                    <a:cxn ang="0">
                      <a:pos x="T10" y="T11"/>
                    </a:cxn>
                    <a:cxn ang="0">
                      <a:pos x="T12" y="T13"/>
                    </a:cxn>
                  </a:cxnLst>
                  <a:rect l="0" t="0" r="r" b="b"/>
                  <a:pathLst>
                    <a:path w="143" h="62">
                      <a:moveTo>
                        <a:pt x="5" y="13"/>
                      </a:moveTo>
                      <a:cubicBezTo>
                        <a:pt x="134" y="61"/>
                        <a:pt x="134" y="61"/>
                        <a:pt x="134" y="61"/>
                      </a:cubicBezTo>
                      <a:cubicBezTo>
                        <a:pt x="137" y="62"/>
                        <a:pt x="141" y="60"/>
                        <a:pt x="142" y="57"/>
                      </a:cubicBezTo>
                      <a:cubicBezTo>
                        <a:pt x="143" y="54"/>
                        <a:pt x="142" y="50"/>
                        <a:pt x="138" y="49"/>
                      </a:cubicBezTo>
                      <a:cubicBezTo>
                        <a:pt x="9" y="1"/>
                        <a:pt x="9" y="1"/>
                        <a:pt x="9" y="1"/>
                      </a:cubicBezTo>
                      <a:cubicBezTo>
                        <a:pt x="6" y="0"/>
                        <a:pt x="3" y="1"/>
                        <a:pt x="1" y="5"/>
                      </a:cubicBezTo>
                      <a:cubicBezTo>
                        <a:pt x="0" y="8"/>
                        <a:pt x="2" y="12"/>
                        <a:pt x="5" y="13"/>
                      </a:cubicBezTo>
                    </a:path>
                  </a:pathLst>
                </a:custGeom>
                <a:solidFill>
                  <a:srgbClr val="B3B3B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3" name="Freeform 110"/>
                <p:cNvSpPr/>
                <p:nvPr/>
              </p:nvSpPr>
              <p:spPr bwMode="auto">
                <a:xfrm>
                  <a:off x="3068969" y="2308552"/>
                  <a:ext cx="233297" cy="237733"/>
                </a:xfrm>
                <a:custGeom>
                  <a:avLst/>
                  <a:gdLst>
                    <a:gd name="T0" fmla="*/ 36 w 55"/>
                    <a:gd name="T1" fmla="*/ 5 h 56"/>
                    <a:gd name="T2" fmla="*/ 50 w 55"/>
                    <a:gd name="T3" fmla="*/ 36 h 56"/>
                    <a:gd name="T4" fmla="*/ 19 w 55"/>
                    <a:gd name="T5" fmla="*/ 51 h 56"/>
                    <a:gd name="T6" fmla="*/ 5 w 55"/>
                    <a:gd name="T7" fmla="*/ 19 h 56"/>
                    <a:gd name="T8" fmla="*/ 36 w 55"/>
                    <a:gd name="T9" fmla="*/ 5 h 56"/>
                  </a:gdLst>
                  <a:ahLst/>
                  <a:cxnLst>
                    <a:cxn ang="0">
                      <a:pos x="T0" y="T1"/>
                    </a:cxn>
                    <a:cxn ang="0">
                      <a:pos x="T2" y="T3"/>
                    </a:cxn>
                    <a:cxn ang="0">
                      <a:pos x="T4" y="T5"/>
                    </a:cxn>
                    <a:cxn ang="0">
                      <a:pos x="T6" y="T7"/>
                    </a:cxn>
                    <a:cxn ang="0">
                      <a:pos x="T8" y="T9"/>
                    </a:cxn>
                  </a:cxnLst>
                  <a:rect l="0" t="0" r="r" b="b"/>
                  <a:pathLst>
                    <a:path w="55" h="56">
                      <a:moveTo>
                        <a:pt x="36" y="5"/>
                      </a:moveTo>
                      <a:cubicBezTo>
                        <a:pt x="49" y="9"/>
                        <a:pt x="55" y="24"/>
                        <a:pt x="50" y="36"/>
                      </a:cubicBezTo>
                      <a:cubicBezTo>
                        <a:pt x="46" y="49"/>
                        <a:pt x="31" y="56"/>
                        <a:pt x="19" y="51"/>
                      </a:cubicBezTo>
                      <a:cubicBezTo>
                        <a:pt x="6" y="46"/>
                        <a:pt x="0" y="32"/>
                        <a:pt x="5" y="19"/>
                      </a:cubicBezTo>
                      <a:cubicBezTo>
                        <a:pt x="9" y="6"/>
                        <a:pt x="24" y="0"/>
                        <a:pt x="36" y="5"/>
                      </a:cubicBezTo>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4" name="Freeform 111"/>
                <p:cNvSpPr/>
                <p:nvPr/>
              </p:nvSpPr>
              <p:spPr bwMode="auto">
                <a:xfrm>
                  <a:off x="3101454" y="2341037"/>
                  <a:ext cx="166851" cy="166856"/>
                </a:xfrm>
                <a:custGeom>
                  <a:avLst/>
                  <a:gdLst>
                    <a:gd name="T0" fmla="*/ 26 w 39"/>
                    <a:gd name="T1" fmla="*/ 3 h 39"/>
                    <a:gd name="T2" fmla="*/ 36 w 39"/>
                    <a:gd name="T3" fmla="*/ 26 h 39"/>
                    <a:gd name="T4" fmla="*/ 13 w 39"/>
                    <a:gd name="T5" fmla="*/ 36 h 39"/>
                    <a:gd name="T6" fmla="*/ 3 w 39"/>
                    <a:gd name="T7" fmla="*/ 14 h 39"/>
                    <a:gd name="T8" fmla="*/ 26 w 39"/>
                    <a:gd name="T9" fmla="*/ 3 h 39"/>
                  </a:gdLst>
                  <a:ahLst/>
                  <a:cxnLst>
                    <a:cxn ang="0">
                      <a:pos x="T0" y="T1"/>
                    </a:cxn>
                    <a:cxn ang="0">
                      <a:pos x="T2" y="T3"/>
                    </a:cxn>
                    <a:cxn ang="0">
                      <a:pos x="T4" y="T5"/>
                    </a:cxn>
                    <a:cxn ang="0">
                      <a:pos x="T6" y="T7"/>
                    </a:cxn>
                    <a:cxn ang="0">
                      <a:pos x="T8" y="T9"/>
                    </a:cxn>
                  </a:cxnLst>
                  <a:rect l="0" t="0" r="r" b="b"/>
                  <a:pathLst>
                    <a:path w="39" h="39">
                      <a:moveTo>
                        <a:pt x="26" y="3"/>
                      </a:moveTo>
                      <a:cubicBezTo>
                        <a:pt x="35" y="7"/>
                        <a:pt x="39" y="17"/>
                        <a:pt x="36" y="26"/>
                      </a:cubicBezTo>
                      <a:cubicBezTo>
                        <a:pt x="32" y="35"/>
                        <a:pt x="22" y="39"/>
                        <a:pt x="13" y="36"/>
                      </a:cubicBezTo>
                      <a:cubicBezTo>
                        <a:pt x="4" y="33"/>
                        <a:pt x="0" y="23"/>
                        <a:pt x="3" y="14"/>
                      </a:cubicBezTo>
                      <a:cubicBezTo>
                        <a:pt x="7" y="5"/>
                        <a:pt x="17" y="0"/>
                        <a:pt x="26" y="3"/>
                      </a:cubicBezTo>
                    </a:path>
                  </a:pathLst>
                </a:custGeom>
                <a:solidFill>
                  <a:srgbClr val="B3B3B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4349" name="组合 1"/>
              <p:cNvGrpSpPr/>
              <p:nvPr/>
            </p:nvGrpSpPr>
            <p:grpSpPr bwMode="auto">
              <a:xfrm>
                <a:off x="11121" y="4028"/>
                <a:ext cx="4939" cy="756"/>
                <a:chOff x="7061527" y="2558004"/>
                <a:chExt cx="3136462" cy="480110"/>
              </a:xfrm>
            </p:grpSpPr>
            <p:sp>
              <p:nvSpPr>
                <p:cNvPr id="126" name="Rectangle 112"/>
                <p:cNvSpPr>
                  <a:spLocks noChangeArrowheads="1"/>
                </p:cNvSpPr>
                <p:nvPr/>
              </p:nvSpPr>
              <p:spPr bwMode="auto">
                <a:xfrm>
                  <a:off x="7060995" y="2558895"/>
                  <a:ext cx="3136818" cy="464452"/>
                </a:xfrm>
                <a:prstGeom prst="rect">
                  <a:avLst/>
                </a:prstGeom>
                <a:solidFill>
                  <a:srgbClr val="F5D98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7" name="Rectangle 113"/>
                <p:cNvSpPr>
                  <a:spLocks noChangeArrowheads="1"/>
                </p:cNvSpPr>
                <p:nvPr/>
              </p:nvSpPr>
              <p:spPr bwMode="auto">
                <a:xfrm>
                  <a:off x="7237262" y="2558895"/>
                  <a:ext cx="145943" cy="464452"/>
                </a:xfrm>
                <a:prstGeom prst="rect">
                  <a:avLst/>
                </a:prstGeom>
                <a:solidFill>
                  <a:srgbClr val="FBB03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5" name="Rectangle 33"/>
                <p:cNvSpPr>
                  <a:spLocks noChangeArrowheads="1"/>
                </p:cNvSpPr>
                <p:nvPr/>
              </p:nvSpPr>
              <p:spPr bwMode="auto">
                <a:xfrm>
                  <a:off x="9892660" y="2560791"/>
                  <a:ext cx="163001" cy="477722"/>
                </a:xfrm>
                <a:prstGeom prst="rect">
                  <a:avLst/>
                </a:prstGeom>
                <a:solidFill>
                  <a:srgbClr val="FBB03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4350" name="组合 33"/>
              <p:cNvGrpSpPr/>
              <p:nvPr/>
            </p:nvGrpSpPr>
            <p:grpSpPr bwMode="auto">
              <a:xfrm>
                <a:off x="4053" y="1588"/>
                <a:ext cx="1995" cy="3500"/>
                <a:chOff x="2573959" y="1008439"/>
                <a:chExt cx="1266731" cy="2222633"/>
              </a:xfrm>
            </p:grpSpPr>
            <p:grpSp>
              <p:nvGrpSpPr>
                <p:cNvPr id="14351" name="组合 136"/>
                <p:cNvGrpSpPr/>
                <p:nvPr/>
              </p:nvGrpSpPr>
              <p:grpSpPr bwMode="auto">
                <a:xfrm>
                  <a:off x="3452494" y="1343502"/>
                  <a:ext cx="344489" cy="1577975"/>
                  <a:chOff x="1230312" y="1006476"/>
                  <a:chExt cx="344489" cy="1577975"/>
                </a:xfrm>
              </p:grpSpPr>
              <p:sp>
                <p:nvSpPr>
                  <p:cNvPr id="138" name="Freeform 114"/>
                  <p:cNvSpPr/>
                  <p:nvPr/>
                </p:nvSpPr>
                <p:spPr bwMode="auto">
                  <a:xfrm>
                    <a:off x="1236509" y="2267292"/>
                    <a:ext cx="113706" cy="195251"/>
                  </a:xfrm>
                  <a:custGeom>
                    <a:avLst/>
                    <a:gdLst>
                      <a:gd name="T0" fmla="*/ 72 w 72"/>
                      <a:gd name="T1" fmla="*/ 11 h 124"/>
                      <a:gd name="T2" fmla="*/ 3 w 72"/>
                      <a:gd name="T3" fmla="*/ 0 h 124"/>
                      <a:gd name="T4" fmla="*/ 0 w 72"/>
                      <a:gd name="T5" fmla="*/ 118 h 124"/>
                      <a:gd name="T6" fmla="*/ 35 w 72"/>
                      <a:gd name="T7" fmla="*/ 124 h 124"/>
                      <a:gd name="T8" fmla="*/ 72 w 72"/>
                      <a:gd name="T9" fmla="*/ 11 h 124"/>
                    </a:gdLst>
                    <a:ahLst/>
                    <a:cxnLst>
                      <a:cxn ang="0">
                        <a:pos x="T0" y="T1"/>
                      </a:cxn>
                      <a:cxn ang="0">
                        <a:pos x="T2" y="T3"/>
                      </a:cxn>
                      <a:cxn ang="0">
                        <a:pos x="T4" y="T5"/>
                      </a:cxn>
                      <a:cxn ang="0">
                        <a:pos x="T6" y="T7"/>
                      </a:cxn>
                      <a:cxn ang="0">
                        <a:pos x="T8" y="T9"/>
                      </a:cxn>
                    </a:cxnLst>
                    <a:rect l="0" t="0" r="r" b="b"/>
                    <a:pathLst>
                      <a:path w="72" h="124">
                        <a:moveTo>
                          <a:pt x="72" y="11"/>
                        </a:moveTo>
                        <a:lnTo>
                          <a:pt x="3" y="0"/>
                        </a:lnTo>
                        <a:lnTo>
                          <a:pt x="0" y="118"/>
                        </a:lnTo>
                        <a:lnTo>
                          <a:pt x="35" y="124"/>
                        </a:lnTo>
                        <a:lnTo>
                          <a:pt x="72" y="11"/>
                        </a:lnTo>
                        <a:close/>
                      </a:path>
                    </a:pathLst>
                  </a:custGeom>
                  <a:solidFill>
                    <a:srgbClr val="FF9C8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9" name="Freeform 115"/>
                  <p:cNvSpPr/>
                  <p:nvPr/>
                </p:nvSpPr>
                <p:spPr bwMode="auto">
                  <a:xfrm>
                    <a:off x="1236509" y="2267292"/>
                    <a:ext cx="113706" cy="195251"/>
                  </a:xfrm>
                  <a:custGeom>
                    <a:avLst/>
                    <a:gdLst>
                      <a:gd name="T0" fmla="*/ 72 w 72"/>
                      <a:gd name="T1" fmla="*/ 11 h 124"/>
                      <a:gd name="T2" fmla="*/ 3 w 72"/>
                      <a:gd name="T3" fmla="*/ 0 h 124"/>
                      <a:gd name="T4" fmla="*/ 0 w 72"/>
                      <a:gd name="T5" fmla="*/ 118 h 124"/>
                      <a:gd name="T6" fmla="*/ 35 w 72"/>
                      <a:gd name="T7" fmla="*/ 124 h 124"/>
                      <a:gd name="T8" fmla="*/ 72 w 72"/>
                      <a:gd name="T9" fmla="*/ 11 h 124"/>
                    </a:gdLst>
                    <a:ahLst/>
                    <a:cxnLst>
                      <a:cxn ang="0">
                        <a:pos x="T0" y="T1"/>
                      </a:cxn>
                      <a:cxn ang="0">
                        <a:pos x="T2" y="T3"/>
                      </a:cxn>
                      <a:cxn ang="0">
                        <a:pos x="T4" y="T5"/>
                      </a:cxn>
                      <a:cxn ang="0">
                        <a:pos x="T6" y="T7"/>
                      </a:cxn>
                      <a:cxn ang="0">
                        <a:pos x="T8" y="T9"/>
                      </a:cxn>
                    </a:cxnLst>
                    <a:rect l="0" t="0" r="r" b="b"/>
                    <a:pathLst>
                      <a:path w="72" h="124">
                        <a:moveTo>
                          <a:pt x="72" y="11"/>
                        </a:moveTo>
                        <a:lnTo>
                          <a:pt x="3" y="0"/>
                        </a:lnTo>
                        <a:lnTo>
                          <a:pt x="0" y="118"/>
                        </a:lnTo>
                        <a:lnTo>
                          <a:pt x="35" y="124"/>
                        </a:lnTo>
                        <a:lnTo>
                          <a:pt x="72" y="11"/>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0" name="Freeform 116"/>
                  <p:cNvSpPr/>
                  <p:nvPr/>
                </p:nvSpPr>
                <p:spPr bwMode="auto">
                  <a:xfrm>
                    <a:off x="1230824" y="2453064"/>
                    <a:ext cx="60643" cy="142173"/>
                  </a:xfrm>
                  <a:custGeom>
                    <a:avLst/>
                    <a:gdLst>
                      <a:gd name="T0" fmla="*/ 1 w 14"/>
                      <a:gd name="T1" fmla="*/ 0 h 33"/>
                      <a:gd name="T2" fmla="*/ 0 w 14"/>
                      <a:gd name="T3" fmla="*/ 26 h 33"/>
                      <a:gd name="T4" fmla="*/ 2 w 14"/>
                      <a:gd name="T5" fmla="*/ 32 h 33"/>
                      <a:gd name="T6" fmla="*/ 6 w 14"/>
                      <a:gd name="T7" fmla="*/ 27 h 33"/>
                      <a:gd name="T8" fmla="*/ 14 w 14"/>
                      <a:gd name="T9" fmla="*/ 2 h 33"/>
                      <a:gd name="T10" fmla="*/ 1 w 14"/>
                      <a:gd name="T11" fmla="*/ 0 h 33"/>
                    </a:gdLst>
                    <a:ahLst/>
                    <a:cxnLst>
                      <a:cxn ang="0">
                        <a:pos x="T0" y="T1"/>
                      </a:cxn>
                      <a:cxn ang="0">
                        <a:pos x="T2" y="T3"/>
                      </a:cxn>
                      <a:cxn ang="0">
                        <a:pos x="T4" y="T5"/>
                      </a:cxn>
                      <a:cxn ang="0">
                        <a:pos x="T6" y="T7"/>
                      </a:cxn>
                      <a:cxn ang="0">
                        <a:pos x="T8" y="T9"/>
                      </a:cxn>
                      <a:cxn ang="0">
                        <a:pos x="T10" y="T11"/>
                      </a:cxn>
                    </a:cxnLst>
                    <a:rect l="0" t="0" r="r" b="b"/>
                    <a:pathLst>
                      <a:path w="14" h="33">
                        <a:moveTo>
                          <a:pt x="1" y="0"/>
                        </a:moveTo>
                        <a:cubicBezTo>
                          <a:pt x="0" y="26"/>
                          <a:pt x="0" y="26"/>
                          <a:pt x="0" y="26"/>
                        </a:cubicBezTo>
                        <a:cubicBezTo>
                          <a:pt x="0" y="30"/>
                          <a:pt x="1" y="32"/>
                          <a:pt x="2" y="32"/>
                        </a:cubicBezTo>
                        <a:cubicBezTo>
                          <a:pt x="3" y="33"/>
                          <a:pt x="5" y="30"/>
                          <a:pt x="6" y="27"/>
                        </a:cubicBezTo>
                        <a:cubicBezTo>
                          <a:pt x="14" y="2"/>
                          <a:pt x="14" y="2"/>
                          <a:pt x="14" y="2"/>
                        </a:cubicBezTo>
                        <a:cubicBezTo>
                          <a:pt x="1" y="0"/>
                          <a:pt x="1" y="0"/>
                          <a:pt x="1" y="0"/>
                        </a:cubicBezTo>
                      </a:path>
                    </a:pathLst>
                  </a:custGeom>
                  <a:solidFill>
                    <a:srgbClr val="50504E"/>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1" name="Freeform 117"/>
                  <p:cNvSpPr/>
                  <p:nvPr/>
                </p:nvSpPr>
                <p:spPr bwMode="auto">
                  <a:xfrm>
                    <a:off x="1240299" y="1139389"/>
                    <a:ext cx="305112" cy="1144964"/>
                  </a:xfrm>
                  <a:custGeom>
                    <a:avLst/>
                    <a:gdLst>
                      <a:gd name="T0" fmla="*/ 125 w 192"/>
                      <a:gd name="T1" fmla="*/ 0 h 715"/>
                      <a:gd name="T2" fmla="*/ 0 w 192"/>
                      <a:gd name="T3" fmla="*/ 704 h 715"/>
                      <a:gd name="T4" fmla="*/ 26 w 192"/>
                      <a:gd name="T5" fmla="*/ 710 h 715"/>
                      <a:gd name="T6" fmla="*/ 45 w 192"/>
                      <a:gd name="T7" fmla="*/ 713 h 715"/>
                      <a:gd name="T8" fmla="*/ 69 w 192"/>
                      <a:gd name="T9" fmla="*/ 715 h 715"/>
                      <a:gd name="T10" fmla="*/ 192 w 192"/>
                      <a:gd name="T11" fmla="*/ 19 h 715"/>
                      <a:gd name="T12" fmla="*/ 171 w 192"/>
                      <a:gd name="T13" fmla="*/ 16 h 715"/>
                      <a:gd name="T14" fmla="*/ 149 w 192"/>
                      <a:gd name="T15" fmla="*/ 10 h 715"/>
                      <a:gd name="T16" fmla="*/ 149 w 192"/>
                      <a:gd name="T17" fmla="*/ 5 h 715"/>
                      <a:gd name="T18" fmla="*/ 125 w 192"/>
                      <a:gd name="T1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15">
                        <a:moveTo>
                          <a:pt x="125" y="0"/>
                        </a:moveTo>
                        <a:lnTo>
                          <a:pt x="0" y="704"/>
                        </a:lnTo>
                        <a:lnTo>
                          <a:pt x="26" y="710"/>
                        </a:lnTo>
                        <a:lnTo>
                          <a:pt x="45" y="713"/>
                        </a:lnTo>
                        <a:lnTo>
                          <a:pt x="69" y="715"/>
                        </a:lnTo>
                        <a:lnTo>
                          <a:pt x="192" y="19"/>
                        </a:lnTo>
                        <a:lnTo>
                          <a:pt x="171" y="16"/>
                        </a:lnTo>
                        <a:lnTo>
                          <a:pt x="149" y="10"/>
                        </a:lnTo>
                        <a:lnTo>
                          <a:pt x="149" y="5"/>
                        </a:lnTo>
                        <a:lnTo>
                          <a:pt x="125" y="0"/>
                        </a:lnTo>
                        <a:close/>
                      </a:path>
                    </a:pathLst>
                  </a:custGeom>
                  <a:solidFill>
                    <a:srgbClr val="F49B1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2" name="Freeform 118"/>
                  <p:cNvSpPr/>
                  <p:nvPr/>
                </p:nvSpPr>
                <p:spPr bwMode="auto">
                  <a:xfrm>
                    <a:off x="1240299" y="1139389"/>
                    <a:ext cx="305112" cy="1144964"/>
                  </a:xfrm>
                  <a:custGeom>
                    <a:avLst/>
                    <a:gdLst>
                      <a:gd name="T0" fmla="*/ 125 w 192"/>
                      <a:gd name="T1" fmla="*/ 0 h 715"/>
                      <a:gd name="T2" fmla="*/ 0 w 192"/>
                      <a:gd name="T3" fmla="*/ 704 h 715"/>
                      <a:gd name="T4" fmla="*/ 26 w 192"/>
                      <a:gd name="T5" fmla="*/ 710 h 715"/>
                      <a:gd name="T6" fmla="*/ 45 w 192"/>
                      <a:gd name="T7" fmla="*/ 713 h 715"/>
                      <a:gd name="T8" fmla="*/ 69 w 192"/>
                      <a:gd name="T9" fmla="*/ 715 h 715"/>
                      <a:gd name="T10" fmla="*/ 192 w 192"/>
                      <a:gd name="T11" fmla="*/ 19 h 715"/>
                      <a:gd name="T12" fmla="*/ 171 w 192"/>
                      <a:gd name="T13" fmla="*/ 16 h 715"/>
                      <a:gd name="T14" fmla="*/ 149 w 192"/>
                      <a:gd name="T15" fmla="*/ 10 h 715"/>
                      <a:gd name="T16" fmla="*/ 149 w 192"/>
                      <a:gd name="T17" fmla="*/ 5 h 715"/>
                      <a:gd name="T18" fmla="*/ 125 w 192"/>
                      <a:gd name="T1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15">
                        <a:moveTo>
                          <a:pt x="125" y="0"/>
                        </a:moveTo>
                        <a:lnTo>
                          <a:pt x="0" y="704"/>
                        </a:lnTo>
                        <a:lnTo>
                          <a:pt x="26" y="710"/>
                        </a:lnTo>
                        <a:lnTo>
                          <a:pt x="45" y="713"/>
                        </a:lnTo>
                        <a:lnTo>
                          <a:pt x="69" y="715"/>
                        </a:lnTo>
                        <a:lnTo>
                          <a:pt x="192" y="19"/>
                        </a:lnTo>
                        <a:lnTo>
                          <a:pt x="171" y="16"/>
                        </a:lnTo>
                        <a:lnTo>
                          <a:pt x="149" y="10"/>
                        </a:lnTo>
                        <a:lnTo>
                          <a:pt x="149" y="5"/>
                        </a:lnTo>
                        <a:lnTo>
                          <a:pt x="125"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3" name="Freeform 119"/>
                  <p:cNvSpPr/>
                  <p:nvPr/>
                </p:nvSpPr>
                <p:spPr bwMode="auto">
                  <a:xfrm>
                    <a:off x="1431705" y="1006695"/>
                    <a:ext cx="144028" cy="178190"/>
                  </a:xfrm>
                  <a:custGeom>
                    <a:avLst/>
                    <a:gdLst>
                      <a:gd name="T0" fmla="*/ 0 w 34"/>
                      <a:gd name="T1" fmla="*/ 36 h 42"/>
                      <a:gd name="T2" fmla="*/ 1 w 34"/>
                      <a:gd name="T3" fmla="*/ 37 h 42"/>
                      <a:gd name="T4" fmla="*/ 27 w 34"/>
                      <a:gd name="T5" fmla="*/ 42 h 42"/>
                      <a:gd name="T6" fmla="*/ 28 w 34"/>
                      <a:gd name="T7" fmla="*/ 42 h 42"/>
                      <a:gd name="T8" fmla="*/ 34 w 34"/>
                      <a:gd name="T9" fmla="*/ 6 h 42"/>
                      <a:gd name="T10" fmla="*/ 33 w 34"/>
                      <a:gd name="T11" fmla="*/ 5 h 42"/>
                      <a:gd name="T12" fmla="*/ 7 w 34"/>
                      <a:gd name="T13" fmla="*/ 0 h 42"/>
                      <a:gd name="T14" fmla="*/ 6 w 34"/>
                      <a:gd name="T15" fmla="*/ 1 h 42"/>
                      <a:gd name="T16" fmla="*/ 0 w 34"/>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0" y="36"/>
                        </a:moveTo>
                        <a:cubicBezTo>
                          <a:pt x="0" y="37"/>
                          <a:pt x="0" y="37"/>
                          <a:pt x="1" y="37"/>
                        </a:cubicBezTo>
                        <a:cubicBezTo>
                          <a:pt x="27" y="42"/>
                          <a:pt x="27" y="42"/>
                          <a:pt x="27" y="42"/>
                        </a:cubicBezTo>
                        <a:cubicBezTo>
                          <a:pt x="27" y="42"/>
                          <a:pt x="28" y="42"/>
                          <a:pt x="28" y="42"/>
                        </a:cubicBezTo>
                        <a:cubicBezTo>
                          <a:pt x="34" y="6"/>
                          <a:pt x="34" y="6"/>
                          <a:pt x="34" y="6"/>
                        </a:cubicBezTo>
                        <a:cubicBezTo>
                          <a:pt x="34" y="6"/>
                          <a:pt x="34" y="5"/>
                          <a:pt x="33" y="5"/>
                        </a:cubicBezTo>
                        <a:cubicBezTo>
                          <a:pt x="7" y="0"/>
                          <a:pt x="7" y="0"/>
                          <a:pt x="7" y="0"/>
                        </a:cubicBezTo>
                        <a:cubicBezTo>
                          <a:pt x="7" y="0"/>
                          <a:pt x="6" y="1"/>
                          <a:pt x="6" y="1"/>
                        </a:cubicBezTo>
                        <a:cubicBezTo>
                          <a:pt x="0" y="36"/>
                          <a:pt x="0" y="36"/>
                          <a:pt x="0" y="36"/>
                        </a:cubicBezTo>
                      </a:path>
                    </a:pathLst>
                  </a:custGeom>
                  <a:solidFill>
                    <a:srgbClr val="2F55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4" name="Freeform 120"/>
                  <p:cNvSpPr>
                    <a:spLocks noEditPoints="1"/>
                  </p:cNvSpPr>
                  <p:nvPr/>
                </p:nvSpPr>
                <p:spPr bwMode="auto">
                  <a:xfrm>
                    <a:off x="1236509" y="1006695"/>
                    <a:ext cx="280475" cy="1503239"/>
                  </a:xfrm>
                  <a:custGeom>
                    <a:avLst/>
                    <a:gdLst>
                      <a:gd name="T0" fmla="*/ 0 w 66"/>
                      <a:gd name="T1" fmla="*/ 339 h 351"/>
                      <a:gd name="T2" fmla="*/ 0 w 66"/>
                      <a:gd name="T3" fmla="*/ 338 h 351"/>
                      <a:gd name="T4" fmla="*/ 13 w 66"/>
                      <a:gd name="T5" fmla="*/ 296 h 351"/>
                      <a:gd name="T6" fmla="*/ 13 w 66"/>
                      <a:gd name="T7" fmla="*/ 296 h 351"/>
                      <a:gd name="T8" fmla="*/ 13 w 66"/>
                      <a:gd name="T9" fmla="*/ 296 h 351"/>
                      <a:gd name="T10" fmla="*/ 13 w 66"/>
                      <a:gd name="T11" fmla="*/ 296 h 351"/>
                      <a:gd name="T12" fmla="*/ 1 w 66"/>
                      <a:gd name="T13" fmla="*/ 294 h 351"/>
                      <a:gd name="T14" fmla="*/ 1 w 66"/>
                      <a:gd name="T15" fmla="*/ 316 h 351"/>
                      <a:gd name="T16" fmla="*/ 1 w 66"/>
                      <a:gd name="T17" fmla="*/ 294 h 351"/>
                      <a:gd name="T18" fmla="*/ 1 w 66"/>
                      <a:gd name="T19" fmla="*/ 294 h 351"/>
                      <a:gd name="T20" fmla="*/ 1 w 66"/>
                      <a:gd name="T21" fmla="*/ 294 h 351"/>
                      <a:gd name="T22" fmla="*/ 46 w 66"/>
                      <a:gd name="T23" fmla="*/ 36 h 351"/>
                      <a:gd name="T24" fmla="*/ 47 w 66"/>
                      <a:gd name="T25" fmla="*/ 38 h 351"/>
                      <a:gd name="T26" fmla="*/ 47 w 66"/>
                      <a:gd name="T27" fmla="*/ 37 h 351"/>
                      <a:gd name="T28" fmla="*/ 52 w 66"/>
                      <a:gd name="T29" fmla="*/ 1 h 351"/>
                      <a:gd name="T30" fmla="*/ 52 w 66"/>
                      <a:gd name="T31" fmla="*/ 1 h 351"/>
                      <a:gd name="T32" fmla="*/ 52 w 66"/>
                      <a:gd name="T33" fmla="*/ 1 h 351"/>
                      <a:gd name="T34" fmla="*/ 52 w 66"/>
                      <a:gd name="T35" fmla="*/ 1 h 351"/>
                      <a:gd name="T36" fmla="*/ 52 w 66"/>
                      <a:gd name="T37" fmla="*/ 1 h 351"/>
                      <a:gd name="T38" fmla="*/ 52 w 66"/>
                      <a:gd name="T39" fmla="*/ 1 h 351"/>
                      <a:gd name="T40" fmla="*/ 52 w 66"/>
                      <a:gd name="T41" fmla="*/ 1 h 351"/>
                      <a:gd name="T42" fmla="*/ 52 w 66"/>
                      <a:gd name="T43" fmla="*/ 1 h 351"/>
                      <a:gd name="T44" fmla="*/ 52 w 66"/>
                      <a:gd name="T45" fmla="*/ 1 h 351"/>
                      <a:gd name="T46" fmla="*/ 52 w 66"/>
                      <a:gd name="T47" fmla="*/ 1 h 351"/>
                      <a:gd name="T48" fmla="*/ 52 w 66"/>
                      <a:gd name="T49" fmla="*/ 1 h 351"/>
                      <a:gd name="T50" fmla="*/ 52 w 66"/>
                      <a:gd name="T51" fmla="*/ 1 h 351"/>
                      <a:gd name="T52" fmla="*/ 52 w 66"/>
                      <a:gd name="T53" fmla="*/ 1 h 351"/>
                      <a:gd name="T54" fmla="*/ 52 w 66"/>
                      <a:gd name="T55" fmla="*/ 1 h 351"/>
                      <a:gd name="T56" fmla="*/ 52 w 66"/>
                      <a:gd name="T57" fmla="*/ 1 h 351"/>
                      <a:gd name="T58" fmla="*/ 52 w 66"/>
                      <a:gd name="T59" fmla="*/ 1 h 351"/>
                      <a:gd name="T60" fmla="*/ 52 w 66"/>
                      <a:gd name="T61" fmla="*/ 1 h 351"/>
                      <a:gd name="T62" fmla="*/ 52 w 66"/>
                      <a:gd name="T63" fmla="*/ 1 h 351"/>
                      <a:gd name="T64" fmla="*/ 53 w 66"/>
                      <a:gd name="T65" fmla="*/ 0 h 351"/>
                      <a:gd name="T66" fmla="*/ 53 w 66"/>
                      <a:gd name="T67" fmla="*/ 0 h 351"/>
                      <a:gd name="T68" fmla="*/ 66 w 66"/>
                      <a:gd name="T69" fmla="*/ 3 h 351"/>
                      <a:gd name="T70" fmla="*/ 53 w 66"/>
                      <a:gd name="T7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51">
                        <a:moveTo>
                          <a:pt x="0" y="338"/>
                        </a:moveTo>
                        <a:cubicBezTo>
                          <a:pt x="0" y="339"/>
                          <a:pt x="0" y="339"/>
                          <a:pt x="0" y="339"/>
                        </a:cubicBezTo>
                        <a:cubicBezTo>
                          <a:pt x="0" y="351"/>
                          <a:pt x="0" y="351"/>
                          <a:pt x="0" y="351"/>
                        </a:cubicBezTo>
                        <a:cubicBezTo>
                          <a:pt x="0" y="338"/>
                          <a:pt x="0" y="338"/>
                          <a:pt x="0" y="338"/>
                        </a:cubicBezTo>
                        <a:moveTo>
                          <a:pt x="13" y="296"/>
                        </a:moveTo>
                        <a:cubicBezTo>
                          <a:pt x="13" y="296"/>
                          <a:pt x="13" y="296"/>
                          <a:pt x="13" y="296"/>
                        </a:cubicBezTo>
                        <a:cubicBezTo>
                          <a:pt x="13" y="296"/>
                          <a:pt x="13" y="296"/>
                          <a:pt x="13" y="296"/>
                        </a:cubicBezTo>
                        <a:cubicBezTo>
                          <a:pt x="13" y="296"/>
                          <a:pt x="13" y="296"/>
                          <a:pt x="13" y="296"/>
                        </a:cubicBezTo>
                        <a:moveTo>
                          <a:pt x="13" y="296"/>
                        </a:moveTo>
                        <a:cubicBezTo>
                          <a:pt x="13" y="296"/>
                          <a:pt x="13" y="296"/>
                          <a:pt x="13" y="296"/>
                        </a:cubicBezTo>
                        <a:cubicBezTo>
                          <a:pt x="13" y="296"/>
                          <a:pt x="13" y="296"/>
                          <a:pt x="13" y="296"/>
                        </a:cubicBezTo>
                        <a:cubicBezTo>
                          <a:pt x="13" y="296"/>
                          <a:pt x="13" y="296"/>
                          <a:pt x="13" y="296"/>
                        </a:cubicBezTo>
                        <a:cubicBezTo>
                          <a:pt x="13" y="296"/>
                          <a:pt x="13" y="296"/>
                          <a:pt x="13" y="296"/>
                        </a:cubicBezTo>
                        <a:moveTo>
                          <a:pt x="1" y="294"/>
                        </a:moveTo>
                        <a:cubicBezTo>
                          <a:pt x="1" y="295"/>
                          <a:pt x="1" y="295"/>
                          <a:pt x="1" y="295"/>
                        </a:cubicBezTo>
                        <a:cubicBezTo>
                          <a:pt x="1" y="316"/>
                          <a:pt x="1" y="316"/>
                          <a:pt x="1" y="316"/>
                        </a:cubicBezTo>
                        <a:cubicBezTo>
                          <a:pt x="1" y="294"/>
                          <a:pt x="1" y="294"/>
                          <a:pt x="1" y="294"/>
                        </a:cubicBezTo>
                        <a:moveTo>
                          <a:pt x="1" y="294"/>
                        </a:moveTo>
                        <a:cubicBezTo>
                          <a:pt x="1" y="294"/>
                          <a:pt x="1" y="294"/>
                          <a:pt x="1" y="294"/>
                        </a:cubicBezTo>
                        <a:cubicBezTo>
                          <a:pt x="1" y="294"/>
                          <a:pt x="1" y="294"/>
                          <a:pt x="1" y="294"/>
                        </a:cubicBezTo>
                        <a:cubicBezTo>
                          <a:pt x="5" y="295"/>
                          <a:pt x="5" y="295"/>
                          <a:pt x="5" y="295"/>
                        </a:cubicBezTo>
                        <a:cubicBezTo>
                          <a:pt x="1" y="294"/>
                          <a:pt x="1" y="294"/>
                          <a:pt x="1" y="294"/>
                        </a:cubicBezTo>
                        <a:cubicBezTo>
                          <a:pt x="1" y="294"/>
                          <a:pt x="1" y="294"/>
                          <a:pt x="1" y="294"/>
                        </a:cubicBezTo>
                        <a:moveTo>
                          <a:pt x="46" y="36"/>
                        </a:moveTo>
                        <a:cubicBezTo>
                          <a:pt x="46" y="37"/>
                          <a:pt x="46" y="37"/>
                          <a:pt x="46" y="37"/>
                        </a:cubicBezTo>
                        <a:cubicBezTo>
                          <a:pt x="46" y="37"/>
                          <a:pt x="47" y="38"/>
                          <a:pt x="47" y="38"/>
                        </a:cubicBezTo>
                        <a:cubicBezTo>
                          <a:pt x="2" y="292"/>
                          <a:pt x="2" y="292"/>
                          <a:pt x="2" y="292"/>
                        </a:cubicBezTo>
                        <a:cubicBezTo>
                          <a:pt x="47" y="37"/>
                          <a:pt x="47" y="37"/>
                          <a:pt x="47" y="37"/>
                        </a:cubicBezTo>
                        <a:cubicBezTo>
                          <a:pt x="46" y="37"/>
                          <a:pt x="46" y="37"/>
                          <a:pt x="46" y="36"/>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3" y="0"/>
                        </a:moveTo>
                        <a:cubicBezTo>
                          <a:pt x="53" y="0"/>
                          <a:pt x="53" y="1"/>
                          <a:pt x="52" y="1"/>
                        </a:cubicBezTo>
                        <a:cubicBezTo>
                          <a:pt x="53" y="1"/>
                          <a:pt x="53" y="0"/>
                          <a:pt x="53" y="0"/>
                        </a:cubicBezTo>
                        <a:cubicBezTo>
                          <a:pt x="53" y="0"/>
                          <a:pt x="53" y="0"/>
                          <a:pt x="53" y="0"/>
                        </a:cubicBezTo>
                        <a:cubicBezTo>
                          <a:pt x="66" y="3"/>
                          <a:pt x="66" y="3"/>
                          <a:pt x="66" y="3"/>
                        </a:cubicBezTo>
                        <a:cubicBezTo>
                          <a:pt x="66" y="3"/>
                          <a:pt x="66" y="3"/>
                          <a:pt x="66" y="3"/>
                        </a:cubicBezTo>
                        <a:cubicBezTo>
                          <a:pt x="53" y="0"/>
                          <a:pt x="53" y="0"/>
                          <a:pt x="53" y="0"/>
                        </a:cubicBezTo>
                        <a:cubicBezTo>
                          <a:pt x="53" y="0"/>
                          <a:pt x="53" y="0"/>
                          <a:pt x="53" y="0"/>
                        </a:cubicBezTo>
                      </a:path>
                    </a:pathLst>
                  </a:custGeom>
                  <a:solidFill>
                    <a:srgbClr val="BFBFB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5" name="Freeform 121"/>
                  <p:cNvSpPr/>
                  <p:nvPr/>
                </p:nvSpPr>
                <p:spPr bwMode="auto">
                  <a:xfrm>
                    <a:off x="1236509" y="2267292"/>
                    <a:ext cx="58749" cy="191460"/>
                  </a:xfrm>
                  <a:custGeom>
                    <a:avLst/>
                    <a:gdLst>
                      <a:gd name="T0" fmla="*/ 1 w 14"/>
                      <a:gd name="T1" fmla="*/ 0 h 45"/>
                      <a:gd name="T2" fmla="*/ 1 w 14"/>
                      <a:gd name="T3" fmla="*/ 0 h 45"/>
                      <a:gd name="T4" fmla="*/ 1 w 14"/>
                      <a:gd name="T5" fmla="*/ 22 h 45"/>
                      <a:gd name="T6" fmla="*/ 0 w 14"/>
                      <a:gd name="T7" fmla="*/ 43 h 45"/>
                      <a:gd name="T8" fmla="*/ 0 w 14"/>
                      <a:gd name="T9" fmla="*/ 44 h 45"/>
                      <a:gd name="T10" fmla="*/ 7 w 14"/>
                      <a:gd name="T11" fmla="*/ 45 h 45"/>
                      <a:gd name="T12" fmla="*/ 14 w 14"/>
                      <a:gd name="T13" fmla="*/ 3 h 45"/>
                      <a:gd name="T14" fmla="*/ 13 w 14"/>
                      <a:gd name="T15" fmla="*/ 2 h 45"/>
                      <a:gd name="T16" fmla="*/ 13 w 14"/>
                      <a:gd name="T17" fmla="*/ 2 h 45"/>
                      <a:gd name="T18" fmla="*/ 11 w 14"/>
                      <a:gd name="T19" fmla="*/ 2 h 45"/>
                      <a:gd name="T20" fmla="*/ 5 w 14"/>
                      <a:gd name="T21" fmla="*/ 1 h 45"/>
                      <a:gd name="T22" fmla="*/ 1 w 14"/>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45">
                        <a:moveTo>
                          <a:pt x="1" y="0"/>
                        </a:moveTo>
                        <a:cubicBezTo>
                          <a:pt x="1" y="0"/>
                          <a:pt x="1" y="0"/>
                          <a:pt x="1" y="0"/>
                        </a:cubicBezTo>
                        <a:cubicBezTo>
                          <a:pt x="1" y="22"/>
                          <a:pt x="1" y="22"/>
                          <a:pt x="1" y="22"/>
                        </a:cubicBezTo>
                        <a:cubicBezTo>
                          <a:pt x="0" y="43"/>
                          <a:pt x="0" y="43"/>
                          <a:pt x="0" y="43"/>
                        </a:cubicBezTo>
                        <a:cubicBezTo>
                          <a:pt x="0" y="44"/>
                          <a:pt x="0" y="44"/>
                          <a:pt x="0" y="44"/>
                        </a:cubicBezTo>
                        <a:cubicBezTo>
                          <a:pt x="7" y="45"/>
                          <a:pt x="7" y="45"/>
                          <a:pt x="7" y="45"/>
                        </a:cubicBezTo>
                        <a:cubicBezTo>
                          <a:pt x="14" y="3"/>
                          <a:pt x="14" y="3"/>
                          <a:pt x="14" y="3"/>
                        </a:cubicBezTo>
                        <a:cubicBezTo>
                          <a:pt x="14" y="3"/>
                          <a:pt x="14" y="2"/>
                          <a:pt x="13" y="2"/>
                        </a:cubicBezTo>
                        <a:cubicBezTo>
                          <a:pt x="13" y="2"/>
                          <a:pt x="13" y="2"/>
                          <a:pt x="13" y="2"/>
                        </a:cubicBezTo>
                        <a:cubicBezTo>
                          <a:pt x="11" y="2"/>
                          <a:pt x="11" y="2"/>
                          <a:pt x="11" y="2"/>
                        </a:cubicBezTo>
                        <a:cubicBezTo>
                          <a:pt x="5" y="1"/>
                          <a:pt x="5" y="1"/>
                          <a:pt x="5" y="1"/>
                        </a:cubicBezTo>
                        <a:cubicBezTo>
                          <a:pt x="1" y="0"/>
                          <a:pt x="1" y="0"/>
                          <a:pt x="1" y="0"/>
                        </a:cubicBezTo>
                      </a:path>
                    </a:pathLst>
                  </a:custGeom>
                  <a:solidFill>
                    <a:srgbClr val="BF756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6" name="Freeform 122"/>
                  <p:cNvSpPr/>
                  <p:nvPr/>
                </p:nvSpPr>
                <p:spPr bwMode="auto">
                  <a:xfrm>
                    <a:off x="1230824" y="2453064"/>
                    <a:ext cx="34112" cy="136486"/>
                  </a:xfrm>
                  <a:custGeom>
                    <a:avLst/>
                    <a:gdLst>
                      <a:gd name="T0" fmla="*/ 1 w 8"/>
                      <a:gd name="T1" fmla="*/ 0 h 32"/>
                      <a:gd name="T2" fmla="*/ 1 w 8"/>
                      <a:gd name="T3" fmla="*/ 0 h 32"/>
                      <a:gd name="T4" fmla="*/ 1 w 8"/>
                      <a:gd name="T5" fmla="*/ 13 h 32"/>
                      <a:gd name="T6" fmla="*/ 0 w 8"/>
                      <a:gd name="T7" fmla="*/ 25 h 32"/>
                      <a:gd name="T8" fmla="*/ 0 w 8"/>
                      <a:gd name="T9" fmla="*/ 25 h 32"/>
                      <a:gd name="T10" fmla="*/ 0 w 8"/>
                      <a:gd name="T11" fmla="*/ 26 h 32"/>
                      <a:gd name="T12" fmla="*/ 0 w 8"/>
                      <a:gd name="T13" fmla="*/ 27 h 32"/>
                      <a:gd name="T14" fmla="*/ 1 w 8"/>
                      <a:gd name="T15" fmla="*/ 32 h 32"/>
                      <a:gd name="T16" fmla="*/ 2 w 8"/>
                      <a:gd name="T17" fmla="*/ 32 h 32"/>
                      <a:gd name="T18" fmla="*/ 2 w 8"/>
                      <a:gd name="T19" fmla="*/ 32 h 32"/>
                      <a:gd name="T20" fmla="*/ 2 w 8"/>
                      <a:gd name="T21" fmla="*/ 31 h 32"/>
                      <a:gd name="T22" fmla="*/ 8 w 8"/>
                      <a:gd name="T23" fmla="*/ 1 h 32"/>
                      <a:gd name="T24" fmla="*/ 1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1" y="0"/>
                        </a:moveTo>
                        <a:cubicBezTo>
                          <a:pt x="1" y="0"/>
                          <a:pt x="1" y="0"/>
                          <a:pt x="1" y="0"/>
                        </a:cubicBezTo>
                        <a:cubicBezTo>
                          <a:pt x="1" y="13"/>
                          <a:pt x="1" y="13"/>
                          <a:pt x="1" y="13"/>
                        </a:cubicBezTo>
                        <a:cubicBezTo>
                          <a:pt x="0" y="25"/>
                          <a:pt x="0" y="25"/>
                          <a:pt x="0" y="25"/>
                        </a:cubicBezTo>
                        <a:cubicBezTo>
                          <a:pt x="0" y="25"/>
                          <a:pt x="0" y="25"/>
                          <a:pt x="0" y="25"/>
                        </a:cubicBezTo>
                        <a:cubicBezTo>
                          <a:pt x="0" y="26"/>
                          <a:pt x="0" y="26"/>
                          <a:pt x="0" y="26"/>
                        </a:cubicBezTo>
                        <a:cubicBezTo>
                          <a:pt x="0" y="26"/>
                          <a:pt x="0" y="27"/>
                          <a:pt x="0" y="27"/>
                        </a:cubicBezTo>
                        <a:cubicBezTo>
                          <a:pt x="1" y="32"/>
                          <a:pt x="1" y="32"/>
                          <a:pt x="1" y="32"/>
                        </a:cubicBezTo>
                        <a:cubicBezTo>
                          <a:pt x="2" y="32"/>
                          <a:pt x="2" y="32"/>
                          <a:pt x="2" y="32"/>
                        </a:cubicBezTo>
                        <a:cubicBezTo>
                          <a:pt x="2" y="32"/>
                          <a:pt x="2" y="32"/>
                          <a:pt x="2" y="32"/>
                        </a:cubicBezTo>
                        <a:cubicBezTo>
                          <a:pt x="2" y="32"/>
                          <a:pt x="2" y="32"/>
                          <a:pt x="2" y="31"/>
                        </a:cubicBezTo>
                        <a:cubicBezTo>
                          <a:pt x="8" y="1"/>
                          <a:pt x="8" y="1"/>
                          <a:pt x="8" y="1"/>
                        </a:cubicBezTo>
                        <a:cubicBezTo>
                          <a:pt x="1" y="0"/>
                          <a:pt x="1" y="0"/>
                          <a:pt x="1" y="0"/>
                        </a:cubicBezTo>
                      </a:path>
                    </a:pathLst>
                  </a:custGeom>
                  <a:solidFill>
                    <a:srgbClr val="3C3C3A"/>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7" name="Freeform 123"/>
                  <p:cNvSpPr/>
                  <p:nvPr/>
                </p:nvSpPr>
                <p:spPr bwMode="auto">
                  <a:xfrm>
                    <a:off x="1240299" y="1164032"/>
                    <a:ext cx="250153" cy="1112739"/>
                  </a:xfrm>
                  <a:custGeom>
                    <a:avLst/>
                    <a:gdLst>
                      <a:gd name="T0" fmla="*/ 46 w 59"/>
                      <a:gd name="T1" fmla="*/ 0 h 259"/>
                      <a:gd name="T2" fmla="*/ 1 w 59"/>
                      <a:gd name="T3" fmla="*/ 255 h 259"/>
                      <a:gd name="T4" fmla="*/ 0 w 59"/>
                      <a:gd name="T5" fmla="*/ 256 h 259"/>
                      <a:gd name="T6" fmla="*/ 0 w 59"/>
                      <a:gd name="T7" fmla="*/ 257 h 259"/>
                      <a:gd name="T8" fmla="*/ 0 w 59"/>
                      <a:gd name="T9" fmla="*/ 257 h 259"/>
                      <a:gd name="T10" fmla="*/ 4 w 59"/>
                      <a:gd name="T11" fmla="*/ 258 h 259"/>
                      <a:gd name="T12" fmla="*/ 10 w 59"/>
                      <a:gd name="T13" fmla="*/ 259 h 259"/>
                      <a:gd name="T14" fmla="*/ 12 w 59"/>
                      <a:gd name="T15" fmla="*/ 259 h 259"/>
                      <a:gd name="T16" fmla="*/ 12 w 59"/>
                      <a:gd name="T17" fmla="*/ 259 h 259"/>
                      <a:gd name="T18" fmla="*/ 12 w 59"/>
                      <a:gd name="T19" fmla="*/ 259 h 259"/>
                      <a:gd name="T20" fmla="*/ 12 w 59"/>
                      <a:gd name="T21" fmla="*/ 259 h 259"/>
                      <a:gd name="T22" fmla="*/ 12 w 59"/>
                      <a:gd name="T23" fmla="*/ 259 h 259"/>
                      <a:gd name="T24" fmla="*/ 12 w 59"/>
                      <a:gd name="T25" fmla="*/ 259 h 259"/>
                      <a:gd name="T26" fmla="*/ 12 w 59"/>
                      <a:gd name="T27" fmla="*/ 259 h 259"/>
                      <a:gd name="T28" fmla="*/ 12 w 59"/>
                      <a:gd name="T29" fmla="*/ 259 h 259"/>
                      <a:gd name="T30" fmla="*/ 13 w 59"/>
                      <a:gd name="T31" fmla="*/ 258 h 259"/>
                      <a:gd name="T32" fmla="*/ 59 w 59"/>
                      <a:gd name="T33" fmla="*/ 3 h 259"/>
                      <a:gd name="T34" fmla="*/ 46 w 59"/>
                      <a:gd name="T35" fmla="*/ 0 h 259"/>
                      <a:gd name="T36" fmla="*/ 46 w 59"/>
                      <a:gd name="T3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259">
                        <a:moveTo>
                          <a:pt x="46" y="0"/>
                        </a:moveTo>
                        <a:cubicBezTo>
                          <a:pt x="1" y="255"/>
                          <a:pt x="1" y="255"/>
                          <a:pt x="1" y="255"/>
                        </a:cubicBezTo>
                        <a:cubicBezTo>
                          <a:pt x="0" y="256"/>
                          <a:pt x="0" y="256"/>
                          <a:pt x="0" y="256"/>
                        </a:cubicBezTo>
                        <a:cubicBezTo>
                          <a:pt x="0" y="256"/>
                          <a:pt x="0" y="257"/>
                          <a:pt x="0" y="257"/>
                        </a:cubicBezTo>
                        <a:cubicBezTo>
                          <a:pt x="0" y="257"/>
                          <a:pt x="0" y="257"/>
                          <a:pt x="0" y="257"/>
                        </a:cubicBezTo>
                        <a:cubicBezTo>
                          <a:pt x="4" y="258"/>
                          <a:pt x="4" y="258"/>
                          <a:pt x="4" y="258"/>
                        </a:cubicBezTo>
                        <a:cubicBezTo>
                          <a:pt x="10" y="259"/>
                          <a:pt x="10" y="259"/>
                          <a:pt x="10"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3" y="259"/>
                          <a:pt x="13" y="259"/>
                          <a:pt x="13" y="258"/>
                        </a:cubicBezTo>
                        <a:cubicBezTo>
                          <a:pt x="59" y="3"/>
                          <a:pt x="59" y="3"/>
                          <a:pt x="59" y="3"/>
                        </a:cubicBezTo>
                        <a:cubicBezTo>
                          <a:pt x="46" y="0"/>
                          <a:pt x="46" y="0"/>
                          <a:pt x="46" y="0"/>
                        </a:cubicBezTo>
                        <a:cubicBezTo>
                          <a:pt x="46" y="0"/>
                          <a:pt x="46" y="0"/>
                          <a:pt x="46" y="0"/>
                        </a:cubicBezTo>
                      </a:path>
                    </a:pathLst>
                  </a:custGeom>
                  <a:solidFill>
                    <a:srgbClr val="B7741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8" name="Freeform 124"/>
                  <p:cNvSpPr/>
                  <p:nvPr/>
                </p:nvSpPr>
                <p:spPr bwMode="auto">
                  <a:xfrm>
                    <a:off x="1431705" y="1006695"/>
                    <a:ext cx="89069" cy="170607"/>
                  </a:xfrm>
                  <a:custGeom>
                    <a:avLst/>
                    <a:gdLst>
                      <a:gd name="T0" fmla="*/ 7 w 21"/>
                      <a:gd name="T1" fmla="*/ 0 h 40"/>
                      <a:gd name="T2" fmla="*/ 6 w 21"/>
                      <a:gd name="T3" fmla="*/ 1 h 40"/>
                      <a:gd name="T4" fmla="*/ 6 w 21"/>
                      <a:gd name="T5" fmla="*/ 1 h 40"/>
                      <a:gd name="T6" fmla="*/ 6 w 21"/>
                      <a:gd name="T7" fmla="*/ 1 h 40"/>
                      <a:gd name="T8" fmla="*/ 6 w 21"/>
                      <a:gd name="T9" fmla="*/ 1 h 40"/>
                      <a:gd name="T10" fmla="*/ 6 w 21"/>
                      <a:gd name="T11" fmla="*/ 1 h 40"/>
                      <a:gd name="T12" fmla="*/ 6 w 21"/>
                      <a:gd name="T13" fmla="*/ 1 h 40"/>
                      <a:gd name="T14" fmla="*/ 6 w 21"/>
                      <a:gd name="T15" fmla="*/ 1 h 40"/>
                      <a:gd name="T16" fmla="*/ 6 w 21"/>
                      <a:gd name="T17" fmla="*/ 1 h 40"/>
                      <a:gd name="T18" fmla="*/ 6 w 21"/>
                      <a:gd name="T19" fmla="*/ 1 h 40"/>
                      <a:gd name="T20" fmla="*/ 6 w 21"/>
                      <a:gd name="T21" fmla="*/ 1 h 40"/>
                      <a:gd name="T22" fmla="*/ 6 w 21"/>
                      <a:gd name="T23" fmla="*/ 1 h 40"/>
                      <a:gd name="T24" fmla="*/ 6 w 21"/>
                      <a:gd name="T25" fmla="*/ 1 h 40"/>
                      <a:gd name="T26" fmla="*/ 6 w 21"/>
                      <a:gd name="T27" fmla="*/ 1 h 40"/>
                      <a:gd name="T28" fmla="*/ 6 w 21"/>
                      <a:gd name="T29" fmla="*/ 1 h 40"/>
                      <a:gd name="T30" fmla="*/ 6 w 21"/>
                      <a:gd name="T31" fmla="*/ 1 h 40"/>
                      <a:gd name="T32" fmla="*/ 6 w 21"/>
                      <a:gd name="T33" fmla="*/ 1 h 40"/>
                      <a:gd name="T34" fmla="*/ 6 w 21"/>
                      <a:gd name="T35" fmla="*/ 1 h 40"/>
                      <a:gd name="T36" fmla="*/ 6 w 21"/>
                      <a:gd name="T37" fmla="*/ 1 h 40"/>
                      <a:gd name="T38" fmla="*/ 6 w 21"/>
                      <a:gd name="T39" fmla="*/ 1 h 40"/>
                      <a:gd name="T40" fmla="*/ 6 w 21"/>
                      <a:gd name="T41" fmla="*/ 1 h 40"/>
                      <a:gd name="T42" fmla="*/ 6 w 21"/>
                      <a:gd name="T43" fmla="*/ 1 h 40"/>
                      <a:gd name="T44" fmla="*/ 6 w 21"/>
                      <a:gd name="T45" fmla="*/ 1 h 40"/>
                      <a:gd name="T46" fmla="*/ 6 w 21"/>
                      <a:gd name="T47" fmla="*/ 1 h 40"/>
                      <a:gd name="T48" fmla="*/ 6 w 21"/>
                      <a:gd name="T49" fmla="*/ 1 h 40"/>
                      <a:gd name="T50" fmla="*/ 6 w 21"/>
                      <a:gd name="T51" fmla="*/ 1 h 40"/>
                      <a:gd name="T52" fmla="*/ 6 w 21"/>
                      <a:gd name="T53" fmla="*/ 1 h 40"/>
                      <a:gd name="T54" fmla="*/ 6 w 21"/>
                      <a:gd name="T55" fmla="*/ 1 h 40"/>
                      <a:gd name="T56" fmla="*/ 0 w 21"/>
                      <a:gd name="T57" fmla="*/ 36 h 40"/>
                      <a:gd name="T58" fmla="*/ 0 w 21"/>
                      <a:gd name="T59" fmla="*/ 36 h 40"/>
                      <a:gd name="T60" fmla="*/ 0 w 21"/>
                      <a:gd name="T61" fmla="*/ 36 h 40"/>
                      <a:gd name="T62" fmla="*/ 1 w 21"/>
                      <a:gd name="T63" fmla="*/ 37 h 40"/>
                      <a:gd name="T64" fmla="*/ 1 w 21"/>
                      <a:gd name="T65" fmla="*/ 37 h 40"/>
                      <a:gd name="T66" fmla="*/ 14 w 21"/>
                      <a:gd name="T67" fmla="*/ 40 h 40"/>
                      <a:gd name="T68" fmla="*/ 21 w 21"/>
                      <a:gd name="T69" fmla="*/ 4 h 40"/>
                      <a:gd name="T70" fmla="*/ 20 w 21"/>
                      <a:gd name="T71" fmla="*/ 3 h 40"/>
                      <a:gd name="T72" fmla="*/ 7 w 21"/>
                      <a:gd name="T73" fmla="*/ 0 h 40"/>
                      <a:gd name="T74" fmla="*/ 7 w 21"/>
                      <a:gd name="T7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40">
                        <a:moveTo>
                          <a:pt x="7" y="0"/>
                        </a:moveTo>
                        <a:cubicBezTo>
                          <a:pt x="7" y="0"/>
                          <a:pt x="7"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36"/>
                          <a:pt x="0" y="36"/>
                          <a:pt x="0" y="36"/>
                        </a:cubicBezTo>
                        <a:cubicBezTo>
                          <a:pt x="0" y="36"/>
                          <a:pt x="0" y="36"/>
                          <a:pt x="0" y="36"/>
                        </a:cubicBezTo>
                        <a:cubicBezTo>
                          <a:pt x="0" y="36"/>
                          <a:pt x="0" y="36"/>
                          <a:pt x="0" y="36"/>
                        </a:cubicBezTo>
                        <a:cubicBezTo>
                          <a:pt x="0" y="37"/>
                          <a:pt x="0" y="37"/>
                          <a:pt x="1" y="37"/>
                        </a:cubicBezTo>
                        <a:cubicBezTo>
                          <a:pt x="1" y="37"/>
                          <a:pt x="1" y="37"/>
                          <a:pt x="1" y="37"/>
                        </a:cubicBezTo>
                        <a:cubicBezTo>
                          <a:pt x="14" y="40"/>
                          <a:pt x="14" y="40"/>
                          <a:pt x="14" y="40"/>
                        </a:cubicBezTo>
                        <a:cubicBezTo>
                          <a:pt x="21" y="4"/>
                          <a:pt x="21" y="4"/>
                          <a:pt x="21" y="4"/>
                        </a:cubicBezTo>
                        <a:cubicBezTo>
                          <a:pt x="21" y="3"/>
                          <a:pt x="20" y="3"/>
                          <a:pt x="20" y="3"/>
                        </a:cubicBezTo>
                        <a:cubicBezTo>
                          <a:pt x="7" y="0"/>
                          <a:pt x="7" y="0"/>
                          <a:pt x="7" y="0"/>
                        </a:cubicBezTo>
                        <a:cubicBezTo>
                          <a:pt x="7" y="0"/>
                          <a:pt x="7" y="0"/>
                          <a:pt x="7" y="0"/>
                        </a:cubicBezTo>
                      </a:path>
                    </a:pathLst>
                  </a:custGeom>
                  <a:solidFill>
                    <a:srgbClr val="23405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4352" name="组合 2"/>
                <p:cNvGrpSpPr/>
                <p:nvPr/>
              </p:nvGrpSpPr>
              <p:grpSpPr bwMode="auto">
                <a:xfrm>
                  <a:off x="2573959" y="1008439"/>
                  <a:ext cx="1266731" cy="2222633"/>
                  <a:chOff x="2022380" y="1257933"/>
                  <a:chExt cx="944563" cy="1657350"/>
                </a:xfrm>
              </p:grpSpPr>
              <p:sp>
                <p:nvSpPr>
                  <p:cNvPr id="5" name="Freeform 5"/>
                  <p:cNvSpPr/>
                  <p:nvPr/>
                </p:nvSpPr>
                <p:spPr bwMode="auto">
                  <a:xfrm>
                    <a:off x="2306208" y="2517195"/>
                    <a:ext cx="122942" cy="200720"/>
                  </a:xfrm>
                  <a:custGeom>
                    <a:avLst/>
                    <a:gdLst>
                      <a:gd name="T0" fmla="*/ 69 w 77"/>
                      <a:gd name="T1" fmla="*/ 0 h 126"/>
                      <a:gd name="T2" fmla="*/ 0 w 77"/>
                      <a:gd name="T3" fmla="*/ 16 h 126"/>
                      <a:gd name="T4" fmla="*/ 42 w 77"/>
                      <a:gd name="T5" fmla="*/ 126 h 126"/>
                      <a:gd name="T6" fmla="*/ 77 w 77"/>
                      <a:gd name="T7" fmla="*/ 118 h 126"/>
                      <a:gd name="T8" fmla="*/ 69 w 77"/>
                      <a:gd name="T9" fmla="*/ 0 h 126"/>
                    </a:gdLst>
                    <a:ahLst/>
                    <a:cxnLst>
                      <a:cxn ang="0">
                        <a:pos x="T0" y="T1"/>
                      </a:cxn>
                      <a:cxn ang="0">
                        <a:pos x="T2" y="T3"/>
                      </a:cxn>
                      <a:cxn ang="0">
                        <a:pos x="T4" y="T5"/>
                      </a:cxn>
                      <a:cxn ang="0">
                        <a:pos x="T6" y="T7"/>
                      </a:cxn>
                      <a:cxn ang="0">
                        <a:pos x="T8" y="T9"/>
                      </a:cxn>
                    </a:cxnLst>
                    <a:rect l="0" t="0" r="r" b="b"/>
                    <a:pathLst>
                      <a:path w="77" h="126">
                        <a:moveTo>
                          <a:pt x="69" y="0"/>
                        </a:moveTo>
                        <a:lnTo>
                          <a:pt x="0" y="16"/>
                        </a:lnTo>
                        <a:lnTo>
                          <a:pt x="42" y="126"/>
                        </a:lnTo>
                        <a:lnTo>
                          <a:pt x="77" y="118"/>
                        </a:lnTo>
                        <a:lnTo>
                          <a:pt x="69" y="0"/>
                        </a:lnTo>
                        <a:close/>
                      </a:path>
                    </a:pathLst>
                  </a:custGeom>
                  <a:solidFill>
                    <a:srgbClr val="FF9C8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 name="Freeform 6"/>
                  <p:cNvSpPr/>
                  <p:nvPr/>
                </p:nvSpPr>
                <p:spPr bwMode="auto">
                  <a:xfrm>
                    <a:off x="2306208" y="2517195"/>
                    <a:ext cx="122942" cy="200720"/>
                  </a:xfrm>
                  <a:custGeom>
                    <a:avLst/>
                    <a:gdLst>
                      <a:gd name="T0" fmla="*/ 69 w 77"/>
                      <a:gd name="T1" fmla="*/ 0 h 126"/>
                      <a:gd name="T2" fmla="*/ 0 w 77"/>
                      <a:gd name="T3" fmla="*/ 16 h 126"/>
                      <a:gd name="T4" fmla="*/ 42 w 77"/>
                      <a:gd name="T5" fmla="*/ 126 h 126"/>
                      <a:gd name="T6" fmla="*/ 77 w 77"/>
                      <a:gd name="T7" fmla="*/ 118 h 126"/>
                      <a:gd name="T8" fmla="*/ 69 w 77"/>
                      <a:gd name="T9" fmla="*/ 0 h 126"/>
                    </a:gdLst>
                    <a:ahLst/>
                    <a:cxnLst>
                      <a:cxn ang="0">
                        <a:pos x="T0" y="T1"/>
                      </a:cxn>
                      <a:cxn ang="0">
                        <a:pos x="T2" y="T3"/>
                      </a:cxn>
                      <a:cxn ang="0">
                        <a:pos x="T4" y="T5"/>
                      </a:cxn>
                      <a:cxn ang="0">
                        <a:pos x="T6" y="T7"/>
                      </a:cxn>
                      <a:cxn ang="0">
                        <a:pos x="T8" y="T9"/>
                      </a:cxn>
                    </a:cxnLst>
                    <a:rect l="0" t="0" r="r" b="b"/>
                    <a:pathLst>
                      <a:path w="77" h="126">
                        <a:moveTo>
                          <a:pt x="69" y="0"/>
                        </a:moveTo>
                        <a:lnTo>
                          <a:pt x="0" y="16"/>
                        </a:lnTo>
                        <a:lnTo>
                          <a:pt x="42" y="126"/>
                        </a:lnTo>
                        <a:lnTo>
                          <a:pt x="77" y="118"/>
                        </a:lnTo>
                        <a:lnTo>
                          <a:pt x="69"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 name="Freeform 7"/>
                  <p:cNvSpPr/>
                  <p:nvPr/>
                </p:nvSpPr>
                <p:spPr bwMode="auto">
                  <a:xfrm>
                    <a:off x="2372625" y="2705192"/>
                    <a:ext cx="63590" cy="138525"/>
                  </a:xfrm>
                  <a:custGeom>
                    <a:avLst/>
                    <a:gdLst>
                      <a:gd name="T0" fmla="*/ 0 w 15"/>
                      <a:gd name="T1" fmla="*/ 3 h 33"/>
                      <a:gd name="T2" fmla="*/ 10 w 15"/>
                      <a:gd name="T3" fmla="*/ 27 h 33"/>
                      <a:gd name="T4" fmla="*/ 14 w 15"/>
                      <a:gd name="T5" fmla="*/ 32 h 33"/>
                      <a:gd name="T6" fmla="*/ 15 w 15"/>
                      <a:gd name="T7" fmla="*/ 26 h 33"/>
                      <a:gd name="T8" fmla="*/ 13 w 15"/>
                      <a:gd name="T9" fmla="*/ 0 h 33"/>
                      <a:gd name="T10" fmla="*/ 0 w 15"/>
                      <a:gd name="T11" fmla="*/ 3 h 33"/>
                    </a:gdLst>
                    <a:ahLst/>
                    <a:cxnLst>
                      <a:cxn ang="0">
                        <a:pos x="T0" y="T1"/>
                      </a:cxn>
                      <a:cxn ang="0">
                        <a:pos x="T2" y="T3"/>
                      </a:cxn>
                      <a:cxn ang="0">
                        <a:pos x="T4" y="T5"/>
                      </a:cxn>
                      <a:cxn ang="0">
                        <a:pos x="T6" y="T7"/>
                      </a:cxn>
                      <a:cxn ang="0">
                        <a:pos x="T8" y="T9"/>
                      </a:cxn>
                      <a:cxn ang="0">
                        <a:pos x="T10" y="T11"/>
                      </a:cxn>
                    </a:cxnLst>
                    <a:rect l="0" t="0" r="r" b="b"/>
                    <a:pathLst>
                      <a:path w="15" h="33">
                        <a:moveTo>
                          <a:pt x="0" y="3"/>
                        </a:moveTo>
                        <a:cubicBezTo>
                          <a:pt x="10" y="27"/>
                          <a:pt x="10" y="27"/>
                          <a:pt x="10" y="27"/>
                        </a:cubicBezTo>
                        <a:cubicBezTo>
                          <a:pt x="11" y="31"/>
                          <a:pt x="13" y="33"/>
                          <a:pt x="14" y="32"/>
                        </a:cubicBezTo>
                        <a:cubicBezTo>
                          <a:pt x="15" y="32"/>
                          <a:pt x="15" y="30"/>
                          <a:pt x="15" y="26"/>
                        </a:cubicBezTo>
                        <a:cubicBezTo>
                          <a:pt x="13" y="0"/>
                          <a:pt x="13" y="0"/>
                          <a:pt x="13" y="0"/>
                        </a:cubicBezTo>
                        <a:cubicBezTo>
                          <a:pt x="0" y="3"/>
                          <a:pt x="0" y="3"/>
                          <a:pt x="0" y="3"/>
                        </a:cubicBezTo>
                      </a:path>
                    </a:pathLst>
                  </a:custGeom>
                  <a:solidFill>
                    <a:srgbClr val="50504E"/>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 name="Freeform 8"/>
                  <p:cNvSpPr/>
                  <p:nvPr/>
                </p:nvSpPr>
                <p:spPr bwMode="auto">
                  <a:xfrm>
                    <a:off x="2056087" y="1424545"/>
                    <a:ext cx="360345" cy="1118093"/>
                  </a:xfrm>
                  <a:custGeom>
                    <a:avLst/>
                    <a:gdLst>
                      <a:gd name="T0" fmla="*/ 0 w 227"/>
                      <a:gd name="T1" fmla="*/ 10 h 704"/>
                      <a:gd name="T2" fmla="*/ 158 w 227"/>
                      <a:gd name="T3" fmla="*/ 704 h 704"/>
                      <a:gd name="T4" fmla="*/ 182 w 227"/>
                      <a:gd name="T5" fmla="*/ 699 h 704"/>
                      <a:gd name="T6" fmla="*/ 203 w 227"/>
                      <a:gd name="T7" fmla="*/ 694 h 704"/>
                      <a:gd name="T8" fmla="*/ 227 w 227"/>
                      <a:gd name="T9" fmla="*/ 688 h 704"/>
                      <a:gd name="T10" fmla="*/ 69 w 227"/>
                      <a:gd name="T11" fmla="*/ 0 h 704"/>
                      <a:gd name="T12" fmla="*/ 45 w 227"/>
                      <a:gd name="T13" fmla="*/ 5 h 704"/>
                      <a:gd name="T14" fmla="*/ 24 w 227"/>
                      <a:gd name="T15" fmla="*/ 10 h 704"/>
                      <a:gd name="T16" fmla="*/ 24 w 227"/>
                      <a:gd name="T17" fmla="*/ 5 h 704"/>
                      <a:gd name="T18" fmla="*/ 0 w 227"/>
                      <a:gd name="T19" fmla="*/ 1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704">
                        <a:moveTo>
                          <a:pt x="0" y="10"/>
                        </a:moveTo>
                        <a:lnTo>
                          <a:pt x="158" y="704"/>
                        </a:lnTo>
                        <a:lnTo>
                          <a:pt x="182" y="699"/>
                        </a:lnTo>
                        <a:lnTo>
                          <a:pt x="203" y="694"/>
                        </a:lnTo>
                        <a:lnTo>
                          <a:pt x="227" y="688"/>
                        </a:lnTo>
                        <a:lnTo>
                          <a:pt x="69" y="0"/>
                        </a:lnTo>
                        <a:lnTo>
                          <a:pt x="45" y="5"/>
                        </a:lnTo>
                        <a:lnTo>
                          <a:pt x="24" y="10"/>
                        </a:lnTo>
                        <a:lnTo>
                          <a:pt x="24" y="5"/>
                        </a:lnTo>
                        <a:lnTo>
                          <a:pt x="0" y="10"/>
                        </a:lnTo>
                        <a:close/>
                      </a:path>
                    </a:pathLst>
                  </a:custGeom>
                  <a:solidFill>
                    <a:srgbClr val="F49B1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 name="Freeform 9"/>
                  <p:cNvSpPr/>
                  <p:nvPr/>
                </p:nvSpPr>
                <p:spPr bwMode="auto">
                  <a:xfrm>
                    <a:off x="2056087" y="1424545"/>
                    <a:ext cx="360345" cy="1118093"/>
                  </a:xfrm>
                  <a:custGeom>
                    <a:avLst/>
                    <a:gdLst>
                      <a:gd name="T0" fmla="*/ 0 w 227"/>
                      <a:gd name="T1" fmla="*/ 10 h 704"/>
                      <a:gd name="T2" fmla="*/ 158 w 227"/>
                      <a:gd name="T3" fmla="*/ 704 h 704"/>
                      <a:gd name="T4" fmla="*/ 182 w 227"/>
                      <a:gd name="T5" fmla="*/ 699 h 704"/>
                      <a:gd name="T6" fmla="*/ 203 w 227"/>
                      <a:gd name="T7" fmla="*/ 694 h 704"/>
                      <a:gd name="T8" fmla="*/ 227 w 227"/>
                      <a:gd name="T9" fmla="*/ 688 h 704"/>
                      <a:gd name="T10" fmla="*/ 69 w 227"/>
                      <a:gd name="T11" fmla="*/ 0 h 704"/>
                      <a:gd name="T12" fmla="*/ 45 w 227"/>
                      <a:gd name="T13" fmla="*/ 5 h 704"/>
                      <a:gd name="T14" fmla="*/ 24 w 227"/>
                      <a:gd name="T15" fmla="*/ 10 h 704"/>
                      <a:gd name="T16" fmla="*/ 24 w 227"/>
                      <a:gd name="T17" fmla="*/ 5 h 704"/>
                      <a:gd name="T18" fmla="*/ 0 w 227"/>
                      <a:gd name="T19" fmla="*/ 1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704">
                        <a:moveTo>
                          <a:pt x="0" y="10"/>
                        </a:moveTo>
                        <a:lnTo>
                          <a:pt x="158" y="704"/>
                        </a:lnTo>
                        <a:lnTo>
                          <a:pt x="182" y="699"/>
                        </a:lnTo>
                        <a:lnTo>
                          <a:pt x="203" y="694"/>
                        </a:lnTo>
                        <a:lnTo>
                          <a:pt x="227" y="688"/>
                        </a:lnTo>
                        <a:lnTo>
                          <a:pt x="69" y="0"/>
                        </a:lnTo>
                        <a:lnTo>
                          <a:pt x="45" y="5"/>
                        </a:lnTo>
                        <a:lnTo>
                          <a:pt x="24" y="10"/>
                        </a:lnTo>
                        <a:lnTo>
                          <a:pt x="24" y="5"/>
                        </a:lnTo>
                        <a:lnTo>
                          <a:pt x="0" y="1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 name="Freeform 10"/>
                  <p:cNvSpPr/>
                  <p:nvPr/>
                </p:nvSpPr>
                <p:spPr bwMode="auto">
                  <a:xfrm>
                    <a:off x="2022172" y="1287434"/>
                    <a:ext cx="152617" cy="178103"/>
                  </a:xfrm>
                  <a:custGeom>
                    <a:avLst/>
                    <a:gdLst>
                      <a:gd name="T0" fmla="*/ 8 w 36"/>
                      <a:gd name="T1" fmla="*/ 41 h 42"/>
                      <a:gd name="T2" fmla="*/ 9 w 36"/>
                      <a:gd name="T3" fmla="*/ 42 h 42"/>
                      <a:gd name="T4" fmla="*/ 35 w 36"/>
                      <a:gd name="T5" fmla="*/ 36 h 42"/>
                      <a:gd name="T6" fmla="*/ 36 w 36"/>
                      <a:gd name="T7" fmla="*/ 35 h 42"/>
                      <a:gd name="T8" fmla="*/ 28 w 36"/>
                      <a:gd name="T9" fmla="*/ 0 h 42"/>
                      <a:gd name="T10" fmla="*/ 27 w 36"/>
                      <a:gd name="T11" fmla="*/ 0 h 42"/>
                      <a:gd name="T12" fmla="*/ 1 w 36"/>
                      <a:gd name="T13" fmla="*/ 5 h 42"/>
                      <a:gd name="T14" fmla="*/ 0 w 36"/>
                      <a:gd name="T15" fmla="*/ 6 h 42"/>
                      <a:gd name="T16" fmla="*/ 8 w 36"/>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8" y="41"/>
                        </a:moveTo>
                        <a:cubicBezTo>
                          <a:pt x="8" y="41"/>
                          <a:pt x="8" y="42"/>
                          <a:pt x="9" y="42"/>
                        </a:cubicBezTo>
                        <a:cubicBezTo>
                          <a:pt x="35" y="36"/>
                          <a:pt x="35" y="36"/>
                          <a:pt x="35" y="36"/>
                        </a:cubicBezTo>
                        <a:cubicBezTo>
                          <a:pt x="35" y="36"/>
                          <a:pt x="36" y="36"/>
                          <a:pt x="36" y="35"/>
                        </a:cubicBezTo>
                        <a:cubicBezTo>
                          <a:pt x="28" y="0"/>
                          <a:pt x="28" y="0"/>
                          <a:pt x="28" y="0"/>
                        </a:cubicBezTo>
                        <a:cubicBezTo>
                          <a:pt x="28" y="0"/>
                          <a:pt x="27" y="0"/>
                          <a:pt x="27" y="0"/>
                        </a:cubicBezTo>
                        <a:cubicBezTo>
                          <a:pt x="1" y="5"/>
                          <a:pt x="1" y="5"/>
                          <a:pt x="1" y="5"/>
                        </a:cubicBezTo>
                        <a:cubicBezTo>
                          <a:pt x="0" y="5"/>
                          <a:pt x="0" y="6"/>
                          <a:pt x="0" y="6"/>
                        </a:cubicBezTo>
                        <a:cubicBezTo>
                          <a:pt x="8" y="41"/>
                          <a:pt x="8" y="41"/>
                          <a:pt x="8" y="41"/>
                        </a:cubicBezTo>
                      </a:path>
                    </a:pathLst>
                  </a:custGeom>
                  <a:solidFill>
                    <a:srgbClr val="2F55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 name="Freeform 11"/>
                  <p:cNvSpPr>
                    <a:spLocks noEditPoints="1"/>
                  </p:cNvSpPr>
                  <p:nvPr/>
                </p:nvSpPr>
                <p:spPr bwMode="auto">
                  <a:xfrm>
                    <a:off x="2022172" y="1300155"/>
                    <a:ext cx="161095" cy="695451"/>
                  </a:xfrm>
                  <a:custGeom>
                    <a:avLst/>
                    <a:gdLst>
                      <a:gd name="T0" fmla="*/ 8 w 38"/>
                      <a:gd name="T1" fmla="*/ 38 h 164"/>
                      <a:gd name="T2" fmla="*/ 8 w 38"/>
                      <a:gd name="T3" fmla="*/ 39 h 164"/>
                      <a:gd name="T4" fmla="*/ 8 w 38"/>
                      <a:gd name="T5" fmla="*/ 39 h 164"/>
                      <a:gd name="T6" fmla="*/ 9 w 38"/>
                      <a:gd name="T7" fmla="*/ 39 h 164"/>
                      <a:gd name="T8" fmla="*/ 9 w 38"/>
                      <a:gd name="T9" fmla="*/ 40 h 164"/>
                      <a:gd name="T10" fmla="*/ 38 w 38"/>
                      <a:gd name="T11" fmla="*/ 164 h 164"/>
                      <a:gd name="T12" fmla="*/ 38 w 38"/>
                      <a:gd name="T13" fmla="*/ 164 h 164"/>
                      <a:gd name="T14" fmla="*/ 9 w 38"/>
                      <a:gd name="T15" fmla="*/ 39 h 164"/>
                      <a:gd name="T16" fmla="*/ 9 w 38"/>
                      <a:gd name="T17" fmla="*/ 39 h 164"/>
                      <a:gd name="T18" fmla="*/ 8 w 38"/>
                      <a:gd name="T19" fmla="*/ 38 h 164"/>
                      <a:gd name="T20" fmla="*/ 13 w 38"/>
                      <a:gd name="T21" fmla="*/ 0 h 164"/>
                      <a:gd name="T22" fmla="*/ 13 w 38"/>
                      <a:gd name="T23" fmla="*/ 0 h 164"/>
                      <a:gd name="T24" fmla="*/ 1 w 38"/>
                      <a:gd name="T25" fmla="*/ 2 h 164"/>
                      <a:gd name="T26" fmla="*/ 0 w 38"/>
                      <a:gd name="T27" fmla="*/ 3 h 164"/>
                      <a:gd name="T28" fmla="*/ 0 w 38"/>
                      <a:gd name="T29" fmla="*/ 3 h 164"/>
                      <a:gd name="T30" fmla="*/ 1 w 38"/>
                      <a:gd name="T31" fmla="*/ 2 h 164"/>
                      <a:gd name="T32" fmla="*/ 13 w 3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164">
                        <a:moveTo>
                          <a:pt x="8" y="38"/>
                        </a:moveTo>
                        <a:cubicBezTo>
                          <a:pt x="8" y="38"/>
                          <a:pt x="8" y="39"/>
                          <a:pt x="8" y="39"/>
                        </a:cubicBezTo>
                        <a:cubicBezTo>
                          <a:pt x="8" y="39"/>
                          <a:pt x="8" y="39"/>
                          <a:pt x="8" y="39"/>
                        </a:cubicBezTo>
                        <a:cubicBezTo>
                          <a:pt x="9" y="39"/>
                          <a:pt x="9" y="39"/>
                          <a:pt x="9" y="39"/>
                        </a:cubicBezTo>
                        <a:cubicBezTo>
                          <a:pt x="9" y="39"/>
                          <a:pt x="9" y="39"/>
                          <a:pt x="9" y="40"/>
                        </a:cubicBezTo>
                        <a:cubicBezTo>
                          <a:pt x="38" y="164"/>
                          <a:pt x="38" y="164"/>
                          <a:pt x="38" y="164"/>
                        </a:cubicBezTo>
                        <a:cubicBezTo>
                          <a:pt x="38" y="164"/>
                          <a:pt x="38" y="164"/>
                          <a:pt x="38" y="164"/>
                        </a:cubicBezTo>
                        <a:cubicBezTo>
                          <a:pt x="9" y="39"/>
                          <a:pt x="9" y="39"/>
                          <a:pt x="9" y="39"/>
                        </a:cubicBezTo>
                        <a:cubicBezTo>
                          <a:pt x="9" y="39"/>
                          <a:pt x="9" y="39"/>
                          <a:pt x="9" y="39"/>
                        </a:cubicBezTo>
                        <a:cubicBezTo>
                          <a:pt x="8" y="39"/>
                          <a:pt x="8" y="38"/>
                          <a:pt x="8" y="38"/>
                        </a:cubicBezTo>
                        <a:moveTo>
                          <a:pt x="13" y="0"/>
                        </a:moveTo>
                        <a:cubicBezTo>
                          <a:pt x="13" y="0"/>
                          <a:pt x="13" y="0"/>
                          <a:pt x="13" y="0"/>
                        </a:cubicBezTo>
                        <a:cubicBezTo>
                          <a:pt x="1" y="2"/>
                          <a:pt x="1" y="2"/>
                          <a:pt x="1" y="2"/>
                        </a:cubicBezTo>
                        <a:cubicBezTo>
                          <a:pt x="0" y="2"/>
                          <a:pt x="0" y="3"/>
                          <a:pt x="0" y="3"/>
                        </a:cubicBezTo>
                        <a:cubicBezTo>
                          <a:pt x="0" y="3"/>
                          <a:pt x="0" y="3"/>
                          <a:pt x="0" y="3"/>
                        </a:cubicBezTo>
                        <a:cubicBezTo>
                          <a:pt x="0" y="3"/>
                          <a:pt x="0" y="2"/>
                          <a:pt x="1" y="2"/>
                        </a:cubicBezTo>
                        <a:cubicBezTo>
                          <a:pt x="13" y="0"/>
                          <a:pt x="13" y="0"/>
                          <a:pt x="13" y="0"/>
                        </a:cubicBezTo>
                      </a:path>
                    </a:pathLst>
                  </a:custGeom>
                  <a:solidFill>
                    <a:srgbClr val="BFBFB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 name="Freeform 12"/>
                  <p:cNvSpPr/>
                  <p:nvPr/>
                </p:nvSpPr>
                <p:spPr bwMode="auto">
                  <a:xfrm>
                    <a:off x="2060325" y="1452815"/>
                    <a:ext cx="178053" cy="542791"/>
                  </a:xfrm>
                  <a:custGeom>
                    <a:avLst/>
                    <a:gdLst>
                      <a:gd name="T0" fmla="*/ 13 w 42"/>
                      <a:gd name="T1" fmla="*/ 0 h 128"/>
                      <a:gd name="T2" fmla="*/ 0 w 42"/>
                      <a:gd name="T3" fmla="*/ 3 h 128"/>
                      <a:gd name="T4" fmla="*/ 0 w 42"/>
                      <a:gd name="T5" fmla="*/ 3 h 128"/>
                      <a:gd name="T6" fmla="*/ 29 w 42"/>
                      <a:gd name="T7" fmla="*/ 128 h 128"/>
                      <a:gd name="T8" fmla="*/ 42 w 42"/>
                      <a:gd name="T9" fmla="*/ 128 h 128"/>
                      <a:gd name="T10" fmla="*/ 13 w 42"/>
                      <a:gd name="T11" fmla="*/ 0 h 128"/>
                    </a:gdLst>
                    <a:ahLst/>
                    <a:cxnLst>
                      <a:cxn ang="0">
                        <a:pos x="T0" y="T1"/>
                      </a:cxn>
                      <a:cxn ang="0">
                        <a:pos x="T2" y="T3"/>
                      </a:cxn>
                      <a:cxn ang="0">
                        <a:pos x="T4" y="T5"/>
                      </a:cxn>
                      <a:cxn ang="0">
                        <a:pos x="T6" y="T7"/>
                      </a:cxn>
                      <a:cxn ang="0">
                        <a:pos x="T8" y="T9"/>
                      </a:cxn>
                      <a:cxn ang="0">
                        <a:pos x="T10" y="T11"/>
                      </a:cxn>
                    </a:cxnLst>
                    <a:rect l="0" t="0" r="r" b="b"/>
                    <a:pathLst>
                      <a:path w="42" h="128">
                        <a:moveTo>
                          <a:pt x="13" y="0"/>
                        </a:moveTo>
                        <a:cubicBezTo>
                          <a:pt x="0" y="3"/>
                          <a:pt x="0" y="3"/>
                          <a:pt x="0" y="3"/>
                        </a:cubicBezTo>
                        <a:cubicBezTo>
                          <a:pt x="0" y="3"/>
                          <a:pt x="0" y="3"/>
                          <a:pt x="0" y="3"/>
                        </a:cubicBezTo>
                        <a:cubicBezTo>
                          <a:pt x="29" y="128"/>
                          <a:pt x="29" y="128"/>
                          <a:pt x="29" y="128"/>
                        </a:cubicBezTo>
                        <a:cubicBezTo>
                          <a:pt x="42" y="128"/>
                          <a:pt x="42" y="128"/>
                          <a:pt x="42" y="128"/>
                        </a:cubicBezTo>
                        <a:cubicBezTo>
                          <a:pt x="13" y="0"/>
                          <a:pt x="13" y="0"/>
                          <a:pt x="13" y="0"/>
                        </a:cubicBezTo>
                      </a:path>
                    </a:pathLst>
                  </a:custGeom>
                  <a:solidFill>
                    <a:srgbClr val="B7741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 name="Freeform 13"/>
                  <p:cNvSpPr/>
                  <p:nvPr/>
                </p:nvSpPr>
                <p:spPr bwMode="auto">
                  <a:xfrm>
                    <a:off x="2022172" y="1300155"/>
                    <a:ext cx="91852" cy="165382"/>
                  </a:xfrm>
                  <a:custGeom>
                    <a:avLst/>
                    <a:gdLst>
                      <a:gd name="T0" fmla="*/ 13 w 22"/>
                      <a:gd name="T1" fmla="*/ 0 h 39"/>
                      <a:gd name="T2" fmla="*/ 13 w 22"/>
                      <a:gd name="T3" fmla="*/ 0 h 39"/>
                      <a:gd name="T4" fmla="*/ 1 w 22"/>
                      <a:gd name="T5" fmla="*/ 2 h 39"/>
                      <a:gd name="T6" fmla="*/ 0 w 22"/>
                      <a:gd name="T7" fmla="*/ 3 h 39"/>
                      <a:gd name="T8" fmla="*/ 0 w 22"/>
                      <a:gd name="T9" fmla="*/ 3 h 39"/>
                      <a:gd name="T10" fmla="*/ 0 w 22"/>
                      <a:gd name="T11" fmla="*/ 3 h 39"/>
                      <a:gd name="T12" fmla="*/ 8 w 22"/>
                      <a:gd name="T13" fmla="*/ 38 h 39"/>
                      <a:gd name="T14" fmla="*/ 8 w 22"/>
                      <a:gd name="T15" fmla="*/ 38 h 39"/>
                      <a:gd name="T16" fmla="*/ 9 w 22"/>
                      <a:gd name="T17" fmla="*/ 39 h 39"/>
                      <a:gd name="T18" fmla="*/ 9 w 22"/>
                      <a:gd name="T19" fmla="*/ 39 h 39"/>
                      <a:gd name="T20" fmla="*/ 9 w 22"/>
                      <a:gd name="T21" fmla="*/ 39 h 39"/>
                      <a:gd name="T22" fmla="*/ 22 w 22"/>
                      <a:gd name="T23" fmla="*/ 36 h 39"/>
                      <a:gd name="T24" fmla="*/ 14 w 22"/>
                      <a:gd name="T25" fmla="*/ 0 h 39"/>
                      <a:gd name="T26" fmla="*/ 13 w 22"/>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13" y="0"/>
                        </a:moveTo>
                        <a:cubicBezTo>
                          <a:pt x="13" y="0"/>
                          <a:pt x="13" y="0"/>
                          <a:pt x="13" y="0"/>
                        </a:cubicBezTo>
                        <a:cubicBezTo>
                          <a:pt x="1" y="2"/>
                          <a:pt x="1" y="2"/>
                          <a:pt x="1" y="2"/>
                        </a:cubicBezTo>
                        <a:cubicBezTo>
                          <a:pt x="0" y="2"/>
                          <a:pt x="0" y="3"/>
                          <a:pt x="0" y="3"/>
                        </a:cubicBezTo>
                        <a:cubicBezTo>
                          <a:pt x="0" y="3"/>
                          <a:pt x="0" y="3"/>
                          <a:pt x="0" y="3"/>
                        </a:cubicBezTo>
                        <a:cubicBezTo>
                          <a:pt x="0" y="3"/>
                          <a:pt x="0" y="3"/>
                          <a:pt x="0" y="3"/>
                        </a:cubicBezTo>
                        <a:cubicBezTo>
                          <a:pt x="8" y="38"/>
                          <a:pt x="8" y="38"/>
                          <a:pt x="8" y="38"/>
                        </a:cubicBezTo>
                        <a:cubicBezTo>
                          <a:pt x="8" y="38"/>
                          <a:pt x="8" y="38"/>
                          <a:pt x="8" y="38"/>
                        </a:cubicBezTo>
                        <a:cubicBezTo>
                          <a:pt x="8" y="38"/>
                          <a:pt x="8" y="39"/>
                          <a:pt x="9" y="39"/>
                        </a:cubicBezTo>
                        <a:cubicBezTo>
                          <a:pt x="9" y="39"/>
                          <a:pt x="9" y="39"/>
                          <a:pt x="9" y="39"/>
                        </a:cubicBezTo>
                        <a:cubicBezTo>
                          <a:pt x="9" y="39"/>
                          <a:pt x="9" y="39"/>
                          <a:pt x="9" y="39"/>
                        </a:cubicBezTo>
                        <a:cubicBezTo>
                          <a:pt x="22" y="36"/>
                          <a:pt x="22" y="36"/>
                          <a:pt x="22" y="36"/>
                        </a:cubicBezTo>
                        <a:cubicBezTo>
                          <a:pt x="14" y="0"/>
                          <a:pt x="14" y="0"/>
                          <a:pt x="14" y="0"/>
                        </a:cubicBezTo>
                        <a:cubicBezTo>
                          <a:pt x="14" y="0"/>
                          <a:pt x="14" y="0"/>
                          <a:pt x="13" y="0"/>
                        </a:cubicBezTo>
                      </a:path>
                    </a:pathLst>
                  </a:custGeom>
                  <a:solidFill>
                    <a:srgbClr val="23405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 name="Freeform 14"/>
                  <p:cNvSpPr/>
                  <p:nvPr/>
                </p:nvSpPr>
                <p:spPr bwMode="auto">
                  <a:xfrm>
                    <a:off x="2318927" y="1389207"/>
                    <a:ext cx="114462" cy="190824"/>
                  </a:xfrm>
                  <a:custGeom>
                    <a:avLst/>
                    <a:gdLst>
                      <a:gd name="T0" fmla="*/ 0 w 72"/>
                      <a:gd name="T1" fmla="*/ 120 h 120"/>
                      <a:gd name="T2" fmla="*/ 72 w 72"/>
                      <a:gd name="T3" fmla="*/ 115 h 120"/>
                      <a:gd name="T4" fmla="*/ 45 w 72"/>
                      <a:gd name="T5" fmla="*/ 0 h 120"/>
                      <a:gd name="T6" fmla="*/ 10 w 72"/>
                      <a:gd name="T7" fmla="*/ 3 h 120"/>
                      <a:gd name="T8" fmla="*/ 0 w 72"/>
                      <a:gd name="T9" fmla="*/ 120 h 120"/>
                    </a:gdLst>
                    <a:ahLst/>
                    <a:cxnLst>
                      <a:cxn ang="0">
                        <a:pos x="T0" y="T1"/>
                      </a:cxn>
                      <a:cxn ang="0">
                        <a:pos x="T2" y="T3"/>
                      </a:cxn>
                      <a:cxn ang="0">
                        <a:pos x="T4" y="T5"/>
                      </a:cxn>
                      <a:cxn ang="0">
                        <a:pos x="T6" y="T7"/>
                      </a:cxn>
                      <a:cxn ang="0">
                        <a:pos x="T8" y="T9"/>
                      </a:cxn>
                    </a:cxnLst>
                    <a:rect l="0" t="0" r="r" b="b"/>
                    <a:pathLst>
                      <a:path w="72" h="120">
                        <a:moveTo>
                          <a:pt x="0" y="120"/>
                        </a:moveTo>
                        <a:lnTo>
                          <a:pt x="72" y="115"/>
                        </a:lnTo>
                        <a:lnTo>
                          <a:pt x="45" y="0"/>
                        </a:lnTo>
                        <a:lnTo>
                          <a:pt x="10" y="3"/>
                        </a:lnTo>
                        <a:lnTo>
                          <a:pt x="0" y="120"/>
                        </a:lnTo>
                        <a:close/>
                      </a:path>
                    </a:pathLst>
                  </a:custGeom>
                  <a:solidFill>
                    <a:srgbClr val="FF9C8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5" name="Freeform 15"/>
                  <p:cNvSpPr/>
                  <p:nvPr/>
                </p:nvSpPr>
                <p:spPr bwMode="auto">
                  <a:xfrm>
                    <a:off x="2318927" y="1389207"/>
                    <a:ext cx="114462" cy="190824"/>
                  </a:xfrm>
                  <a:custGeom>
                    <a:avLst/>
                    <a:gdLst>
                      <a:gd name="T0" fmla="*/ 0 w 72"/>
                      <a:gd name="T1" fmla="*/ 120 h 120"/>
                      <a:gd name="T2" fmla="*/ 72 w 72"/>
                      <a:gd name="T3" fmla="*/ 115 h 120"/>
                      <a:gd name="T4" fmla="*/ 45 w 72"/>
                      <a:gd name="T5" fmla="*/ 0 h 120"/>
                      <a:gd name="T6" fmla="*/ 10 w 72"/>
                      <a:gd name="T7" fmla="*/ 3 h 120"/>
                      <a:gd name="T8" fmla="*/ 0 w 72"/>
                      <a:gd name="T9" fmla="*/ 120 h 120"/>
                    </a:gdLst>
                    <a:ahLst/>
                    <a:cxnLst>
                      <a:cxn ang="0">
                        <a:pos x="T0" y="T1"/>
                      </a:cxn>
                      <a:cxn ang="0">
                        <a:pos x="T2" y="T3"/>
                      </a:cxn>
                      <a:cxn ang="0">
                        <a:pos x="T4" y="T5"/>
                      </a:cxn>
                      <a:cxn ang="0">
                        <a:pos x="T6" y="T7"/>
                      </a:cxn>
                      <a:cxn ang="0">
                        <a:pos x="T8" y="T9"/>
                      </a:cxn>
                    </a:cxnLst>
                    <a:rect l="0" t="0" r="r" b="b"/>
                    <a:pathLst>
                      <a:path w="72" h="120">
                        <a:moveTo>
                          <a:pt x="0" y="120"/>
                        </a:moveTo>
                        <a:lnTo>
                          <a:pt x="72" y="115"/>
                        </a:lnTo>
                        <a:lnTo>
                          <a:pt x="45" y="0"/>
                        </a:lnTo>
                        <a:lnTo>
                          <a:pt x="10" y="3"/>
                        </a:lnTo>
                        <a:lnTo>
                          <a:pt x="0" y="12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6" name="Freeform 16"/>
                  <p:cNvSpPr/>
                  <p:nvPr/>
                </p:nvSpPr>
                <p:spPr bwMode="auto">
                  <a:xfrm>
                    <a:off x="2335884" y="1257750"/>
                    <a:ext cx="55111" cy="137112"/>
                  </a:xfrm>
                  <a:custGeom>
                    <a:avLst/>
                    <a:gdLst>
                      <a:gd name="T0" fmla="*/ 13 w 13"/>
                      <a:gd name="T1" fmla="*/ 31 h 32"/>
                      <a:gd name="T2" fmla="*/ 8 w 13"/>
                      <a:gd name="T3" fmla="*/ 6 h 32"/>
                      <a:gd name="T4" fmla="*/ 4 w 13"/>
                      <a:gd name="T5" fmla="*/ 0 h 32"/>
                      <a:gd name="T6" fmla="*/ 2 w 13"/>
                      <a:gd name="T7" fmla="*/ 6 h 32"/>
                      <a:gd name="T8" fmla="*/ 0 w 13"/>
                      <a:gd name="T9" fmla="*/ 32 h 32"/>
                      <a:gd name="T10" fmla="*/ 13 w 13"/>
                      <a:gd name="T11" fmla="*/ 31 h 32"/>
                    </a:gdLst>
                    <a:ahLst/>
                    <a:cxnLst>
                      <a:cxn ang="0">
                        <a:pos x="T0" y="T1"/>
                      </a:cxn>
                      <a:cxn ang="0">
                        <a:pos x="T2" y="T3"/>
                      </a:cxn>
                      <a:cxn ang="0">
                        <a:pos x="T4" y="T5"/>
                      </a:cxn>
                      <a:cxn ang="0">
                        <a:pos x="T6" y="T7"/>
                      </a:cxn>
                      <a:cxn ang="0">
                        <a:pos x="T8" y="T9"/>
                      </a:cxn>
                      <a:cxn ang="0">
                        <a:pos x="T10" y="T11"/>
                      </a:cxn>
                    </a:cxnLst>
                    <a:rect l="0" t="0" r="r" b="b"/>
                    <a:pathLst>
                      <a:path w="13" h="32">
                        <a:moveTo>
                          <a:pt x="13" y="31"/>
                        </a:moveTo>
                        <a:cubicBezTo>
                          <a:pt x="8" y="6"/>
                          <a:pt x="8" y="6"/>
                          <a:pt x="8" y="6"/>
                        </a:cubicBezTo>
                        <a:cubicBezTo>
                          <a:pt x="7" y="2"/>
                          <a:pt x="6" y="0"/>
                          <a:pt x="4" y="0"/>
                        </a:cubicBezTo>
                        <a:cubicBezTo>
                          <a:pt x="3" y="0"/>
                          <a:pt x="2" y="2"/>
                          <a:pt x="2" y="6"/>
                        </a:cubicBezTo>
                        <a:cubicBezTo>
                          <a:pt x="0" y="32"/>
                          <a:pt x="0" y="32"/>
                          <a:pt x="0" y="32"/>
                        </a:cubicBezTo>
                        <a:cubicBezTo>
                          <a:pt x="13" y="31"/>
                          <a:pt x="13" y="31"/>
                          <a:pt x="13" y="31"/>
                        </a:cubicBezTo>
                      </a:path>
                    </a:pathLst>
                  </a:custGeom>
                  <a:solidFill>
                    <a:srgbClr val="50504E"/>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7" name="Freeform 17"/>
                  <p:cNvSpPr/>
                  <p:nvPr/>
                </p:nvSpPr>
                <p:spPr bwMode="auto">
                  <a:xfrm>
                    <a:off x="2318927" y="1571551"/>
                    <a:ext cx="186532" cy="1133641"/>
                  </a:xfrm>
                  <a:custGeom>
                    <a:avLst/>
                    <a:gdLst>
                      <a:gd name="T0" fmla="*/ 117 w 117"/>
                      <a:gd name="T1" fmla="*/ 710 h 713"/>
                      <a:gd name="T2" fmla="*/ 72 w 117"/>
                      <a:gd name="T3" fmla="*/ 0 h 713"/>
                      <a:gd name="T4" fmla="*/ 45 w 117"/>
                      <a:gd name="T5" fmla="*/ 3 h 713"/>
                      <a:gd name="T6" fmla="*/ 24 w 117"/>
                      <a:gd name="T7" fmla="*/ 3 h 713"/>
                      <a:gd name="T8" fmla="*/ 0 w 117"/>
                      <a:gd name="T9" fmla="*/ 5 h 713"/>
                      <a:gd name="T10" fmla="*/ 48 w 117"/>
                      <a:gd name="T11" fmla="*/ 710 h 713"/>
                      <a:gd name="T12" fmla="*/ 69 w 117"/>
                      <a:gd name="T13" fmla="*/ 708 h 713"/>
                      <a:gd name="T14" fmla="*/ 90 w 117"/>
                      <a:gd name="T15" fmla="*/ 705 h 713"/>
                      <a:gd name="T16" fmla="*/ 93 w 117"/>
                      <a:gd name="T17" fmla="*/ 713 h 713"/>
                      <a:gd name="T18" fmla="*/ 117 w 117"/>
                      <a:gd name="T19" fmla="*/ 71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713">
                        <a:moveTo>
                          <a:pt x="117" y="710"/>
                        </a:moveTo>
                        <a:lnTo>
                          <a:pt x="72" y="0"/>
                        </a:lnTo>
                        <a:lnTo>
                          <a:pt x="45" y="3"/>
                        </a:lnTo>
                        <a:lnTo>
                          <a:pt x="24" y="3"/>
                        </a:lnTo>
                        <a:lnTo>
                          <a:pt x="0" y="5"/>
                        </a:lnTo>
                        <a:lnTo>
                          <a:pt x="48" y="710"/>
                        </a:lnTo>
                        <a:lnTo>
                          <a:pt x="69" y="708"/>
                        </a:lnTo>
                        <a:lnTo>
                          <a:pt x="90" y="705"/>
                        </a:lnTo>
                        <a:lnTo>
                          <a:pt x="93" y="713"/>
                        </a:lnTo>
                        <a:lnTo>
                          <a:pt x="117" y="710"/>
                        </a:lnTo>
                        <a:close/>
                      </a:path>
                    </a:pathLst>
                  </a:custGeom>
                  <a:solidFill>
                    <a:srgbClr val="F49B1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8" name="Freeform 18"/>
                  <p:cNvSpPr/>
                  <p:nvPr/>
                </p:nvSpPr>
                <p:spPr bwMode="auto">
                  <a:xfrm>
                    <a:off x="2318927" y="1571551"/>
                    <a:ext cx="186532" cy="1133641"/>
                  </a:xfrm>
                  <a:custGeom>
                    <a:avLst/>
                    <a:gdLst>
                      <a:gd name="T0" fmla="*/ 117 w 117"/>
                      <a:gd name="T1" fmla="*/ 710 h 713"/>
                      <a:gd name="T2" fmla="*/ 72 w 117"/>
                      <a:gd name="T3" fmla="*/ 0 h 713"/>
                      <a:gd name="T4" fmla="*/ 45 w 117"/>
                      <a:gd name="T5" fmla="*/ 3 h 713"/>
                      <a:gd name="T6" fmla="*/ 24 w 117"/>
                      <a:gd name="T7" fmla="*/ 3 h 713"/>
                      <a:gd name="T8" fmla="*/ 0 w 117"/>
                      <a:gd name="T9" fmla="*/ 5 h 713"/>
                      <a:gd name="T10" fmla="*/ 48 w 117"/>
                      <a:gd name="T11" fmla="*/ 710 h 713"/>
                      <a:gd name="T12" fmla="*/ 69 w 117"/>
                      <a:gd name="T13" fmla="*/ 708 h 713"/>
                      <a:gd name="T14" fmla="*/ 90 w 117"/>
                      <a:gd name="T15" fmla="*/ 705 h 713"/>
                      <a:gd name="T16" fmla="*/ 93 w 117"/>
                      <a:gd name="T17" fmla="*/ 713 h 713"/>
                      <a:gd name="T18" fmla="*/ 117 w 117"/>
                      <a:gd name="T19" fmla="*/ 71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713">
                        <a:moveTo>
                          <a:pt x="117" y="710"/>
                        </a:moveTo>
                        <a:lnTo>
                          <a:pt x="72" y="0"/>
                        </a:lnTo>
                        <a:lnTo>
                          <a:pt x="45" y="3"/>
                        </a:lnTo>
                        <a:lnTo>
                          <a:pt x="24" y="3"/>
                        </a:lnTo>
                        <a:lnTo>
                          <a:pt x="0" y="5"/>
                        </a:lnTo>
                        <a:lnTo>
                          <a:pt x="48" y="710"/>
                        </a:lnTo>
                        <a:lnTo>
                          <a:pt x="69" y="708"/>
                        </a:lnTo>
                        <a:lnTo>
                          <a:pt x="90" y="705"/>
                        </a:lnTo>
                        <a:lnTo>
                          <a:pt x="93" y="713"/>
                        </a:lnTo>
                        <a:lnTo>
                          <a:pt x="117" y="71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9" name="Freeform 19"/>
                  <p:cNvSpPr/>
                  <p:nvPr/>
                </p:nvSpPr>
                <p:spPr bwMode="auto">
                  <a:xfrm>
                    <a:off x="2385343" y="2674095"/>
                    <a:ext cx="132833" cy="165382"/>
                  </a:xfrm>
                  <a:custGeom>
                    <a:avLst/>
                    <a:gdLst>
                      <a:gd name="T0" fmla="*/ 29 w 31"/>
                      <a:gd name="T1" fmla="*/ 1 h 39"/>
                      <a:gd name="T2" fmla="*/ 28 w 31"/>
                      <a:gd name="T3" fmla="*/ 0 h 39"/>
                      <a:gd name="T4" fmla="*/ 1 w 31"/>
                      <a:gd name="T5" fmla="*/ 1 h 39"/>
                      <a:gd name="T6" fmla="*/ 0 w 31"/>
                      <a:gd name="T7" fmla="*/ 2 h 39"/>
                      <a:gd name="T8" fmla="*/ 3 w 31"/>
                      <a:gd name="T9" fmla="*/ 38 h 39"/>
                      <a:gd name="T10" fmla="*/ 4 w 31"/>
                      <a:gd name="T11" fmla="*/ 39 h 39"/>
                      <a:gd name="T12" fmla="*/ 30 w 31"/>
                      <a:gd name="T13" fmla="*/ 38 h 39"/>
                      <a:gd name="T14" fmla="*/ 31 w 31"/>
                      <a:gd name="T15" fmla="*/ 37 h 39"/>
                      <a:gd name="T16" fmla="*/ 29 w 31"/>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9" y="1"/>
                        </a:moveTo>
                        <a:cubicBezTo>
                          <a:pt x="29" y="1"/>
                          <a:pt x="28" y="0"/>
                          <a:pt x="28" y="0"/>
                        </a:cubicBezTo>
                        <a:cubicBezTo>
                          <a:pt x="1" y="1"/>
                          <a:pt x="1" y="1"/>
                          <a:pt x="1" y="1"/>
                        </a:cubicBezTo>
                        <a:cubicBezTo>
                          <a:pt x="1" y="2"/>
                          <a:pt x="0" y="2"/>
                          <a:pt x="0" y="2"/>
                        </a:cubicBezTo>
                        <a:cubicBezTo>
                          <a:pt x="3" y="38"/>
                          <a:pt x="3" y="38"/>
                          <a:pt x="3" y="38"/>
                        </a:cubicBezTo>
                        <a:cubicBezTo>
                          <a:pt x="3" y="39"/>
                          <a:pt x="3" y="39"/>
                          <a:pt x="4" y="39"/>
                        </a:cubicBezTo>
                        <a:cubicBezTo>
                          <a:pt x="30" y="38"/>
                          <a:pt x="30" y="38"/>
                          <a:pt x="30" y="38"/>
                        </a:cubicBezTo>
                        <a:cubicBezTo>
                          <a:pt x="31" y="38"/>
                          <a:pt x="31" y="37"/>
                          <a:pt x="31" y="37"/>
                        </a:cubicBezTo>
                        <a:cubicBezTo>
                          <a:pt x="29" y="1"/>
                          <a:pt x="29" y="1"/>
                          <a:pt x="29" y="1"/>
                        </a:cubicBezTo>
                      </a:path>
                    </a:pathLst>
                  </a:custGeom>
                  <a:solidFill>
                    <a:srgbClr val="2F55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0" name="Freeform 20"/>
                  <p:cNvSpPr>
                    <a:spLocks noEditPoints="1"/>
                  </p:cNvSpPr>
                  <p:nvPr/>
                </p:nvSpPr>
                <p:spPr bwMode="auto">
                  <a:xfrm>
                    <a:off x="2365559" y="1338321"/>
                    <a:ext cx="93266" cy="657285"/>
                  </a:xfrm>
                  <a:custGeom>
                    <a:avLst/>
                    <a:gdLst>
                      <a:gd name="T0" fmla="*/ 17 w 22"/>
                      <a:gd name="T1" fmla="*/ 76 h 155"/>
                      <a:gd name="T2" fmla="*/ 22 w 22"/>
                      <a:gd name="T3" fmla="*/ 155 h 155"/>
                      <a:gd name="T4" fmla="*/ 22 w 22"/>
                      <a:gd name="T5" fmla="*/ 155 h 155"/>
                      <a:gd name="T6" fmla="*/ 17 w 22"/>
                      <a:gd name="T7" fmla="*/ 76 h 155"/>
                      <a:gd name="T8" fmla="*/ 4 w 22"/>
                      <a:gd name="T9" fmla="*/ 56 h 155"/>
                      <a:gd name="T10" fmla="*/ 3 w 22"/>
                      <a:gd name="T11" fmla="*/ 56 h 155"/>
                      <a:gd name="T12" fmla="*/ 3 w 22"/>
                      <a:gd name="T13" fmla="*/ 56 h 155"/>
                      <a:gd name="T14" fmla="*/ 3 w 22"/>
                      <a:gd name="T15" fmla="*/ 56 h 155"/>
                      <a:gd name="T16" fmla="*/ 4 w 22"/>
                      <a:gd name="T17" fmla="*/ 56 h 155"/>
                      <a:gd name="T18" fmla="*/ 16 w 22"/>
                      <a:gd name="T19" fmla="*/ 55 h 155"/>
                      <a:gd name="T20" fmla="*/ 13 w 22"/>
                      <a:gd name="T21" fmla="*/ 55 h 155"/>
                      <a:gd name="T22" fmla="*/ 16 w 22"/>
                      <a:gd name="T23" fmla="*/ 55 h 155"/>
                      <a:gd name="T24" fmla="*/ 16 w 22"/>
                      <a:gd name="T25" fmla="*/ 56 h 155"/>
                      <a:gd name="T26" fmla="*/ 16 w 22"/>
                      <a:gd name="T27" fmla="*/ 55 h 155"/>
                      <a:gd name="T28" fmla="*/ 6 w 22"/>
                      <a:gd name="T29" fmla="*/ 12 h 155"/>
                      <a:gd name="T30" fmla="*/ 0 w 22"/>
                      <a:gd name="T31" fmla="*/ 12 h 155"/>
                      <a:gd name="T32" fmla="*/ 0 w 22"/>
                      <a:gd name="T33" fmla="*/ 12 h 155"/>
                      <a:gd name="T34" fmla="*/ 6 w 22"/>
                      <a:gd name="T35" fmla="*/ 12 h 155"/>
                      <a:gd name="T36" fmla="*/ 6 w 22"/>
                      <a:gd name="T37" fmla="*/ 12 h 155"/>
                      <a:gd name="T38" fmla="*/ 4 w 22"/>
                      <a:gd name="T39" fmla="*/ 0 h 155"/>
                      <a:gd name="T40" fmla="*/ 6 w 22"/>
                      <a:gd name="T41" fmla="*/ 12 h 155"/>
                      <a:gd name="T42" fmla="*/ 6 w 22"/>
                      <a:gd name="T43" fmla="*/ 11 h 155"/>
                      <a:gd name="T44" fmla="*/ 4 w 22"/>
                      <a:gd name="T4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5">
                        <a:moveTo>
                          <a:pt x="17" y="76"/>
                        </a:moveTo>
                        <a:cubicBezTo>
                          <a:pt x="22" y="155"/>
                          <a:pt x="22" y="155"/>
                          <a:pt x="22" y="155"/>
                        </a:cubicBezTo>
                        <a:cubicBezTo>
                          <a:pt x="22" y="155"/>
                          <a:pt x="22" y="155"/>
                          <a:pt x="22" y="155"/>
                        </a:cubicBezTo>
                        <a:cubicBezTo>
                          <a:pt x="17" y="76"/>
                          <a:pt x="17" y="76"/>
                          <a:pt x="17" y="76"/>
                        </a:cubicBezTo>
                        <a:moveTo>
                          <a:pt x="4" y="56"/>
                        </a:moveTo>
                        <a:cubicBezTo>
                          <a:pt x="3" y="56"/>
                          <a:pt x="3" y="56"/>
                          <a:pt x="3" y="56"/>
                        </a:cubicBezTo>
                        <a:cubicBezTo>
                          <a:pt x="3" y="56"/>
                          <a:pt x="3" y="56"/>
                          <a:pt x="3" y="56"/>
                        </a:cubicBezTo>
                        <a:cubicBezTo>
                          <a:pt x="3" y="56"/>
                          <a:pt x="3" y="56"/>
                          <a:pt x="3" y="56"/>
                        </a:cubicBezTo>
                        <a:cubicBezTo>
                          <a:pt x="4" y="56"/>
                          <a:pt x="4" y="56"/>
                          <a:pt x="4" y="56"/>
                        </a:cubicBezTo>
                        <a:moveTo>
                          <a:pt x="16" y="55"/>
                        </a:moveTo>
                        <a:cubicBezTo>
                          <a:pt x="13" y="55"/>
                          <a:pt x="13" y="55"/>
                          <a:pt x="13" y="55"/>
                        </a:cubicBezTo>
                        <a:cubicBezTo>
                          <a:pt x="16" y="55"/>
                          <a:pt x="16" y="55"/>
                          <a:pt x="16" y="55"/>
                        </a:cubicBezTo>
                        <a:cubicBezTo>
                          <a:pt x="16" y="56"/>
                          <a:pt x="16" y="56"/>
                          <a:pt x="16" y="56"/>
                        </a:cubicBezTo>
                        <a:cubicBezTo>
                          <a:pt x="16" y="55"/>
                          <a:pt x="16" y="55"/>
                          <a:pt x="16" y="55"/>
                        </a:cubicBezTo>
                        <a:moveTo>
                          <a:pt x="6" y="12"/>
                        </a:moveTo>
                        <a:cubicBezTo>
                          <a:pt x="0" y="12"/>
                          <a:pt x="0" y="12"/>
                          <a:pt x="0" y="12"/>
                        </a:cubicBezTo>
                        <a:cubicBezTo>
                          <a:pt x="0" y="12"/>
                          <a:pt x="0" y="12"/>
                          <a:pt x="0" y="12"/>
                        </a:cubicBezTo>
                        <a:cubicBezTo>
                          <a:pt x="6" y="12"/>
                          <a:pt x="6" y="12"/>
                          <a:pt x="6" y="12"/>
                        </a:cubicBezTo>
                        <a:cubicBezTo>
                          <a:pt x="6" y="12"/>
                          <a:pt x="6" y="12"/>
                          <a:pt x="6" y="12"/>
                        </a:cubicBezTo>
                        <a:moveTo>
                          <a:pt x="4" y="0"/>
                        </a:moveTo>
                        <a:cubicBezTo>
                          <a:pt x="6" y="12"/>
                          <a:pt x="6" y="12"/>
                          <a:pt x="6" y="12"/>
                        </a:cubicBezTo>
                        <a:cubicBezTo>
                          <a:pt x="6" y="11"/>
                          <a:pt x="6" y="11"/>
                          <a:pt x="6" y="11"/>
                        </a:cubicBezTo>
                        <a:cubicBezTo>
                          <a:pt x="4" y="0"/>
                          <a:pt x="4" y="0"/>
                          <a:pt x="4" y="0"/>
                        </a:cubicBezTo>
                      </a:path>
                    </a:pathLst>
                  </a:custGeom>
                  <a:solidFill>
                    <a:srgbClr val="BFBFB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1" name="Freeform 21"/>
                  <p:cNvSpPr/>
                  <p:nvPr/>
                </p:nvSpPr>
                <p:spPr bwMode="auto">
                  <a:xfrm>
                    <a:off x="2365559" y="1389207"/>
                    <a:ext cx="67830" cy="187997"/>
                  </a:xfrm>
                  <a:custGeom>
                    <a:avLst/>
                    <a:gdLst>
                      <a:gd name="T0" fmla="*/ 6 w 16"/>
                      <a:gd name="T1" fmla="*/ 0 h 44"/>
                      <a:gd name="T2" fmla="*/ 0 w 16"/>
                      <a:gd name="T3" fmla="*/ 0 h 44"/>
                      <a:gd name="T4" fmla="*/ 2 w 16"/>
                      <a:gd name="T5" fmla="*/ 43 h 44"/>
                      <a:gd name="T6" fmla="*/ 3 w 16"/>
                      <a:gd name="T7" fmla="*/ 44 h 44"/>
                      <a:gd name="T8" fmla="*/ 4 w 16"/>
                      <a:gd name="T9" fmla="*/ 44 h 44"/>
                      <a:gd name="T10" fmla="*/ 6 w 16"/>
                      <a:gd name="T11" fmla="*/ 44 h 44"/>
                      <a:gd name="T12" fmla="*/ 13 w 16"/>
                      <a:gd name="T13" fmla="*/ 43 h 44"/>
                      <a:gd name="T14" fmla="*/ 16 w 16"/>
                      <a:gd name="T15" fmla="*/ 43 h 44"/>
                      <a:gd name="T16" fmla="*/ 16 w 16"/>
                      <a:gd name="T17" fmla="*/ 43 h 44"/>
                      <a:gd name="T18" fmla="*/ 15 w 16"/>
                      <a:gd name="T19" fmla="*/ 42 h 44"/>
                      <a:gd name="T20" fmla="*/ 6 w 16"/>
                      <a:gd name="T21" fmla="*/ 1 h 44"/>
                      <a:gd name="T22" fmla="*/ 6 w 16"/>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4">
                        <a:moveTo>
                          <a:pt x="6" y="0"/>
                        </a:moveTo>
                        <a:cubicBezTo>
                          <a:pt x="0" y="0"/>
                          <a:pt x="0" y="0"/>
                          <a:pt x="0" y="0"/>
                        </a:cubicBezTo>
                        <a:cubicBezTo>
                          <a:pt x="2" y="43"/>
                          <a:pt x="2" y="43"/>
                          <a:pt x="2" y="43"/>
                        </a:cubicBezTo>
                        <a:cubicBezTo>
                          <a:pt x="2" y="43"/>
                          <a:pt x="3" y="44"/>
                          <a:pt x="3" y="44"/>
                        </a:cubicBezTo>
                        <a:cubicBezTo>
                          <a:pt x="4" y="44"/>
                          <a:pt x="4" y="44"/>
                          <a:pt x="4" y="44"/>
                        </a:cubicBezTo>
                        <a:cubicBezTo>
                          <a:pt x="6" y="44"/>
                          <a:pt x="6" y="44"/>
                          <a:pt x="6" y="44"/>
                        </a:cubicBezTo>
                        <a:cubicBezTo>
                          <a:pt x="13" y="43"/>
                          <a:pt x="13" y="43"/>
                          <a:pt x="13" y="43"/>
                        </a:cubicBezTo>
                        <a:cubicBezTo>
                          <a:pt x="16" y="43"/>
                          <a:pt x="16" y="43"/>
                          <a:pt x="16" y="43"/>
                        </a:cubicBezTo>
                        <a:cubicBezTo>
                          <a:pt x="16" y="43"/>
                          <a:pt x="16" y="43"/>
                          <a:pt x="16" y="43"/>
                        </a:cubicBezTo>
                        <a:cubicBezTo>
                          <a:pt x="16" y="43"/>
                          <a:pt x="15" y="42"/>
                          <a:pt x="15" y="42"/>
                        </a:cubicBezTo>
                        <a:cubicBezTo>
                          <a:pt x="6" y="1"/>
                          <a:pt x="6" y="1"/>
                          <a:pt x="6" y="1"/>
                        </a:cubicBezTo>
                        <a:cubicBezTo>
                          <a:pt x="6" y="0"/>
                          <a:pt x="6" y="0"/>
                          <a:pt x="6" y="0"/>
                        </a:cubicBezTo>
                      </a:path>
                    </a:pathLst>
                  </a:custGeom>
                  <a:solidFill>
                    <a:srgbClr val="BF756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2" name="Freeform 22"/>
                  <p:cNvSpPr/>
                  <p:nvPr/>
                </p:nvSpPr>
                <p:spPr bwMode="auto">
                  <a:xfrm>
                    <a:off x="2357080" y="1257750"/>
                    <a:ext cx="33915" cy="131458"/>
                  </a:xfrm>
                  <a:custGeom>
                    <a:avLst/>
                    <a:gdLst>
                      <a:gd name="T0" fmla="*/ 0 w 8"/>
                      <a:gd name="T1" fmla="*/ 0 h 31"/>
                      <a:gd name="T2" fmla="*/ 0 w 8"/>
                      <a:gd name="T3" fmla="*/ 1 h 31"/>
                      <a:gd name="T4" fmla="*/ 2 w 8"/>
                      <a:gd name="T5" fmla="*/ 31 h 31"/>
                      <a:gd name="T6" fmla="*/ 8 w 8"/>
                      <a:gd name="T7" fmla="*/ 31 h 31"/>
                      <a:gd name="T8" fmla="*/ 8 w 8"/>
                      <a:gd name="T9" fmla="*/ 31 h 31"/>
                      <a:gd name="T10" fmla="*/ 6 w 8"/>
                      <a:gd name="T11" fmla="*/ 19 h 31"/>
                      <a:gd name="T12" fmla="*/ 3 w 8"/>
                      <a:gd name="T13" fmla="*/ 6 h 31"/>
                      <a:gd name="T14" fmla="*/ 2 w 8"/>
                      <a:gd name="T15" fmla="*/ 5 h 31"/>
                      <a:gd name="T16" fmla="*/ 0 w 8"/>
                      <a:gd name="T17" fmla="*/ 1 h 31"/>
                      <a:gd name="T18" fmla="*/ 0 w 8"/>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1">
                        <a:moveTo>
                          <a:pt x="0" y="0"/>
                        </a:moveTo>
                        <a:cubicBezTo>
                          <a:pt x="0" y="0"/>
                          <a:pt x="0" y="0"/>
                          <a:pt x="0" y="1"/>
                        </a:cubicBezTo>
                        <a:cubicBezTo>
                          <a:pt x="2" y="31"/>
                          <a:pt x="2" y="31"/>
                          <a:pt x="2" y="31"/>
                        </a:cubicBezTo>
                        <a:cubicBezTo>
                          <a:pt x="8" y="31"/>
                          <a:pt x="8" y="31"/>
                          <a:pt x="8" y="31"/>
                        </a:cubicBezTo>
                        <a:cubicBezTo>
                          <a:pt x="8" y="31"/>
                          <a:pt x="8" y="31"/>
                          <a:pt x="8" y="31"/>
                        </a:cubicBezTo>
                        <a:cubicBezTo>
                          <a:pt x="6" y="19"/>
                          <a:pt x="6" y="19"/>
                          <a:pt x="6" y="19"/>
                        </a:cubicBezTo>
                        <a:cubicBezTo>
                          <a:pt x="3" y="6"/>
                          <a:pt x="3" y="6"/>
                          <a:pt x="3" y="6"/>
                        </a:cubicBezTo>
                        <a:cubicBezTo>
                          <a:pt x="3" y="6"/>
                          <a:pt x="2" y="5"/>
                          <a:pt x="2" y="5"/>
                        </a:cubicBezTo>
                        <a:cubicBezTo>
                          <a:pt x="0" y="1"/>
                          <a:pt x="0" y="1"/>
                          <a:pt x="0" y="1"/>
                        </a:cubicBezTo>
                        <a:cubicBezTo>
                          <a:pt x="0" y="0"/>
                          <a:pt x="0" y="0"/>
                          <a:pt x="0" y="0"/>
                        </a:cubicBezTo>
                      </a:path>
                    </a:pathLst>
                  </a:custGeom>
                  <a:solidFill>
                    <a:srgbClr val="3C3C3A"/>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3" name="Freeform 23"/>
                  <p:cNvSpPr/>
                  <p:nvPr/>
                </p:nvSpPr>
                <p:spPr bwMode="auto">
                  <a:xfrm>
                    <a:off x="2372625" y="1571551"/>
                    <a:ext cx="86200" cy="424055"/>
                  </a:xfrm>
                  <a:custGeom>
                    <a:avLst/>
                    <a:gdLst>
                      <a:gd name="T0" fmla="*/ 14 w 20"/>
                      <a:gd name="T1" fmla="*/ 0 h 100"/>
                      <a:gd name="T2" fmla="*/ 11 w 20"/>
                      <a:gd name="T3" fmla="*/ 0 h 100"/>
                      <a:gd name="T4" fmla="*/ 4 w 20"/>
                      <a:gd name="T5" fmla="*/ 1 h 100"/>
                      <a:gd name="T6" fmla="*/ 2 w 20"/>
                      <a:gd name="T7" fmla="*/ 1 h 100"/>
                      <a:gd name="T8" fmla="*/ 1 w 20"/>
                      <a:gd name="T9" fmla="*/ 1 h 100"/>
                      <a:gd name="T10" fmla="*/ 1 w 20"/>
                      <a:gd name="T11" fmla="*/ 1 h 100"/>
                      <a:gd name="T12" fmla="*/ 0 w 20"/>
                      <a:gd name="T13" fmla="*/ 2 h 100"/>
                      <a:gd name="T14" fmla="*/ 7 w 20"/>
                      <a:gd name="T15" fmla="*/ 100 h 100"/>
                      <a:gd name="T16" fmla="*/ 20 w 20"/>
                      <a:gd name="T17" fmla="*/ 100 h 100"/>
                      <a:gd name="T18" fmla="*/ 15 w 20"/>
                      <a:gd name="T19" fmla="*/ 21 h 100"/>
                      <a:gd name="T20" fmla="*/ 14 w 20"/>
                      <a:gd name="T21" fmla="*/ 1 h 100"/>
                      <a:gd name="T22" fmla="*/ 14 w 20"/>
                      <a:gd name="T23" fmla="*/ 1 h 100"/>
                      <a:gd name="T24" fmla="*/ 14 w 20"/>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0">
                        <a:moveTo>
                          <a:pt x="14" y="0"/>
                        </a:moveTo>
                        <a:cubicBezTo>
                          <a:pt x="11" y="0"/>
                          <a:pt x="11" y="0"/>
                          <a:pt x="11" y="0"/>
                        </a:cubicBezTo>
                        <a:cubicBezTo>
                          <a:pt x="4" y="1"/>
                          <a:pt x="4" y="1"/>
                          <a:pt x="4" y="1"/>
                        </a:cubicBezTo>
                        <a:cubicBezTo>
                          <a:pt x="2" y="1"/>
                          <a:pt x="2" y="1"/>
                          <a:pt x="2" y="1"/>
                        </a:cubicBezTo>
                        <a:cubicBezTo>
                          <a:pt x="1" y="1"/>
                          <a:pt x="1" y="1"/>
                          <a:pt x="1" y="1"/>
                        </a:cubicBezTo>
                        <a:cubicBezTo>
                          <a:pt x="1" y="1"/>
                          <a:pt x="1" y="1"/>
                          <a:pt x="1" y="1"/>
                        </a:cubicBezTo>
                        <a:cubicBezTo>
                          <a:pt x="1" y="1"/>
                          <a:pt x="0" y="1"/>
                          <a:pt x="0" y="2"/>
                        </a:cubicBezTo>
                        <a:cubicBezTo>
                          <a:pt x="7" y="100"/>
                          <a:pt x="7" y="100"/>
                          <a:pt x="7" y="100"/>
                        </a:cubicBezTo>
                        <a:cubicBezTo>
                          <a:pt x="20" y="100"/>
                          <a:pt x="20" y="100"/>
                          <a:pt x="20" y="100"/>
                        </a:cubicBezTo>
                        <a:cubicBezTo>
                          <a:pt x="15" y="21"/>
                          <a:pt x="15" y="21"/>
                          <a:pt x="15" y="21"/>
                        </a:cubicBezTo>
                        <a:cubicBezTo>
                          <a:pt x="14" y="1"/>
                          <a:pt x="14" y="1"/>
                          <a:pt x="14" y="1"/>
                        </a:cubicBezTo>
                        <a:cubicBezTo>
                          <a:pt x="14" y="1"/>
                          <a:pt x="14" y="1"/>
                          <a:pt x="14" y="1"/>
                        </a:cubicBezTo>
                        <a:cubicBezTo>
                          <a:pt x="14" y="0"/>
                          <a:pt x="14" y="0"/>
                          <a:pt x="14" y="0"/>
                        </a:cubicBezTo>
                      </a:path>
                    </a:pathLst>
                  </a:custGeom>
                  <a:solidFill>
                    <a:srgbClr val="B7741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4" name="Freeform 24"/>
                  <p:cNvSpPr/>
                  <p:nvPr/>
                </p:nvSpPr>
                <p:spPr bwMode="auto">
                  <a:xfrm>
                    <a:off x="2535133" y="1529145"/>
                    <a:ext cx="216208" cy="924441"/>
                  </a:xfrm>
                  <a:custGeom>
                    <a:avLst/>
                    <a:gdLst>
                      <a:gd name="T0" fmla="*/ 35 w 51"/>
                      <a:gd name="T1" fmla="*/ 174 h 218"/>
                      <a:gd name="T2" fmla="*/ 50 w 51"/>
                      <a:gd name="T3" fmla="*/ 11 h 218"/>
                      <a:gd name="T4" fmla="*/ 22 w 51"/>
                      <a:gd name="T5" fmla="*/ 8 h 218"/>
                      <a:gd name="T6" fmla="*/ 0 w 51"/>
                      <a:gd name="T7" fmla="*/ 170 h 218"/>
                      <a:gd name="T8" fmla="*/ 35 w 51"/>
                      <a:gd name="T9" fmla="*/ 174 h 218"/>
                    </a:gdLst>
                    <a:ahLst/>
                    <a:cxnLst>
                      <a:cxn ang="0">
                        <a:pos x="T0" y="T1"/>
                      </a:cxn>
                      <a:cxn ang="0">
                        <a:pos x="T2" y="T3"/>
                      </a:cxn>
                      <a:cxn ang="0">
                        <a:pos x="T4" y="T5"/>
                      </a:cxn>
                      <a:cxn ang="0">
                        <a:pos x="T6" y="T7"/>
                      </a:cxn>
                      <a:cxn ang="0">
                        <a:pos x="T8" y="T9"/>
                      </a:cxn>
                    </a:cxnLst>
                    <a:rect l="0" t="0" r="r" b="b"/>
                    <a:pathLst>
                      <a:path w="51" h="218">
                        <a:moveTo>
                          <a:pt x="35" y="174"/>
                        </a:moveTo>
                        <a:cubicBezTo>
                          <a:pt x="48" y="104"/>
                          <a:pt x="47" y="90"/>
                          <a:pt x="50" y="11"/>
                        </a:cubicBezTo>
                        <a:cubicBezTo>
                          <a:pt x="51" y="3"/>
                          <a:pt x="24" y="0"/>
                          <a:pt x="22" y="8"/>
                        </a:cubicBezTo>
                        <a:cubicBezTo>
                          <a:pt x="8" y="85"/>
                          <a:pt x="4" y="99"/>
                          <a:pt x="0" y="170"/>
                        </a:cubicBezTo>
                        <a:cubicBezTo>
                          <a:pt x="6" y="217"/>
                          <a:pt x="18" y="218"/>
                          <a:pt x="35" y="174"/>
                        </a:cubicBezTo>
                      </a:path>
                    </a:pathLst>
                  </a:custGeom>
                  <a:solidFill>
                    <a:srgbClr val="666666"/>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5" name="Freeform 25"/>
                  <p:cNvSpPr/>
                  <p:nvPr/>
                </p:nvSpPr>
                <p:spPr bwMode="auto">
                  <a:xfrm>
                    <a:off x="2496979" y="1982885"/>
                    <a:ext cx="237404" cy="521588"/>
                  </a:xfrm>
                  <a:custGeom>
                    <a:avLst/>
                    <a:gdLst>
                      <a:gd name="T0" fmla="*/ 42 w 56"/>
                      <a:gd name="T1" fmla="*/ 114 h 123"/>
                      <a:gd name="T2" fmla="*/ 56 w 56"/>
                      <a:gd name="T3" fmla="*/ 10 h 123"/>
                      <a:gd name="T4" fmla="*/ 52 w 56"/>
                      <a:gd name="T5" fmla="*/ 7 h 123"/>
                      <a:gd name="T6" fmla="*/ 32 w 56"/>
                      <a:gd name="T7" fmla="*/ 14 h 123"/>
                      <a:gd name="T8" fmla="*/ 15 w 56"/>
                      <a:gd name="T9" fmla="*/ 3 h 123"/>
                      <a:gd name="T10" fmla="*/ 11 w 56"/>
                      <a:gd name="T11" fmla="*/ 5 h 123"/>
                      <a:gd name="T12" fmla="*/ 0 w 56"/>
                      <a:gd name="T13" fmla="*/ 110 h 123"/>
                      <a:gd name="T14" fmla="*/ 5 w 56"/>
                      <a:gd name="T15" fmla="*/ 118 h 123"/>
                      <a:gd name="T16" fmla="*/ 35 w 56"/>
                      <a:gd name="T17" fmla="*/ 123 h 123"/>
                      <a:gd name="T18" fmla="*/ 42 w 56"/>
                      <a:gd name="T19" fmla="*/ 1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23">
                        <a:moveTo>
                          <a:pt x="42" y="114"/>
                        </a:moveTo>
                        <a:cubicBezTo>
                          <a:pt x="56" y="10"/>
                          <a:pt x="56" y="10"/>
                          <a:pt x="56" y="10"/>
                        </a:cubicBezTo>
                        <a:cubicBezTo>
                          <a:pt x="56" y="6"/>
                          <a:pt x="54" y="5"/>
                          <a:pt x="52" y="7"/>
                        </a:cubicBezTo>
                        <a:cubicBezTo>
                          <a:pt x="52" y="7"/>
                          <a:pt x="42" y="15"/>
                          <a:pt x="32" y="14"/>
                        </a:cubicBezTo>
                        <a:cubicBezTo>
                          <a:pt x="23" y="13"/>
                          <a:pt x="15" y="3"/>
                          <a:pt x="15" y="3"/>
                        </a:cubicBezTo>
                        <a:cubicBezTo>
                          <a:pt x="13" y="0"/>
                          <a:pt x="11" y="1"/>
                          <a:pt x="11" y="5"/>
                        </a:cubicBezTo>
                        <a:cubicBezTo>
                          <a:pt x="0" y="110"/>
                          <a:pt x="0" y="110"/>
                          <a:pt x="0" y="110"/>
                        </a:cubicBezTo>
                        <a:cubicBezTo>
                          <a:pt x="0" y="113"/>
                          <a:pt x="2" y="117"/>
                          <a:pt x="5" y="118"/>
                        </a:cubicBezTo>
                        <a:cubicBezTo>
                          <a:pt x="35" y="123"/>
                          <a:pt x="35" y="123"/>
                          <a:pt x="35" y="123"/>
                        </a:cubicBezTo>
                        <a:cubicBezTo>
                          <a:pt x="38" y="122"/>
                          <a:pt x="41" y="118"/>
                          <a:pt x="42" y="114"/>
                        </a:cubicBezTo>
                      </a:path>
                    </a:pathLst>
                  </a:custGeom>
                  <a:solidFill>
                    <a:srgbClr val="41414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6" name="Freeform 26"/>
                  <p:cNvSpPr/>
                  <p:nvPr/>
                </p:nvSpPr>
                <p:spPr bwMode="auto">
                  <a:xfrm>
                    <a:off x="2543612" y="1982885"/>
                    <a:ext cx="190771" cy="81984"/>
                  </a:xfrm>
                  <a:custGeom>
                    <a:avLst/>
                    <a:gdLst>
                      <a:gd name="T0" fmla="*/ 43 w 45"/>
                      <a:gd name="T1" fmla="*/ 10 h 19"/>
                      <a:gd name="T2" fmla="*/ 45 w 45"/>
                      <a:gd name="T3" fmla="*/ 9 h 19"/>
                      <a:gd name="T4" fmla="*/ 41 w 45"/>
                      <a:gd name="T5" fmla="*/ 7 h 19"/>
                      <a:gd name="T6" fmla="*/ 21 w 45"/>
                      <a:gd name="T7" fmla="*/ 14 h 19"/>
                      <a:gd name="T8" fmla="*/ 4 w 45"/>
                      <a:gd name="T9" fmla="*/ 3 h 19"/>
                      <a:gd name="T10" fmla="*/ 0 w 45"/>
                      <a:gd name="T11" fmla="*/ 4 h 19"/>
                      <a:gd name="T12" fmla="*/ 2 w 45"/>
                      <a:gd name="T13" fmla="*/ 6 h 19"/>
                      <a:gd name="T14" fmla="*/ 21 w 45"/>
                      <a:gd name="T15" fmla="*/ 18 h 19"/>
                      <a:gd name="T16" fmla="*/ 43 w 45"/>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43" y="10"/>
                        </a:moveTo>
                        <a:cubicBezTo>
                          <a:pt x="43" y="10"/>
                          <a:pt x="44" y="9"/>
                          <a:pt x="45" y="9"/>
                        </a:cubicBezTo>
                        <a:cubicBezTo>
                          <a:pt x="45" y="6"/>
                          <a:pt x="43" y="5"/>
                          <a:pt x="41" y="7"/>
                        </a:cubicBezTo>
                        <a:cubicBezTo>
                          <a:pt x="41" y="7"/>
                          <a:pt x="31" y="15"/>
                          <a:pt x="21" y="14"/>
                        </a:cubicBezTo>
                        <a:cubicBezTo>
                          <a:pt x="12" y="13"/>
                          <a:pt x="4" y="3"/>
                          <a:pt x="4" y="3"/>
                        </a:cubicBezTo>
                        <a:cubicBezTo>
                          <a:pt x="2" y="0"/>
                          <a:pt x="0" y="1"/>
                          <a:pt x="0" y="4"/>
                        </a:cubicBezTo>
                        <a:cubicBezTo>
                          <a:pt x="0" y="4"/>
                          <a:pt x="1" y="5"/>
                          <a:pt x="2" y="6"/>
                        </a:cubicBezTo>
                        <a:cubicBezTo>
                          <a:pt x="2" y="6"/>
                          <a:pt x="11" y="17"/>
                          <a:pt x="21" y="18"/>
                        </a:cubicBezTo>
                        <a:cubicBezTo>
                          <a:pt x="31" y="19"/>
                          <a:pt x="43" y="10"/>
                          <a:pt x="43" y="10"/>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7" name="Freeform 27"/>
                  <p:cNvSpPr/>
                  <p:nvPr/>
                </p:nvSpPr>
                <p:spPr bwMode="auto">
                  <a:xfrm>
                    <a:off x="2509697" y="2483270"/>
                    <a:ext cx="148378" cy="171035"/>
                  </a:xfrm>
                  <a:custGeom>
                    <a:avLst/>
                    <a:gdLst>
                      <a:gd name="T0" fmla="*/ 35 w 35"/>
                      <a:gd name="T1" fmla="*/ 4 h 40"/>
                      <a:gd name="T2" fmla="*/ 16 w 35"/>
                      <a:gd name="T3" fmla="*/ 9 h 40"/>
                      <a:gd name="T4" fmla="*/ 0 w 35"/>
                      <a:gd name="T5" fmla="*/ 0 h 40"/>
                      <a:gd name="T6" fmla="*/ 35 w 35"/>
                      <a:gd name="T7" fmla="*/ 4 h 40"/>
                    </a:gdLst>
                    <a:ahLst/>
                    <a:cxnLst>
                      <a:cxn ang="0">
                        <a:pos x="T0" y="T1"/>
                      </a:cxn>
                      <a:cxn ang="0">
                        <a:pos x="T2" y="T3"/>
                      </a:cxn>
                      <a:cxn ang="0">
                        <a:pos x="T4" y="T5"/>
                      </a:cxn>
                      <a:cxn ang="0">
                        <a:pos x="T6" y="T7"/>
                      </a:cxn>
                    </a:cxnLst>
                    <a:rect l="0" t="0" r="r" b="b"/>
                    <a:pathLst>
                      <a:path w="35" h="40">
                        <a:moveTo>
                          <a:pt x="35" y="4"/>
                        </a:moveTo>
                        <a:cubicBezTo>
                          <a:pt x="29" y="8"/>
                          <a:pt x="23" y="10"/>
                          <a:pt x="16" y="9"/>
                        </a:cubicBezTo>
                        <a:cubicBezTo>
                          <a:pt x="10" y="8"/>
                          <a:pt x="4" y="5"/>
                          <a:pt x="0" y="0"/>
                        </a:cubicBezTo>
                        <a:cubicBezTo>
                          <a:pt x="3" y="39"/>
                          <a:pt x="23" y="40"/>
                          <a:pt x="35" y="4"/>
                        </a:cubicBezTo>
                      </a:path>
                    </a:pathLst>
                  </a:custGeom>
                  <a:solidFill>
                    <a:srgbClr val="666666"/>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8" name="Freeform 28"/>
                  <p:cNvSpPr/>
                  <p:nvPr/>
                </p:nvSpPr>
                <p:spPr bwMode="auto">
                  <a:xfrm>
                    <a:off x="2492740" y="2438037"/>
                    <a:ext cx="185119" cy="91878"/>
                  </a:xfrm>
                  <a:custGeom>
                    <a:avLst/>
                    <a:gdLst>
                      <a:gd name="T0" fmla="*/ 39 w 44"/>
                      <a:gd name="T1" fmla="*/ 16 h 22"/>
                      <a:gd name="T2" fmla="*/ 44 w 44"/>
                      <a:gd name="T3" fmla="*/ 10 h 22"/>
                      <a:gd name="T4" fmla="*/ 40 w 44"/>
                      <a:gd name="T5" fmla="*/ 7 h 22"/>
                      <a:gd name="T6" fmla="*/ 21 w 44"/>
                      <a:gd name="T7" fmla="*/ 13 h 22"/>
                      <a:gd name="T8" fmla="*/ 4 w 44"/>
                      <a:gd name="T9" fmla="*/ 3 h 22"/>
                      <a:gd name="T10" fmla="*/ 0 w 44"/>
                      <a:gd name="T11" fmla="*/ 2 h 22"/>
                      <a:gd name="T12" fmla="*/ 3 w 44"/>
                      <a:gd name="T13" fmla="*/ 12 h 22"/>
                      <a:gd name="T14" fmla="*/ 20 w 44"/>
                      <a:gd name="T15" fmla="*/ 21 h 22"/>
                      <a:gd name="T16" fmla="*/ 39 w 44"/>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2">
                        <a:moveTo>
                          <a:pt x="39" y="16"/>
                        </a:moveTo>
                        <a:cubicBezTo>
                          <a:pt x="42" y="14"/>
                          <a:pt x="44" y="11"/>
                          <a:pt x="44" y="10"/>
                        </a:cubicBezTo>
                        <a:cubicBezTo>
                          <a:pt x="44" y="8"/>
                          <a:pt x="43" y="5"/>
                          <a:pt x="40" y="7"/>
                        </a:cubicBezTo>
                        <a:cubicBezTo>
                          <a:pt x="40" y="7"/>
                          <a:pt x="30" y="14"/>
                          <a:pt x="21" y="13"/>
                        </a:cubicBezTo>
                        <a:cubicBezTo>
                          <a:pt x="12" y="12"/>
                          <a:pt x="4" y="3"/>
                          <a:pt x="4" y="3"/>
                        </a:cubicBezTo>
                        <a:cubicBezTo>
                          <a:pt x="2" y="1"/>
                          <a:pt x="0" y="0"/>
                          <a:pt x="0" y="2"/>
                        </a:cubicBezTo>
                        <a:cubicBezTo>
                          <a:pt x="0" y="4"/>
                          <a:pt x="1" y="10"/>
                          <a:pt x="3" y="12"/>
                        </a:cubicBezTo>
                        <a:cubicBezTo>
                          <a:pt x="3" y="12"/>
                          <a:pt x="12" y="20"/>
                          <a:pt x="20" y="21"/>
                        </a:cubicBezTo>
                        <a:cubicBezTo>
                          <a:pt x="29" y="22"/>
                          <a:pt x="39" y="16"/>
                          <a:pt x="39" y="16"/>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9" name="Freeform 30"/>
                  <p:cNvSpPr/>
                  <p:nvPr/>
                </p:nvSpPr>
                <p:spPr bwMode="auto">
                  <a:xfrm>
                    <a:off x="2624160" y="1509356"/>
                    <a:ext cx="122941" cy="113081"/>
                  </a:xfrm>
                  <a:custGeom>
                    <a:avLst/>
                    <a:gdLst>
                      <a:gd name="T0" fmla="*/ 1 w 29"/>
                      <a:gd name="T1" fmla="*/ 17 h 27"/>
                      <a:gd name="T2" fmla="*/ 13 w 29"/>
                      <a:gd name="T3" fmla="*/ 1 h 27"/>
                      <a:gd name="T4" fmla="*/ 29 w 29"/>
                      <a:gd name="T5" fmla="*/ 15 h 27"/>
                      <a:gd name="T6" fmla="*/ 29 w 29"/>
                      <a:gd name="T7" fmla="*/ 20 h 27"/>
                      <a:gd name="T8" fmla="*/ 14 w 29"/>
                      <a:gd name="T9" fmla="*/ 26 h 27"/>
                      <a:gd name="T10" fmla="*/ 1 w 29"/>
                      <a:gd name="T11" fmla="*/ 17 h 27"/>
                    </a:gdLst>
                    <a:ahLst/>
                    <a:cxnLst>
                      <a:cxn ang="0">
                        <a:pos x="T0" y="T1"/>
                      </a:cxn>
                      <a:cxn ang="0">
                        <a:pos x="T2" y="T3"/>
                      </a:cxn>
                      <a:cxn ang="0">
                        <a:pos x="T4" y="T5"/>
                      </a:cxn>
                      <a:cxn ang="0">
                        <a:pos x="T6" y="T7"/>
                      </a:cxn>
                      <a:cxn ang="0">
                        <a:pos x="T8" y="T9"/>
                      </a:cxn>
                      <a:cxn ang="0">
                        <a:pos x="T10" y="T11"/>
                      </a:cxn>
                    </a:cxnLst>
                    <a:rect l="0" t="0" r="r" b="b"/>
                    <a:pathLst>
                      <a:path w="29" h="27">
                        <a:moveTo>
                          <a:pt x="1" y="17"/>
                        </a:moveTo>
                        <a:cubicBezTo>
                          <a:pt x="1" y="12"/>
                          <a:pt x="5" y="0"/>
                          <a:pt x="13" y="1"/>
                        </a:cubicBezTo>
                        <a:cubicBezTo>
                          <a:pt x="20" y="2"/>
                          <a:pt x="28" y="11"/>
                          <a:pt x="29" y="15"/>
                        </a:cubicBezTo>
                        <a:cubicBezTo>
                          <a:pt x="29" y="16"/>
                          <a:pt x="29" y="19"/>
                          <a:pt x="29" y="20"/>
                        </a:cubicBezTo>
                        <a:cubicBezTo>
                          <a:pt x="29" y="24"/>
                          <a:pt x="22" y="27"/>
                          <a:pt x="14" y="26"/>
                        </a:cubicBezTo>
                        <a:cubicBezTo>
                          <a:pt x="6" y="25"/>
                          <a:pt x="0" y="21"/>
                          <a:pt x="1" y="17"/>
                        </a:cubicBezTo>
                      </a:path>
                    </a:pathLst>
                  </a:custGeom>
                  <a:solidFill>
                    <a:srgbClr val="41414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0" name="Freeform 32"/>
                  <p:cNvSpPr/>
                  <p:nvPr/>
                </p:nvSpPr>
                <p:spPr bwMode="auto">
                  <a:xfrm>
                    <a:off x="2626986" y="1369418"/>
                    <a:ext cx="124354" cy="236057"/>
                  </a:xfrm>
                  <a:custGeom>
                    <a:avLst/>
                    <a:gdLst>
                      <a:gd name="T0" fmla="*/ 1 w 29"/>
                      <a:gd name="T1" fmla="*/ 43 h 56"/>
                      <a:gd name="T2" fmla="*/ 0 w 29"/>
                      <a:gd name="T3" fmla="*/ 46 h 56"/>
                      <a:gd name="T4" fmla="*/ 13 w 29"/>
                      <a:gd name="T5" fmla="*/ 55 h 56"/>
                      <a:gd name="T6" fmla="*/ 28 w 29"/>
                      <a:gd name="T7" fmla="*/ 49 h 56"/>
                      <a:gd name="T8" fmla="*/ 28 w 29"/>
                      <a:gd name="T9" fmla="*/ 46 h 56"/>
                      <a:gd name="T10" fmla="*/ 20 w 29"/>
                      <a:gd name="T11" fmla="*/ 0 h 56"/>
                      <a:gd name="T12" fmla="*/ 1 w 29"/>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1" y="43"/>
                        </a:moveTo>
                        <a:cubicBezTo>
                          <a:pt x="1" y="44"/>
                          <a:pt x="0" y="45"/>
                          <a:pt x="0" y="46"/>
                        </a:cubicBezTo>
                        <a:cubicBezTo>
                          <a:pt x="0" y="50"/>
                          <a:pt x="6" y="54"/>
                          <a:pt x="13" y="55"/>
                        </a:cubicBezTo>
                        <a:cubicBezTo>
                          <a:pt x="21" y="56"/>
                          <a:pt x="28" y="53"/>
                          <a:pt x="28" y="49"/>
                        </a:cubicBezTo>
                        <a:cubicBezTo>
                          <a:pt x="29" y="48"/>
                          <a:pt x="28" y="47"/>
                          <a:pt x="28" y="46"/>
                        </a:cubicBezTo>
                        <a:cubicBezTo>
                          <a:pt x="20" y="0"/>
                          <a:pt x="20" y="0"/>
                          <a:pt x="20" y="0"/>
                        </a:cubicBezTo>
                        <a:lnTo>
                          <a:pt x="1" y="43"/>
                        </a:lnTo>
                        <a:close/>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1" name="Freeform 33"/>
                  <p:cNvSpPr/>
                  <p:nvPr/>
                </p:nvSpPr>
                <p:spPr bwMode="auto">
                  <a:xfrm>
                    <a:off x="2696229" y="1363764"/>
                    <a:ext cx="25436" cy="50887"/>
                  </a:xfrm>
                  <a:custGeom>
                    <a:avLst/>
                    <a:gdLst>
                      <a:gd name="T0" fmla="*/ 3 w 6"/>
                      <a:gd name="T1" fmla="*/ 12 h 12"/>
                      <a:gd name="T2" fmla="*/ 6 w 6"/>
                      <a:gd name="T3" fmla="*/ 11 h 12"/>
                      <a:gd name="T4" fmla="*/ 4 w 6"/>
                      <a:gd name="T5" fmla="*/ 1 h 12"/>
                      <a:gd name="T6" fmla="*/ 0 w 6"/>
                      <a:gd name="T7" fmla="*/ 11 h 12"/>
                      <a:gd name="T8" fmla="*/ 3 w 6"/>
                      <a:gd name="T9" fmla="*/ 12 h 12"/>
                    </a:gdLst>
                    <a:ahLst/>
                    <a:cxnLst>
                      <a:cxn ang="0">
                        <a:pos x="T0" y="T1"/>
                      </a:cxn>
                      <a:cxn ang="0">
                        <a:pos x="T2" y="T3"/>
                      </a:cxn>
                      <a:cxn ang="0">
                        <a:pos x="T4" y="T5"/>
                      </a:cxn>
                      <a:cxn ang="0">
                        <a:pos x="T6" y="T7"/>
                      </a:cxn>
                      <a:cxn ang="0">
                        <a:pos x="T8" y="T9"/>
                      </a:cxn>
                    </a:cxnLst>
                    <a:rect l="0" t="0" r="r" b="b"/>
                    <a:pathLst>
                      <a:path w="6" h="12">
                        <a:moveTo>
                          <a:pt x="3" y="12"/>
                        </a:moveTo>
                        <a:cubicBezTo>
                          <a:pt x="4" y="12"/>
                          <a:pt x="5" y="12"/>
                          <a:pt x="6" y="11"/>
                        </a:cubicBezTo>
                        <a:cubicBezTo>
                          <a:pt x="6" y="11"/>
                          <a:pt x="6" y="1"/>
                          <a:pt x="4" y="1"/>
                        </a:cubicBezTo>
                        <a:cubicBezTo>
                          <a:pt x="2" y="0"/>
                          <a:pt x="0" y="11"/>
                          <a:pt x="0" y="11"/>
                        </a:cubicBezTo>
                        <a:cubicBezTo>
                          <a:pt x="1" y="11"/>
                          <a:pt x="1" y="11"/>
                          <a:pt x="3" y="12"/>
                        </a:cubicBezTo>
                      </a:path>
                    </a:pathLst>
                  </a:custGeom>
                  <a:solidFill>
                    <a:srgbClr val="41414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4" name="Freeform 34"/>
                  <p:cNvSpPr/>
                  <p:nvPr/>
                </p:nvSpPr>
                <p:spPr bwMode="auto">
                  <a:xfrm>
                    <a:off x="2164896" y="2016809"/>
                    <a:ext cx="781455" cy="877794"/>
                  </a:xfrm>
                  <a:custGeom>
                    <a:avLst/>
                    <a:gdLst>
                      <a:gd name="T0" fmla="*/ 123 w 492"/>
                      <a:gd name="T1" fmla="*/ 553 h 553"/>
                      <a:gd name="T2" fmla="*/ 0 w 492"/>
                      <a:gd name="T3" fmla="*/ 0 h 553"/>
                      <a:gd name="T4" fmla="*/ 492 w 492"/>
                      <a:gd name="T5" fmla="*/ 0 h 553"/>
                      <a:gd name="T6" fmla="*/ 377 w 492"/>
                      <a:gd name="T7" fmla="*/ 550 h 553"/>
                      <a:gd name="T8" fmla="*/ 123 w 492"/>
                      <a:gd name="T9" fmla="*/ 553 h 553"/>
                    </a:gdLst>
                    <a:ahLst/>
                    <a:cxnLst>
                      <a:cxn ang="0">
                        <a:pos x="T0" y="T1"/>
                      </a:cxn>
                      <a:cxn ang="0">
                        <a:pos x="T2" y="T3"/>
                      </a:cxn>
                      <a:cxn ang="0">
                        <a:pos x="T4" y="T5"/>
                      </a:cxn>
                      <a:cxn ang="0">
                        <a:pos x="T6" y="T7"/>
                      </a:cxn>
                      <a:cxn ang="0">
                        <a:pos x="T8" y="T9"/>
                      </a:cxn>
                    </a:cxnLst>
                    <a:rect l="0" t="0" r="r" b="b"/>
                    <a:pathLst>
                      <a:path w="492" h="553">
                        <a:moveTo>
                          <a:pt x="123" y="553"/>
                        </a:moveTo>
                        <a:lnTo>
                          <a:pt x="0" y="0"/>
                        </a:lnTo>
                        <a:lnTo>
                          <a:pt x="492" y="0"/>
                        </a:lnTo>
                        <a:lnTo>
                          <a:pt x="377" y="550"/>
                        </a:lnTo>
                        <a:lnTo>
                          <a:pt x="123" y="553"/>
                        </a:lnTo>
                        <a:close/>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6" name="Freeform 36"/>
                  <p:cNvSpPr/>
                  <p:nvPr/>
                </p:nvSpPr>
                <p:spPr bwMode="auto">
                  <a:xfrm>
                    <a:off x="2145113" y="1995606"/>
                    <a:ext cx="822435" cy="920201"/>
                  </a:xfrm>
                  <a:custGeom>
                    <a:avLst/>
                    <a:gdLst>
                      <a:gd name="T0" fmla="*/ 51 w 194"/>
                      <a:gd name="T1" fmla="*/ 212 h 217"/>
                      <a:gd name="T2" fmla="*/ 55 w 194"/>
                      <a:gd name="T3" fmla="*/ 211 h 217"/>
                      <a:gd name="T4" fmla="*/ 11 w 194"/>
                      <a:gd name="T5" fmla="*/ 9 h 217"/>
                      <a:gd name="T6" fmla="*/ 183 w 194"/>
                      <a:gd name="T7" fmla="*/ 9 h 217"/>
                      <a:gd name="T8" fmla="*/ 143 w 194"/>
                      <a:gd name="T9" fmla="*/ 206 h 217"/>
                      <a:gd name="T10" fmla="*/ 51 w 194"/>
                      <a:gd name="T11" fmla="*/ 207 h 217"/>
                      <a:gd name="T12" fmla="*/ 51 w 194"/>
                      <a:gd name="T13" fmla="*/ 212 h 217"/>
                      <a:gd name="T14" fmla="*/ 55 w 194"/>
                      <a:gd name="T15" fmla="*/ 211 h 217"/>
                      <a:gd name="T16" fmla="*/ 51 w 194"/>
                      <a:gd name="T17" fmla="*/ 212 h 217"/>
                      <a:gd name="T18" fmla="*/ 51 w 194"/>
                      <a:gd name="T19" fmla="*/ 217 h 217"/>
                      <a:gd name="T20" fmla="*/ 147 w 194"/>
                      <a:gd name="T21" fmla="*/ 216 h 217"/>
                      <a:gd name="T22" fmla="*/ 151 w 194"/>
                      <a:gd name="T23" fmla="*/ 212 h 217"/>
                      <a:gd name="T24" fmla="*/ 193 w 194"/>
                      <a:gd name="T25" fmla="*/ 6 h 217"/>
                      <a:gd name="T26" fmla="*/ 192 w 194"/>
                      <a:gd name="T27" fmla="*/ 2 h 217"/>
                      <a:gd name="T28" fmla="*/ 189 w 194"/>
                      <a:gd name="T29" fmla="*/ 0 h 217"/>
                      <a:gd name="T30" fmla="*/ 5 w 194"/>
                      <a:gd name="T31" fmla="*/ 0 h 217"/>
                      <a:gd name="T32" fmla="*/ 1 w 194"/>
                      <a:gd name="T33" fmla="*/ 2 h 217"/>
                      <a:gd name="T34" fmla="*/ 0 w 194"/>
                      <a:gd name="T35" fmla="*/ 6 h 217"/>
                      <a:gd name="T36" fmla="*/ 46 w 194"/>
                      <a:gd name="T37" fmla="*/ 213 h 217"/>
                      <a:gd name="T38" fmla="*/ 51 w 194"/>
                      <a:gd name="T39" fmla="*/ 217 h 217"/>
                      <a:gd name="T40" fmla="*/ 51 w 194"/>
                      <a:gd name="T41" fmla="*/ 2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217">
                        <a:moveTo>
                          <a:pt x="51" y="212"/>
                        </a:moveTo>
                        <a:cubicBezTo>
                          <a:pt x="55" y="211"/>
                          <a:pt x="55" y="211"/>
                          <a:pt x="55" y="211"/>
                        </a:cubicBezTo>
                        <a:cubicBezTo>
                          <a:pt x="11" y="9"/>
                          <a:pt x="11" y="9"/>
                          <a:pt x="11" y="9"/>
                        </a:cubicBezTo>
                        <a:cubicBezTo>
                          <a:pt x="183" y="9"/>
                          <a:pt x="183" y="9"/>
                          <a:pt x="183" y="9"/>
                        </a:cubicBezTo>
                        <a:cubicBezTo>
                          <a:pt x="143" y="206"/>
                          <a:pt x="143" y="206"/>
                          <a:pt x="143" y="206"/>
                        </a:cubicBezTo>
                        <a:cubicBezTo>
                          <a:pt x="51" y="207"/>
                          <a:pt x="51" y="207"/>
                          <a:pt x="51" y="207"/>
                        </a:cubicBezTo>
                        <a:cubicBezTo>
                          <a:pt x="51" y="212"/>
                          <a:pt x="51" y="212"/>
                          <a:pt x="51" y="212"/>
                        </a:cubicBezTo>
                        <a:cubicBezTo>
                          <a:pt x="55" y="211"/>
                          <a:pt x="55" y="211"/>
                          <a:pt x="55" y="211"/>
                        </a:cubicBezTo>
                        <a:cubicBezTo>
                          <a:pt x="51" y="212"/>
                          <a:pt x="51" y="212"/>
                          <a:pt x="51" y="212"/>
                        </a:cubicBezTo>
                        <a:cubicBezTo>
                          <a:pt x="51" y="217"/>
                          <a:pt x="51" y="217"/>
                          <a:pt x="51" y="217"/>
                        </a:cubicBezTo>
                        <a:cubicBezTo>
                          <a:pt x="147" y="216"/>
                          <a:pt x="147" y="216"/>
                          <a:pt x="147" y="216"/>
                        </a:cubicBezTo>
                        <a:cubicBezTo>
                          <a:pt x="149" y="216"/>
                          <a:pt x="151" y="214"/>
                          <a:pt x="151" y="212"/>
                        </a:cubicBezTo>
                        <a:cubicBezTo>
                          <a:pt x="193" y="6"/>
                          <a:pt x="193" y="6"/>
                          <a:pt x="193" y="6"/>
                        </a:cubicBezTo>
                        <a:cubicBezTo>
                          <a:pt x="194" y="4"/>
                          <a:pt x="193" y="3"/>
                          <a:pt x="192" y="2"/>
                        </a:cubicBezTo>
                        <a:cubicBezTo>
                          <a:pt x="191" y="0"/>
                          <a:pt x="190" y="0"/>
                          <a:pt x="189" y="0"/>
                        </a:cubicBezTo>
                        <a:cubicBezTo>
                          <a:pt x="5" y="0"/>
                          <a:pt x="5" y="0"/>
                          <a:pt x="5" y="0"/>
                        </a:cubicBezTo>
                        <a:cubicBezTo>
                          <a:pt x="4" y="0"/>
                          <a:pt x="2" y="0"/>
                          <a:pt x="1" y="2"/>
                        </a:cubicBezTo>
                        <a:cubicBezTo>
                          <a:pt x="1" y="3"/>
                          <a:pt x="0" y="4"/>
                          <a:pt x="0" y="6"/>
                        </a:cubicBezTo>
                        <a:cubicBezTo>
                          <a:pt x="46" y="213"/>
                          <a:pt x="46" y="213"/>
                          <a:pt x="46" y="213"/>
                        </a:cubicBezTo>
                        <a:cubicBezTo>
                          <a:pt x="47" y="215"/>
                          <a:pt x="48" y="217"/>
                          <a:pt x="51" y="217"/>
                        </a:cubicBezTo>
                        <a:cubicBezTo>
                          <a:pt x="51" y="212"/>
                          <a:pt x="51" y="212"/>
                          <a:pt x="51" y="212"/>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7" name="Freeform 37"/>
                  <p:cNvSpPr>
                    <a:spLocks noEditPoints="1"/>
                  </p:cNvSpPr>
                  <p:nvPr/>
                </p:nvSpPr>
                <p:spPr bwMode="auto">
                  <a:xfrm>
                    <a:off x="2145113" y="2001260"/>
                    <a:ext cx="411218" cy="911720"/>
                  </a:xfrm>
                  <a:custGeom>
                    <a:avLst/>
                    <a:gdLst>
                      <a:gd name="T0" fmla="*/ 97 w 97"/>
                      <a:gd name="T1" fmla="*/ 215 h 215"/>
                      <a:gd name="T2" fmla="*/ 70 w 97"/>
                      <a:gd name="T3" fmla="*/ 215 h 215"/>
                      <a:gd name="T4" fmla="*/ 97 w 97"/>
                      <a:gd name="T5" fmla="*/ 215 h 215"/>
                      <a:gd name="T6" fmla="*/ 97 w 97"/>
                      <a:gd name="T7" fmla="*/ 215 h 215"/>
                      <a:gd name="T8" fmla="*/ 0 w 97"/>
                      <a:gd name="T9" fmla="*/ 3 h 215"/>
                      <a:gd name="T10" fmla="*/ 0 w 97"/>
                      <a:gd name="T11" fmla="*/ 5 h 215"/>
                      <a:gd name="T12" fmla="*/ 46 w 97"/>
                      <a:gd name="T13" fmla="*/ 212 h 215"/>
                      <a:gd name="T14" fmla="*/ 46 w 97"/>
                      <a:gd name="T15" fmla="*/ 213 h 215"/>
                      <a:gd name="T16" fmla="*/ 46 w 97"/>
                      <a:gd name="T17" fmla="*/ 212 h 215"/>
                      <a:gd name="T18" fmla="*/ 0 w 97"/>
                      <a:gd name="T19" fmla="*/ 5 h 215"/>
                      <a:gd name="T20" fmla="*/ 0 w 97"/>
                      <a:gd name="T21" fmla="*/ 3 h 215"/>
                      <a:gd name="T22" fmla="*/ 2 w 97"/>
                      <a:gd name="T23" fmla="*/ 0 h 215"/>
                      <a:gd name="T24" fmla="*/ 1 w 97"/>
                      <a:gd name="T25" fmla="*/ 1 h 215"/>
                      <a:gd name="T26" fmla="*/ 1 w 97"/>
                      <a:gd name="T27" fmla="*/ 1 h 215"/>
                      <a:gd name="T28" fmla="*/ 1 w 97"/>
                      <a:gd name="T29" fmla="*/ 1 h 215"/>
                      <a:gd name="T30" fmla="*/ 2 w 97"/>
                      <a:gd name="T3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215">
                        <a:moveTo>
                          <a:pt x="97" y="215"/>
                        </a:moveTo>
                        <a:cubicBezTo>
                          <a:pt x="70" y="215"/>
                          <a:pt x="70" y="215"/>
                          <a:pt x="70" y="215"/>
                        </a:cubicBezTo>
                        <a:cubicBezTo>
                          <a:pt x="97" y="215"/>
                          <a:pt x="97" y="215"/>
                          <a:pt x="97" y="215"/>
                        </a:cubicBezTo>
                        <a:cubicBezTo>
                          <a:pt x="97" y="215"/>
                          <a:pt x="97" y="215"/>
                          <a:pt x="97" y="215"/>
                        </a:cubicBezTo>
                        <a:moveTo>
                          <a:pt x="0" y="3"/>
                        </a:moveTo>
                        <a:cubicBezTo>
                          <a:pt x="0" y="4"/>
                          <a:pt x="0" y="4"/>
                          <a:pt x="0" y="5"/>
                        </a:cubicBezTo>
                        <a:cubicBezTo>
                          <a:pt x="46" y="212"/>
                          <a:pt x="46" y="212"/>
                          <a:pt x="46" y="212"/>
                        </a:cubicBezTo>
                        <a:cubicBezTo>
                          <a:pt x="46" y="212"/>
                          <a:pt x="46" y="212"/>
                          <a:pt x="46" y="213"/>
                        </a:cubicBezTo>
                        <a:cubicBezTo>
                          <a:pt x="46" y="212"/>
                          <a:pt x="46" y="212"/>
                          <a:pt x="46" y="212"/>
                        </a:cubicBezTo>
                        <a:cubicBezTo>
                          <a:pt x="0" y="5"/>
                          <a:pt x="0" y="5"/>
                          <a:pt x="0" y="5"/>
                        </a:cubicBezTo>
                        <a:cubicBezTo>
                          <a:pt x="0" y="4"/>
                          <a:pt x="0" y="4"/>
                          <a:pt x="0" y="3"/>
                        </a:cubicBezTo>
                        <a:moveTo>
                          <a:pt x="2" y="0"/>
                        </a:moveTo>
                        <a:cubicBezTo>
                          <a:pt x="1" y="1"/>
                          <a:pt x="1" y="1"/>
                          <a:pt x="1" y="1"/>
                        </a:cubicBezTo>
                        <a:cubicBezTo>
                          <a:pt x="1" y="1"/>
                          <a:pt x="1" y="1"/>
                          <a:pt x="1" y="1"/>
                        </a:cubicBezTo>
                        <a:cubicBezTo>
                          <a:pt x="1" y="1"/>
                          <a:pt x="1" y="1"/>
                          <a:pt x="1" y="1"/>
                        </a:cubicBezTo>
                        <a:cubicBezTo>
                          <a:pt x="1" y="1"/>
                          <a:pt x="1" y="1"/>
                          <a:pt x="2" y="0"/>
                        </a:cubicBezTo>
                      </a:path>
                    </a:pathLst>
                  </a:custGeom>
                  <a:solidFill>
                    <a:srgbClr val="E5E5E5"/>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8" name="Freeform 38"/>
                  <p:cNvSpPr/>
                  <p:nvPr/>
                </p:nvSpPr>
                <p:spPr bwMode="auto">
                  <a:xfrm>
                    <a:off x="2190332" y="2033771"/>
                    <a:ext cx="365998" cy="841043"/>
                  </a:xfrm>
                  <a:custGeom>
                    <a:avLst/>
                    <a:gdLst>
                      <a:gd name="T0" fmla="*/ 230 w 230"/>
                      <a:gd name="T1" fmla="*/ 0 h 529"/>
                      <a:gd name="T2" fmla="*/ 0 w 230"/>
                      <a:gd name="T3" fmla="*/ 0 h 529"/>
                      <a:gd name="T4" fmla="*/ 118 w 230"/>
                      <a:gd name="T5" fmla="*/ 529 h 529"/>
                      <a:gd name="T6" fmla="*/ 230 w 230"/>
                      <a:gd name="T7" fmla="*/ 529 h 529"/>
                      <a:gd name="T8" fmla="*/ 230 w 230"/>
                      <a:gd name="T9" fmla="*/ 0 h 529"/>
                    </a:gdLst>
                    <a:ahLst/>
                    <a:cxnLst>
                      <a:cxn ang="0">
                        <a:pos x="T0" y="T1"/>
                      </a:cxn>
                      <a:cxn ang="0">
                        <a:pos x="T2" y="T3"/>
                      </a:cxn>
                      <a:cxn ang="0">
                        <a:pos x="T4" y="T5"/>
                      </a:cxn>
                      <a:cxn ang="0">
                        <a:pos x="T6" y="T7"/>
                      </a:cxn>
                      <a:cxn ang="0">
                        <a:pos x="T8" y="T9"/>
                      </a:cxn>
                    </a:cxnLst>
                    <a:rect l="0" t="0" r="r" b="b"/>
                    <a:pathLst>
                      <a:path w="230" h="529">
                        <a:moveTo>
                          <a:pt x="230" y="0"/>
                        </a:moveTo>
                        <a:lnTo>
                          <a:pt x="0" y="0"/>
                        </a:lnTo>
                        <a:lnTo>
                          <a:pt x="118" y="529"/>
                        </a:lnTo>
                        <a:lnTo>
                          <a:pt x="230" y="529"/>
                        </a:lnTo>
                        <a:lnTo>
                          <a:pt x="230" y="0"/>
                        </a:lnTo>
                        <a:close/>
                      </a:path>
                    </a:pathLst>
                  </a:custGeom>
                  <a:solidFill>
                    <a:srgbClr val="D0CFD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9" name="Freeform 39"/>
                  <p:cNvSpPr/>
                  <p:nvPr/>
                </p:nvSpPr>
                <p:spPr bwMode="auto">
                  <a:xfrm>
                    <a:off x="2190332" y="2033771"/>
                    <a:ext cx="365998" cy="841043"/>
                  </a:xfrm>
                  <a:custGeom>
                    <a:avLst/>
                    <a:gdLst>
                      <a:gd name="T0" fmla="*/ 230 w 230"/>
                      <a:gd name="T1" fmla="*/ 0 h 529"/>
                      <a:gd name="T2" fmla="*/ 0 w 230"/>
                      <a:gd name="T3" fmla="*/ 0 h 529"/>
                      <a:gd name="T4" fmla="*/ 118 w 230"/>
                      <a:gd name="T5" fmla="*/ 529 h 529"/>
                      <a:gd name="T6" fmla="*/ 230 w 230"/>
                      <a:gd name="T7" fmla="*/ 529 h 529"/>
                      <a:gd name="T8" fmla="*/ 230 w 230"/>
                      <a:gd name="T9" fmla="*/ 0 h 529"/>
                    </a:gdLst>
                    <a:ahLst/>
                    <a:cxnLst>
                      <a:cxn ang="0">
                        <a:pos x="T0" y="T1"/>
                      </a:cxn>
                      <a:cxn ang="0">
                        <a:pos x="T2" y="T3"/>
                      </a:cxn>
                      <a:cxn ang="0">
                        <a:pos x="T4" y="T5"/>
                      </a:cxn>
                      <a:cxn ang="0">
                        <a:pos x="T6" y="T7"/>
                      </a:cxn>
                      <a:cxn ang="0">
                        <a:pos x="T8" y="T9"/>
                      </a:cxn>
                    </a:cxnLst>
                    <a:rect l="0" t="0" r="r" b="b"/>
                    <a:pathLst>
                      <a:path w="230" h="529">
                        <a:moveTo>
                          <a:pt x="230" y="0"/>
                        </a:moveTo>
                        <a:lnTo>
                          <a:pt x="0" y="0"/>
                        </a:lnTo>
                        <a:lnTo>
                          <a:pt x="118" y="529"/>
                        </a:lnTo>
                        <a:lnTo>
                          <a:pt x="230" y="529"/>
                        </a:lnTo>
                        <a:lnTo>
                          <a:pt x="23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30" name="Freeform 40"/>
                  <p:cNvSpPr/>
                  <p:nvPr/>
                </p:nvSpPr>
                <p:spPr bwMode="auto">
                  <a:xfrm>
                    <a:off x="2145113" y="1995606"/>
                    <a:ext cx="411218" cy="920201"/>
                  </a:xfrm>
                  <a:custGeom>
                    <a:avLst/>
                    <a:gdLst>
                      <a:gd name="T0" fmla="*/ 97 w 97"/>
                      <a:gd name="T1" fmla="*/ 0 h 217"/>
                      <a:gd name="T2" fmla="*/ 5 w 97"/>
                      <a:gd name="T3" fmla="*/ 0 h 217"/>
                      <a:gd name="T4" fmla="*/ 2 w 97"/>
                      <a:gd name="T5" fmla="*/ 1 h 217"/>
                      <a:gd name="T6" fmla="*/ 1 w 97"/>
                      <a:gd name="T7" fmla="*/ 2 h 217"/>
                      <a:gd name="T8" fmla="*/ 1 w 97"/>
                      <a:gd name="T9" fmla="*/ 2 h 217"/>
                      <a:gd name="T10" fmla="*/ 0 w 97"/>
                      <a:gd name="T11" fmla="*/ 4 h 217"/>
                      <a:gd name="T12" fmla="*/ 0 w 97"/>
                      <a:gd name="T13" fmla="*/ 6 h 217"/>
                      <a:gd name="T14" fmla="*/ 46 w 97"/>
                      <a:gd name="T15" fmla="*/ 213 h 217"/>
                      <a:gd name="T16" fmla="*/ 46 w 97"/>
                      <a:gd name="T17" fmla="*/ 214 h 217"/>
                      <a:gd name="T18" fmla="*/ 51 w 97"/>
                      <a:gd name="T19" fmla="*/ 217 h 217"/>
                      <a:gd name="T20" fmla="*/ 51 w 97"/>
                      <a:gd name="T21" fmla="*/ 217 h 217"/>
                      <a:gd name="T22" fmla="*/ 70 w 97"/>
                      <a:gd name="T23" fmla="*/ 216 h 217"/>
                      <a:gd name="T24" fmla="*/ 97 w 97"/>
                      <a:gd name="T25" fmla="*/ 216 h 217"/>
                      <a:gd name="T26" fmla="*/ 97 w 97"/>
                      <a:gd name="T27" fmla="*/ 207 h 217"/>
                      <a:gd name="T28" fmla="*/ 55 w 97"/>
                      <a:gd name="T29" fmla="*/ 207 h 217"/>
                      <a:gd name="T30" fmla="*/ 11 w 97"/>
                      <a:gd name="T31" fmla="*/ 9 h 217"/>
                      <a:gd name="T32" fmla="*/ 97 w 97"/>
                      <a:gd name="T33" fmla="*/ 9 h 217"/>
                      <a:gd name="T34" fmla="*/ 97 w 97"/>
                      <a:gd name="T3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217">
                        <a:moveTo>
                          <a:pt x="97" y="0"/>
                        </a:moveTo>
                        <a:cubicBezTo>
                          <a:pt x="5" y="0"/>
                          <a:pt x="5" y="0"/>
                          <a:pt x="5" y="0"/>
                        </a:cubicBezTo>
                        <a:cubicBezTo>
                          <a:pt x="4" y="0"/>
                          <a:pt x="2" y="0"/>
                          <a:pt x="2" y="1"/>
                        </a:cubicBezTo>
                        <a:cubicBezTo>
                          <a:pt x="1" y="2"/>
                          <a:pt x="1" y="2"/>
                          <a:pt x="1" y="2"/>
                        </a:cubicBezTo>
                        <a:cubicBezTo>
                          <a:pt x="1" y="2"/>
                          <a:pt x="1" y="2"/>
                          <a:pt x="1" y="2"/>
                        </a:cubicBezTo>
                        <a:cubicBezTo>
                          <a:pt x="1" y="2"/>
                          <a:pt x="0" y="3"/>
                          <a:pt x="0" y="4"/>
                        </a:cubicBezTo>
                        <a:cubicBezTo>
                          <a:pt x="0" y="5"/>
                          <a:pt x="0" y="5"/>
                          <a:pt x="0" y="6"/>
                        </a:cubicBezTo>
                        <a:cubicBezTo>
                          <a:pt x="46" y="213"/>
                          <a:pt x="46" y="213"/>
                          <a:pt x="46" y="213"/>
                        </a:cubicBezTo>
                        <a:cubicBezTo>
                          <a:pt x="46" y="213"/>
                          <a:pt x="46" y="213"/>
                          <a:pt x="46" y="214"/>
                        </a:cubicBezTo>
                        <a:cubicBezTo>
                          <a:pt x="47" y="215"/>
                          <a:pt x="49" y="217"/>
                          <a:pt x="51" y="217"/>
                        </a:cubicBezTo>
                        <a:cubicBezTo>
                          <a:pt x="51" y="217"/>
                          <a:pt x="51" y="217"/>
                          <a:pt x="51" y="217"/>
                        </a:cubicBezTo>
                        <a:cubicBezTo>
                          <a:pt x="70" y="216"/>
                          <a:pt x="70" y="216"/>
                          <a:pt x="70" y="216"/>
                        </a:cubicBezTo>
                        <a:cubicBezTo>
                          <a:pt x="97" y="216"/>
                          <a:pt x="97" y="216"/>
                          <a:pt x="97" y="216"/>
                        </a:cubicBezTo>
                        <a:cubicBezTo>
                          <a:pt x="97" y="207"/>
                          <a:pt x="97" y="207"/>
                          <a:pt x="97" y="207"/>
                        </a:cubicBezTo>
                        <a:cubicBezTo>
                          <a:pt x="55" y="207"/>
                          <a:pt x="55" y="207"/>
                          <a:pt x="55" y="207"/>
                        </a:cubicBezTo>
                        <a:cubicBezTo>
                          <a:pt x="11" y="9"/>
                          <a:pt x="11" y="9"/>
                          <a:pt x="11" y="9"/>
                        </a:cubicBezTo>
                        <a:cubicBezTo>
                          <a:pt x="97" y="9"/>
                          <a:pt x="97" y="9"/>
                          <a:pt x="97" y="9"/>
                        </a:cubicBezTo>
                        <a:cubicBezTo>
                          <a:pt x="97" y="0"/>
                          <a:pt x="97" y="0"/>
                          <a:pt x="97" y="0"/>
                        </a:cubicBezTo>
                      </a:path>
                    </a:pathLst>
                  </a:custGeom>
                  <a:solidFill>
                    <a:srgbClr val="D0CFD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grpSp>
      </p:grpSp>
      <p:sp>
        <p:nvSpPr>
          <p:cNvPr id="14339" name="文本框 149"/>
          <p:cNvSpPr txBox="1">
            <a:spLocks noChangeArrowheads="1"/>
          </p:cNvSpPr>
          <p:nvPr/>
        </p:nvSpPr>
        <p:spPr bwMode="auto">
          <a:xfrm>
            <a:off x="747315" y="4421823"/>
            <a:ext cx="10770395" cy="1446550"/>
          </a:xfrm>
          <a:prstGeom prst="rect">
            <a:avLst/>
          </a:prstGeom>
          <a:noFill/>
          <a:ln w="9525">
            <a:noFill/>
            <a:miter lim="800000"/>
          </a:ln>
        </p:spPr>
        <p:txBody>
          <a:bodyPr wrap="square">
            <a:spAutoFit/>
          </a:bodyPr>
          <a:lstStyle/>
          <a:p>
            <a:pPr algn="ctr" eaLnBrk="1" hangingPunct="1"/>
            <a:r>
              <a:rPr lang="en-US" altLang="zh-CN" sz="4400" b="1" dirty="0" smtClean="0">
                <a:solidFill>
                  <a:srgbClr val="FFFFFF"/>
                </a:solidFill>
                <a:ea typeface="微软雅黑" pitchFamily="34" charset="-122"/>
                <a:sym typeface="+mn-lt"/>
              </a:rPr>
              <a:t>2019</a:t>
            </a:r>
            <a:r>
              <a:rPr lang="zh-CN" altLang="en-US" sz="4400" b="1" dirty="0" smtClean="0">
                <a:solidFill>
                  <a:srgbClr val="FFFFFF"/>
                </a:solidFill>
                <a:ea typeface="微软雅黑" pitchFamily="34" charset="-122"/>
                <a:sym typeface="+mn-lt"/>
              </a:rPr>
              <a:t>年度查账征收</a:t>
            </a:r>
            <a:r>
              <a:rPr lang="zh-CN" altLang="en-US" sz="4400" b="1" dirty="0">
                <a:solidFill>
                  <a:srgbClr val="FFFFFF"/>
                </a:solidFill>
                <a:ea typeface="微软雅黑" pitchFamily="34" charset="-122"/>
                <a:sym typeface="+mn-lt"/>
              </a:rPr>
              <a:t>的</a:t>
            </a:r>
            <a:r>
              <a:rPr lang="zh-CN" altLang="en-US" sz="4400" b="1" dirty="0" smtClean="0">
                <a:solidFill>
                  <a:srgbClr val="FFFFFF"/>
                </a:solidFill>
                <a:ea typeface="微软雅黑" pitchFamily="34" charset="-122"/>
                <a:sym typeface="+mn-lt"/>
              </a:rPr>
              <a:t>企业所得税</a:t>
            </a:r>
            <a:endParaRPr lang="en-US" altLang="zh-CN" sz="4400" b="1" dirty="0" smtClean="0">
              <a:solidFill>
                <a:srgbClr val="FFFFFF"/>
              </a:solidFill>
              <a:ea typeface="微软雅黑" pitchFamily="34" charset="-122"/>
              <a:sym typeface="+mn-lt"/>
            </a:endParaRPr>
          </a:p>
          <a:p>
            <a:pPr algn="ctr" eaLnBrk="1" hangingPunct="1"/>
            <a:r>
              <a:rPr lang="zh-CN" altLang="en-US" sz="4400" b="1" dirty="0" smtClean="0">
                <a:solidFill>
                  <a:srgbClr val="FFFFFF"/>
                </a:solidFill>
                <a:ea typeface="微软雅黑" pitchFamily="34" charset="-122"/>
                <a:sym typeface="+mn-lt"/>
              </a:rPr>
              <a:t>汇算清缴的新政串讲</a:t>
            </a:r>
          </a:p>
        </p:txBody>
      </p:sp>
      <p:cxnSp>
        <p:nvCxnSpPr>
          <p:cNvPr id="151" name="直接连接符 15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flipH="1" flipV="1">
            <a:off x="1203325" y="5918653"/>
            <a:ext cx="10101261" cy="3510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339"/>
                                        </p:tgtEl>
                                        <p:attrNameLst>
                                          <p:attrName>style.visibility</p:attrName>
                                        </p:attrNameLst>
                                      </p:cBhvr>
                                      <p:to>
                                        <p:strVal val="visible"/>
                                      </p:to>
                                    </p:set>
                                    <p:anim by="(-#ppt_w*2)" calcmode="lin" valueType="num">
                                      <p:cBhvr rctx="PPT">
                                        <p:cTn id="7" dur="500" autoRev="1" fill="hold">
                                          <p:stCondLst>
                                            <p:cond delay="0"/>
                                          </p:stCondLst>
                                        </p:cTn>
                                        <p:tgtEl>
                                          <p:spTgt spid="14339"/>
                                        </p:tgtEl>
                                        <p:attrNameLst>
                                          <p:attrName>ppt_w</p:attrName>
                                        </p:attrNameLst>
                                      </p:cBhvr>
                                    </p:anim>
                                    <p:anim by="(#ppt_w*0.50)" calcmode="lin" valueType="num">
                                      <p:cBhvr>
                                        <p:cTn id="8" dur="500" decel="50000" autoRev="1" fill="hold">
                                          <p:stCondLst>
                                            <p:cond delay="0"/>
                                          </p:stCondLst>
                                        </p:cTn>
                                        <p:tgtEl>
                                          <p:spTgt spid="14339"/>
                                        </p:tgtEl>
                                        <p:attrNameLst>
                                          <p:attrName>ppt_x</p:attrName>
                                        </p:attrNameLst>
                                      </p:cBhvr>
                                    </p:anim>
                                    <p:anim from="(-#ppt_h/2)" to="(#ppt_y)" calcmode="lin" valueType="num">
                                      <p:cBhvr>
                                        <p:cTn id="9" dur="1000" fill="hold">
                                          <p:stCondLst>
                                            <p:cond delay="0"/>
                                          </p:stCondLst>
                                        </p:cTn>
                                        <p:tgtEl>
                                          <p:spTgt spid="14339"/>
                                        </p:tgtEl>
                                        <p:attrNameLst>
                                          <p:attrName>ppt_y</p:attrName>
                                        </p:attrNameLst>
                                      </p:cBhvr>
                                    </p:anim>
                                    <p:animRot by="21600000">
                                      <p:cBhvr>
                                        <p:cTn id="10" dur="1000" fill="hold">
                                          <p:stCondLst>
                                            <p:cond delay="0"/>
                                          </p:stCondLst>
                                        </p:cTn>
                                        <p:tgtEl>
                                          <p:spTgt spid="14339"/>
                                        </p:tgtEl>
                                        <p:attrNameLst>
                                          <p:attrName>r</p:attrName>
                                        </p:attrNameLst>
                                      </p:cBhvr>
                                    </p:animRot>
                                  </p:childTnLst>
                                </p:cTn>
                              </p:par>
                            </p:childTnLst>
                          </p:cTn>
                        </p:par>
                        <p:par>
                          <p:cTn id="11" fill="hold">
                            <p:stCondLst>
                              <p:cond delay="3400"/>
                            </p:stCondLst>
                            <p:childTnLst>
                              <p:par>
                                <p:cTn id="12" presetID="16" presetClass="entr" presetSubtype="37" fill="hold" nodeType="afterEffect">
                                  <p:stCondLst>
                                    <p:cond delay="0"/>
                                  </p:stCondLst>
                                  <p:childTnLst>
                                    <p:set>
                                      <p:cBhvr>
                                        <p:cTn id="13" dur="1" fill="hold">
                                          <p:stCondLst>
                                            <p:cond delay="0"/>
                                          </p:stCondLst>
                                        </p:cTn>
                                        <p:tgtEl>
                                          <p:spTgt spid="151"/>
                                        </p:tgtEl>
                                        <p:attrNameLst>
                                          <p:attrName>style.visibility</p:attrName>
                                        </p:attrNameLst>
                                      </p:cBhvr>
                                      <p:to>
                                        <p:strVal val="visible"/>
                                      </p:to>
                                    </p:set>
                                    <p:animEffect transition="in" filter="barn(outVertical)">
                                      <p:cBhvr>
                                        <p:cTn id="1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77822" y="1803400"/>
            <a:ext cx="282575" cy="1016000"/>
          </a:xfrm>
          <a:prstGeom prst="rect">
            <a:avLst/>
          </a:prstGeom>
          <a:noFill/>
        </p:spPr>
        <p:txBody>
          <a:bodyPr vert="wordArtVe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schemeClr val="tx1"/>
                </a:solidFill>
                <a:effectLst/>
                <a:uLnTx/>
                <a:uFillTx/>
                <a:latin typeface="+mn-lt"/>
                <a:ea typeface="+mn-ea"/>
                <a:cs typeface="+mn-cs"/>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kumimoji="0" lang="zh-CN" altLang="en-US" sz="100" b="0" i="0" u="none" strike="noStrike" kern="1200" cap="none" spc="0" normalizeH="0" baseline="0" noProof="0">
              <a:ln>
                <a:noFill/>
              </a:ln>
              <a:solidFill>
                <a:schemeClr val="tx1"/>
              </a:solidFill>
              <a:effectLst/>
              <a:uLnTx/>
              <a:uFillTx/>
              <a:latin typeface="+mn-lt"/>
              <a:ea typeface="+mn-ea"/>
              <a:cs typeface="+mn-cs"/>
            </a:endParaRPr>
          </a:p>
        </p:txBody>
      </p:sp>
      <p:sp>
        <p:nvSpPr>
          <p:cNvPr id="54275" name="文本框 3"/>
          <p:cNvSpPr txBox="1"/>
          <p:nvPr/>
        </p:nvSpPr>
        <p:spPr>
          <a:xfrm>
            <a:off x="922338" y="2667000"/>
            <a:ext cx="10880725" cy="422275"/>
          </a:xfrm>
          <a:prstGeom prst="rect">
            <a:avLst/>
          </a:prstGeom>
          <a:noFill/>
          <a:ln w="9525">
            <a:noFill/>
          </a:ln>
        </p:spPr>
        <p:txBody>
          <a:bodyPr>
            <a:spAutoFit/>
          </a:bodyPr>
          <a:lstStyle/>
          <a:p>
            <a:pPr lvl="0">
              <a:lnSpc>
                <a:spcPct val="120000"/>
              </a:lnSpc>
            </a:pPr>
            <a:r>
              <a:rPr lang="en-US" altLang="zh-CN" dirty="0">
                <a:solidFill>
                  <a:srgbClr val="000000"/>
                </a:solidFill>
                <a:latin typeface="微软雅黑" pitchFamily="34" charset="-122"/>
                <a:ea typeface="微软雅黑" pitchFamily="34" charset="-122"/>
                <a:sym typeface="微软雅黑" pitchFamily="34" charset="-122"/>
              </a:rPr>
              <a:t>     </a:t>
            </a:r>
            <a:endParaRPr lang="zh-CN" altLang="en-US" dirty="0">
              <a:latin typeface="Arial" pitchFamily="34" charset="0"/>
              <a:ea typeface="宋体" pitchFamily="2" charset="-122"/>
            </a:endParaRPr>
          </a:p>
        </p:txBody>
      </p:sp>
      <p:graphicFrame>
        <p:nvGraphicFramePr>
          <p:cNvPr id="3" name="表格 2"/>
          <p:cNvGraphicFramePr>
            <a:graphicFrameLocks noGrp="1"/>
          </p:cNvGraphicFramePr>
          <p:nvPr/>
        </p:nvGraphicFramePr>
        <p:xfrm>
          <a:off x="106878" y="941734"/>
          <a:ext cx="11898067" cy="5777721"/>
        </p:xfrm>
        <a:graphic>
          <a:graphicData uri="http://schemas.openxmlformats.org/drawingml/2006/table">
            <a:tbl>
              <a:tblPr firstRow="1" bandRow="1">
                <a:tableStyleId>{21E4AEA4-8DFA-4A89-87EB-49C32662AFE0}</a:tableStyleId>
              </a:tblPr>
              <a:tblGrid>
                <a:gridCol w="6101572"/>
                <a:gridCol w="5796495"/>
              </a:tblGrid>
              <a:tr h="50848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smtClean="0">
                          <a:solidFill>
                            <a:schemeClr val="bg1"/>
                          </a:solidFill>
                          <a:latin typeface="微软雅黑" pitchFamily="34" charset="-122"/>
                          <a:ea typeface="微软雅黑" pitchFamily="34" charset="-122"/>
                        </a:rPr>
                        <a:t>实施条例修改前</a:t>
                      </a:r>
                      <a:endParaRPr lang="en-US" altLang="zh-CN" sz="2400" b="1" dirty="0" smtClean="0">
                        <a:solidFill>
                          <a:schemeClr val="bg1"/>
                        </a:solidFill>
                        <a:latin typeface="微软雅黑" pitchFamily="34" charset="-122"/>
                        <a:ea typeface="微软雅黑"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smtClean="0">
                          <a:solidFill>
                            <a:schemeClr val="accent1"/>
                          </a:solidFill>
                          <a:latin typeface="微软雅黑" pitchFamily="34" charset="-122"/>
                          <a:ea typeface="微软雅黑" pitchFamily="34" charset="-122"/>
                        </a:rPr>
                        <a:t>实施条例修改后</a:t>
                      </a:r>
                      <a:endParaRPr lang="zh-CN" altLang="en-US" sz="2400" b="1" dirty="0" smtClean="0">
                        <a:solidFill>
                          <a:schemeClr val="accent1"/>
                        </a:solidFill>
                        <a:latin typeface="微软雅黑" pitchFamily="34" charset="-122"/>
                        <a:ea typeface="微软雅黑" pitchFamily="34" charset="-122"/>
                      </a:endParaRPr>
                    </a:p>
                  </a:txBody>
                  <a:tcPr/>
                </a:tc>
              </a:tr>
              <a:tr h="15506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第五十一条  企业所得税法第九条所称公益性捐赠，是指企业通过公益性社会</a:t>
                      </a:r>
                      <a:r>
                        <a:rPr lang="zh-CN" altLang="en-US" sz="2000" b="1" dirty="0" smtClean="0">
                          <a:solidFill>
                            <a:srgbClr val="FF0000"/>
                          </a:solidFill>
                          <a:latin typeface="微软雅黑" pitchFamily="34" charset="-122"/>
                          <a:ea typeface="微软雅黑" pitchFamily="34" charset="-122"/>
                        </a:rPr>
                        <a:t>团体</a:t>
                      </a:r>
                      <a:r>
                        <a:rPr lang="zh-CN" altLang="en-US" sz="2000" b="1" dirty="0" smtClean="0">
                          <a:latin typeface="微软雅黑" pitchFamily="34" charset="-122"/>
                          <a:ea typeface="微软雅黑" pitchFamily="34" charset="-122"/>
                        </a:rPr>
                        <a:t>或者县级以上人民政府及其部门，用于</a:t>
                      </a:r>
                      <a:r>
                        <a:rPr lang="en-US" altLang="zh-CN" sz="2000" b="1" dirty="0" smtClean="0">
                          <a:solidFill>
                            <a:srgbClr val="FF0000"/>
                          </a:solidFill>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中华人民共和国公益事业捐赠法</a:t>
                      </a:r>
                      <a:r>
                        <a:rPr lang="en-US" altLang="zh-CN" sz="2000" b="1" dirty="0" smtClean="0">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规定的</a:t>
                      </a:r>
                      <a:r>
                        <a:rPr lang="zh-CN" altLang="en-US" sz="2000" b="1" dirty="0" smtClean="0">
                          <a:latin typeface="微软雅黑" pitchFamily="34" charset="-122"/>
                          <a:ea typeface="微软雅黑" pitchFamily="34" charset="-122"/>
                        </a:rPr>
                        <a:t>公益事业的捐赠。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第五十一条  企业所得税法第九条所称公益性捐赠，是指企业通过公益性社会</a:t>
                      </a:r>
                      <a:r>
                        <a:rPr lang="zh-CN" altLang="en-US" sz="2000" b="1" dirty="0" smtClean="0">
                          <a:solidFill>
                            <a:schemeClr val="accent1"/>
                          </a:solidFill>
                          <a:latin typeface="微软雅黑" pitchFamily="34" charset="-122"/>
                          <a:ea typeface="微软雅黑" pitchFamily="34" charset="-122"/>
                        </a:rPr>
                        <a:t>组织</a:t>
                      </a:r>
                      <a:r>
                        <a:rPr lang="zh-CN" altLang="en-US" sz="2000" b="1" dirty="0" smtClean="0">
                          <a:latin typeface="微软雅黑" pitchFamily="34" charset="-122"/>
                          <a:ea typeface="微软雅黑" pitchFamily="34" charset="-122"/>
                        </a:rPr>
                        <a:t>或者县级以上人民政府及其部门，用于</a:t>
                      </a:r>
                      <a:r>
                        <a:rPr lang="zh-CN" altLang="en-US" sz="2000" b="1" dirty="0" smtClean="0">
                          <a:solidFill>
                            <a:schemeClr val="accent1"/>
                          </a:solidFill>
                          <a:latin typeface="微软雅黑" pitchFamily="34" charset="-122"/>
                          <a:ea typeface="微软雅黑" pitchFamily="34" charset="-122"/>
                        </a:rPr>
                        <a:t>符合法律规定的慈善活动、</a:t>
                      </a:r>
                      <a:r>
                        <a:rPr lang="zh-CN" altLang="en-US" sz="2000" b="1" dirty="0" smtClean="0">
                          <a:latin typeface="微软雅黑" pitchFamily="34" charset="-122"/>
                          <a:ea typeface="微软雅黑" pitchFamily="34" charset="-122"/>
                        </a:rPr>
                        <a:t>公益事业的捐赠。</a:t>
                      </a:r>
                    </a:p>
                  </a:txBody>
                  <a:tcPr/>
                </a:tc>
              </a:tr>
              <a:tr h="15506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第五十二条   本条例第五十一条所称公益性社会</a:t>
                      </a:r>
                      <a:r>
                        <a:rPr lang="zh-CN" altLang="en-US" sz="2000" b="1" dirty="0" smtClean="0">
                          <a:solidFill>
                            <a:srgbClr val="FF0000"/>
                          </a:solidFill>
                          <a:latin typeface="微软雅黑" pitchFamily="34" charset="-122"/>
                          <a:ea typeface="微软雅黑" pitchFamily="34" charset="-122"/>
                        </a:rPr>
                        <a:t>团体</a:t>
                      </a:r>
                      <a:r>
                        <a:rPr lang="zh-CN" altLang="en-US" sz="2000" b="1" dirty="0" smtClean="0">
                          <a:latin typeface="微软雅黑" pitchFamily="34" charset="-122"/>
                          <a:ea typeface="微软雅黑" pitchFamily="34" charset="-122"/>
                        </a:rPr>
                        <a:t>，是指同时符合下列条件的</a:t>
                      </a:r>
                      <a:r>
                        <a:rPr lang="zh-CN" altLang="en-US" sz="2000" b="1" dirty="0" smtClean="0">
                          <a:solidFill>
                            <a:srgbClr val="FF0000"/>
                          </a:solidFill>
                          <a:latin typeface="微软雅黑" pitchFamily="34" charset="-122"/>
                          <a:ea typeface="微软雅黑" pitchFamily="34" charset="-122"/>
                        </a:rPr>
                        <a:t>基金会、慈善组织等社会团体</a:t>
                      </a:r>
                      <a:r>
                        <a:rPr lang="zh-CN" altLang="en-US" sz="2000" b="1" dirty="0" smtClean="0">
                          <a:latin typeface="微软雅黑" pitchFamily="34" charset="-122"/>
                          <a:ea typeface="微软雅黑" pitchFamily="34" charset="-122"/>
                        </a:rPr>
                        <a:t>：</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（一）依法登记，具有法人资格；</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（二）以发展公益事业为宗旨，且不以营利为目的；</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（三）全部资产及其增值为该法人所有；</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（四）收益和营运结余主要用于符合该法人设立目的的事业；</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（五）终止后的剩余财产不归属任何个人或者营利组织；</a:t>
                      </a:r>
                      <a:endParaRPr lang="en-US" altLang="zh-CN" sz="2000" b="1" dirty="0" smtClean="0">
                        <a:latin typeface="微软雅黑" pitchFamily="34" charset="-122"/>
                        <a:ea typeface="微软雅黑" pitchFamily="34" charset="-122"/>
                      </a:endParaRPr>
                    </a:p>
                    <a:p>
                      <a:pPr lvl="0">
                        <a:lnSpc>
                          <a:spcPct val="120000"/>
                        </a:lnSpc>
                      </a:pPr>
                      <a:r>
                        <a:rPr lang="zh-CN" altLang="en-US" sz="2000" b="1" dirty="0" smtClean="0">
                          <a:latin typeface="微软雅黑" pitchFamily="34" charset="-122"/>
                          <a:ea typeface="微软雅黑" pitchFamily="34" charset="-122"/>
                        </a:rPr>
                        <a:t>（六）不经营与其设立目的无关的业务；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第五十二条   本条例第五十一条所称公益性社会</a:t>
                      </a:r>
                      <a:r>
                        <a:rPr lang="zh-CN" altLang="en-US" sz="2000" b="1" kern="1200" dirty="0" smtClean="0">
                          <a:solidFill>
                            <a:schemeClr val="accent1"/>
                          </a:solidFill>
                          <a:latin typeface="微软雅黑" pitchFamily="34" charset="-122"/>
                          <a:ea typeface="微软雅黑" pitchFamily="34" charset="-122"/>
                          <a:cs typeface="+mn-cs"/>
                        </a:rPr>
                        <a:t>组织</a:t>
                      </a:r>
                      <a:r>
                        <a:rPr lang="zh-CN" altLang="en-US" sz="2000" b="1" kern="1200" dirty="0" smtClean="0">
                          <a:solidFill>
                            <a:schemeClr val="dk1"/>
                          </a:solidFill>
                          <a:latin typeface="微软雅黑" pitchFamily="34" charset="-122"/>
                          <a:ea typeface="微软雅黑" pitchFamily="34" charset="-122"/>
                          <a:cs typeface="+mn-cs"/>
                        </a:rPr>
                        <a:t>，是指同时符合下列条件的</a:t>
                      </a:r>
                      <a:r>
                        <a:rPr lang="zh-CN" altLang="en-US" sz="2000" b="1" kern="1200" dirty="0" smtClean="0">
                          <a:solidFill>
                            <a:schemeClr val="accent1"/>
                          </a:solidFill>
                          <a:latin typeface="微软雅黑" pitchFamily="34" charset="-122"/>
                          <a:ea typeface="微软雅黑" pitchFamily="34" charset="-122"/>
                          <a:cs typeface="+mn-cs"/>
                        </a:rPr>
                        <a:t>慈善组织以及其他社会组织</a:t>
                      </a:r>
                      <a:r>
                        <a:rPr lang="zh-CN" altLang="en-US" sz="2000" b="1" kern="1200" dirty="0" smtClean="0">
                          <a:solidFill>
                            <a:schemeClr val="dk1"/>
                          </a:solidFill>
                          <a:latin typeface="微软雅黑" pitchFamily="34" charset="-122"/>
                          <a:ea typeface="微软雅黑"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（一）依法登记，具有法人资格；</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（二）以发展公益事业为宗旨，且不以营利为目的；</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（三）全部资产及其增值为该法人所有；</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（四）收益和营运结余主要用于符合该法人设立目的的事业；</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（五）终止后的剩余财产不归属任何个人或者营利组织；</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（六）不经营与其设立目的无关的业务；</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800" b="1" kern="1200" dirty="0" smtClean="0">
                        <a:solidFill>
                          <a:schemeClr val="dk1"/>
                        </a:solidFill>
                        <a:latin typeface="微软雅黑" pitchFamily="34" charset="-122"/>
                        <a:ea typeface="微软雅黑" pitchFamily="34" charset="-122"/>
                        <a:cs typeface="+mn-cs"/>
                      </a:endParaRPr>
                    </a:p>
                  </a:txBody>
                  <a:tcPr/>
                </a:tc>
              </a:tr>
            </a:tbl>
          </a:graphicData>
        </a:graphic>
      </p:graphicFrame>
    </p:spTree>
  </p:cSld>
  <p:clrMapOvr>
    <a:masterClrMapping/>
  </p:clrMapOvr>
  <p:transition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77822" y="1803400"/>
            <a:ext cx="282575" cy="1016000"/>
          </a:xfrm>
          <a:prstGeom prst="rect">
            <a:avLst/>
          </a:prstGeom>
          <a:noFill/>
        </p:spPr>
        <p:txBody>
          <a:bodyPr vert="wordArtVe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schemeClr val="tx1"/>
                </a:solidFill>
                <a:effectLst/>
                <a:uLnTx/>
                <a:uFillTx/>
                <a:latin typeface="+mn-lt"/>
                <a:ea typeface="+mn-ea"/>
                <a:cs typeface="+mn-cs"/>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kumimoji="0" lang="zh-CN" altLang="en-US" sz="100" b="0" i="0" u="none" strike="noStrike" kern="1200" cap="none" spc="0" normalizeH="0" baseline="0" noProof="0">
              <a:ln>
                <a:noFill/>
              </a:ln>
              <a:solidFill>
                <a:schemeClr val="tx1"/>
              </a:solidFill>
              <a:effectLst/>
              <a:uLnTx/>
              <a:uFillTx/>
              <a:latin typeface="+mn-lt"/>
              <a:ea typeface="+mn-ea"/>
              <a:cs typeface="+mn-cs"/>
            </a:endParaRPr>
          </a:p>
        </p:txBody>
      </p:sp>
      <p:sp>
        <p:nvSpPr>
          <p:cNvPr id="54275" name="文本框 3"/>
          <p:cNvSpPr txBox="1"/>
          <p:nvPr/>
        </p:nvSpPr>
        <p:spPr>
          <a:xfrm>
            <a:off x="922338" y="2667000"/>
            <a:ext cx="10880725" cy="422275"/>
          </a:xfrm>
          <a:prstGeom prst="rect">
            <a:avLst/>
          </a:prstGeom>
          <a:noFill/>
          <a:ln w="9525">
            <a:noFill/>
          </a:ln>
        </p:spPr>
        <p:txBody>
          <a:bodyPr>
            <a:spAutoFit/>
          </a:bodyPr>
          <a:lstStyle/>
          <a:p>
            <a:pPr lvl="0">
              <a:lnSpc>
                <a:spcPct val="120000"/>
              </a:lnSpc>
            </a:pPr>
            <a:r>
              <a:rPr lang="en-US" altLang="zh-CN" dirty="0">
                <a:solidFill>
                  <a:srgbClr val="000000"/>
                </a:solidFill>
                <a:latin typeface="微软雅黑" pitchFamily="34" charset="-122"/>
                <a:ea typeface="微软雅黑" pitchFamily="34" charset="-122"/>
                <a:sym typeface="微软雅黑" pitchFamily="34" charset="-122"/>
              </a:rPr>
              <a:t>     </a:t>
            </a:r>
            <a:endParaRPr lang="zh-CN" altLang="en-US" dirty="0">
              <a:latin typeface="Arial" pitchFamily="34" charset="0"/>
              <a:ea typeface="宋体" pitchFamily="2" charset="-122"/>
            </a:endParaRPr>
          </a:p>
        </p:txBody>
      </p:sp>
      <p:graphicFrame>
        <p:nvGraphicFramePr>
          <p:cNvPr id="3" name="表格 2"/>
          <p:cNvGraphicFramePr>
            <a:graphicFrameLocks noGrp="1"/>
          </p:cNvGraphicFramePr>
          <p:nvPr/>
        </p:nvGraphicFramePr>
        <p:xfrm>
          <a:off x="150421" y="871339"/>
          <a:ext cx="12041579" cy="5934522"/>
        </p:xfrm>
        <a:graphic>
          <a:graphicData uri="http://schemas.openxmlformats.org/drawingml/2006/table">
            <a:tbl>
              <a:tblPr firstRow="1" bandRow="1">
                <a:tableStyleId>{21E4AEA4-8DFA-4A89-87EB-49C32662AFE0}</a:tableStyleId>
              </a:tblPr>
              <a:tblGrid>
                <a:gridCol w="6175168"/>
                <a:gridCol w="5866411"/>
              </a:tblGrid>
              <a:tr h="50848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smtClean="0">
                          <a:solidFill>
                            <a:schemeClr val="bg1"/>
                          </a:solidFill>
                          <a:latin typeface="微软雅黑" pitchFamily="34" charset="-122"/>
                          <a:ea typeface="微软雅黑" pitchFamily="34" charset="-122"/>
                        </a:rPr>
                        <a:t>实施条例修改前</a:t>
                      </a:r>
                      <a:endParaRPr lang="en-US" altLang="zh-CN" sz="2400" b="1" dirty="0" smtClean="0">
                        <a:solidFill>
                          <a:schemeClr val="bg1"/>
                        </a:solidFill>
                        <a:latin typeface="微软雅黑" pitchFamily="34" charset="-122"/>
                        <a:ea typeface="微软雅黑"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smtClean="0">
                          <a:solidFill>
                            <a:schemeClr val="accent1"/>
                          </a:solidFill>
                          <a:latin typeface="微软雅黑" pitchFamily="34" charset="-122"/>
                          <a:ea typeface="微软雅黑" pitchFamily="34" charset="-122"/>
                        </a:rPr>
                        <a:t>实施条例修改后</a:t>
                      </a:r>
                      <a:endParaRPr lang="zh-CN" altLang="en-US" sz="2400" b="1" dirty="0" smtClean="0">
                        <a:solidFill>
                          <a:schemeClr val="accent1"/>
                        </a:solidFill>
                        <a:latin typeface="微软雅黑" pitchFamily="34" charset="-122"/>
                        <a:ea typeface="微软雅黑" pitchFamily="34" charset="-122"/>
                      </a:endParaRPr>
                    </a:p>
                  </a:txBody>
                  <a:tcPr/>
                </a:tc>
              </a:tr>
              <a:tr h="15506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第五十二条 </a:t>
                      </a:r>
                      <a:endParaRPr lang="en-US" altLang="zh-CN" sz="2000" b="1" kern="1200" dirty="0" smtClean="0">
                        <a:solidFill>
                          <a:schemeClr val="dk1"/>
                        </a:solidFill>
                        <a:latin typeface="微软雅黑" pitchFamily="34" charset="-122"/>
                        <a:ea typeface="微软雅黑"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（七）有健全的财务会计制度；</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chemeClr val="dk1"/>
                          </a:solidFill>
                          <a:latin typeface="微软雅黑" pitchFamily="34" charset="-122"/>
                          <a:ea typeface="微软雅黑" pitchFamily="34" charset="-122"/>
                          <a:cs typeface="+mn-cs"/>
                        </a:rPr>
                        <a:t>（八）捐赠者不以任何</a:t>
                      </a:r>
                      <a:r>
                        <a:rPr lang="zh-CN" altLang="en-US" sz="2000" b="1" dirty="0" smtClean="0">
                          <a:latin typeface="微软雅黑" pitchFamily="34" charset="-122"/>
                          <a:ea typeface="微软雅黑" pitchFamily="34" charset="-122"/>
                        </a:rPr>
                        <a:t>形式参与</a:t>
                      </a:r>
                      <a:r>
                        <a:rPr lang="zh-CN" altLang="en-US" sz="2000" b="1" dirty="0" smtClean="0">
                          <a:solidFill>
                            <a:srgbClr val="FF0000"/>
                          </a:solidFill>
                          <a:latin typeface="微软雅黑" pitchFamily="34" charset="-122"/>
                          <a:ea typeface="微软雅黑" pitchFamily="34" charset="-122"/>
                        </a:rPr>
                        <a:t>社会团体</a:t>
                      </a:r>
                      <a:r>
                        <a:rPr lang="zh-CN" altLang="en-US" sz="2000" b="1" dirty="0" smtClean="0">
                          <a:latin typeface="微软雅黑" pitchFamily="34" charset="-122"/>
                          <a:ea typeface="微软雅黑" pitchFamily="34" charset="-122"/>
                        </a:rPr>
                        <a:t>财产的分配；</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（九）国务院财政、税务主管部门会同国务院民政部门等登记管理部门规定的其他条件。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第五十二条</a:t>
                      </a:r>
                      <a:endParaRPr lang="en-US" altLang="zh-CN" sz="2000" b="1" dirty="0" smtClean="0">
                        <a:latin typeface="微软雅黑" pitchFamily="34" charset="-122"/>
                        <a:ea typeface="微软雅黑" pitchFamily="34" charset="-122"/>
                      </a:endParaRPr>
                    </a:p>
                    <a:p>
                      <a:pPr lvl="0">
                        <a:lnSpc>
                          <a:spcPct val="120000"/>
                        </a:lnSpc>
                      </a:pPr>
                      <a:r>
                        <a:rPr lang="zh-CN" altLang="en-US" sz="2000" b="1" dirty="0" smtClean="0">
                          <a:latin typeface="微软雅黑" pitchFamily="34" charset="-122"/>
                          <a:ea typeface="微软雅黑" pitchFamily="34" charset="-122"/>
                        </a:rPr>
                        <a:t>（七）有健全的财务会计制度；</a:t>
                      </a:r>
                    </a:p>
                    <a:p>
                      <a:pPr lvl="0">
                        <a:lnSpc>
                          <a:spcPct val="120000"/>
                        </a:lnSpc>
                      </a:pPr>
                      <a:r>
                        <a:rPr lang="zh-CN" altLang="en-US" sz="2000" b="1" dirty="0" smtClean="0">
                          <a:latin typeface="微软雅黑" pitchFamily="34" charset="-122"/>
                          <a:ea typeface="微软雅黑" pitchFamily="34" charset="-122"/>
                        </a:rPr>
                        <a:t>（八）捐赠者不以任何形式参与</a:t>
                      </a:r>
                      <a:r>
                        <a:rPr lang="zh-CN" altLang="en-US" sz="2000" b="1" dirty="0" smtClean="0">
                          <a:solidFill>
                            <a:srgbClr val="0070C0"/>
                          </a:solidFill>
                          <a:latin typeface="微软雅黑" pitchFamily="34" charset="-122"/>
                          <a:ea typeface="微软雅黑" pitchFamily="34" charset="-122"/>
                        </a:rPr>
                        <a:t>该法人</a:t>
                      </a:r>
                      <a:r>
                        <a:rPr lang="zh-CN" altLang="en-US" sz="2000" b="1" dirty="0" smtClean="0">
                          <a:latin typeface="微软雅黑" pitchFamily="34" charset="-122"/>
                          <a:ea typeface="微软雅黑" pitchFamily="34" charset="-122"/>
                        </a:rPr>
                        <a:t>财产的分配；</a:t>
                      </a:r>
                    </a:p>
                    <a:p>
                      <a:pPr lvl="0">
                        <a:lnSpc>
                          <a:spcPct val="120000"/>
                        </a:lnSpc>
                      </a:pPr>
                      <a:r>
                        <a:rPr lang="zh-CN" altLang="en-US" sz="2000" b="1" dirty="0" smtClean="0">
                          <a:latin typeface="微软雅黑" pitchFamily="34" charset="-122"/>
                          <a:ea typeface="微软雅黑" pitchFamily="34" charset="-122"/>
                        </a:rPr>
                        <a:t>（九）国务院财政、税务主管部门会同国务院民政部门等登记管理部门规定的其他条件。</a:t>
                      </a:r>
                      <a:endParaRPr lang="zh-CN" altLang="en-US" sz="2000" b="1" dirty="0" smtClean="0">
                        <a:latin typeface="微软雅黑" pitchFamily="34" charset="-122"/>
                        <a:ea typeface="微软雅黑" pitchFamily="34" charset="-122"/>
                        <a:sym typeface="微软雅黑" pitchFamily="34" charset="-122"/>
                      </a:endParaRPr>
                    </a:p>
                  </a:txBody>
                  <a:tcPr/>
                </a:tc>
              </a:tr>
              <a:tr h="128076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latin typeface="微软雅黑" pitchFamily="34" charset="-122"/>
                          <a:ea typeface="微软雅黑" pitchFamily="34" charset="-122"/>
                        </a:rPr>
                        <a:t>第五十三条第一款  企业</a:t>
                      </a:r>
                      <a:r>
                        <a:rPr lang="zh-CN" altLang="en-US" sz="2000" b="1" dirty="0" smtClean="0">
                          <a:solidFill>
                            <a:srgbClr val="FF0000"/>
                          </a:solidFill>
                          <a:latin typeface="微软雅黑" pitchFamily="34" charset="-122"/>
                          <a:ea typeface="微软雅黑" pitchFamily="34" charset="-122"/>
                        </a:rPr>
                        <a:t>发生的</a:t>
                      </a:r>
                      <a:r>
                        <a:rPr lang="zh-CN" altLang="en-US" sz="2000" b="1" dirty="0" smtClean="0">
                          <a:latin typeface="微软雅黑" pitchFamily="34" charset="-122"/>
                          <a:ea typeface="微软雅黑" pitchFamily="34" charset="-122"/>
                        </a:rPr>
                        <a:t>公益性捐赠支出，不超过年度利润总额</a:t>
                      </a:r>
                      <a:r>
                        <a:rPr lang="en-US" altLang="zh-CN" sz="2000" b="1" dirty="0" smtClean="0">
                          <a:latin typeface="微软雅黑" pitchFamily="34" charset="-122"/>
                          <a:ea typeface="微软雅黑" pitchFamily="34" charset="-122"/>
                        </a:rPr>
                        <a:t>12%</a:t>
                      </a:r>
                      <a:r>
                        <a:rPr lang="zh-CN" altLang="en-US" sz="2000" b="1" dirty="0" smtClean="0">
                          <a:latin typeface="微软雅黑" pitchFamily="34" charset="-122"/>
                          <a:ea typeface="微软雅黑" pitchFamily="34" charset="-122"/>
                        </a:rPr>
                        <a:t>的部分，准予扣除。</a:t>
                      </a:r>
                      <a:endParaRPr lang="zh-CN" altLang="en-US" sz="1800" b="1" dirty="0" smtClean="0">
                        <a:latin typeface="微软雅黑" pitchFamily="34" charset="-122"/>
                        <a:ea typeface="微软雅黑" pitchFamily="34" charset="-122"/>
                      </a:endParaRPr>
                    </a:p>
                  </a:txBody>
                  <a:tcPr/>
                </a:tc>
                <a:tc>
                  <a:txBody>
                    <a:bodyPr/>
                    <a:lstStyle/>
                    <a:p>
                      <a:pPr lvl="0">
                        <a:lnSpc>
                          <a:spcPct val="130000"/>
                        </a:lnSpc>
                      </a:pPr>
                      <a:r>
                        <a:rPr lang="zh-CN" altLang="en-US" sz="2000" b="1" dirty="0" smtClean="0">
                          <a:latin typeface="微软雅黑" pitchFamily="34" charset="-122"/>
                          <a:ea typeface="微软雅黑" pitchFamily="34" charset="-122"/>
                        </a:rPr>
                        <a:t>第五十三条第一款  企业</a:t>
                      </a:r>
                      <a:r>
                        <a:rPr lang="zh-CN" altLang="en-US" sz="2000" b="1" dirty="0" smtClean="0">
                          <a:solidFill>
                            <a:srgbClr val="0070C0"/>
                          </a:solidFill>
                          <a:latin typeface="微软雅黑" pitchFamily="34" charset="-122"/>
                          <a:ea typeface="微软雅黑" pitchFamily="34" charset="-122"/>
                        </a:rPr>
                        <a:t>当年发生以及以前年度结转</a:t>
                      </a:r>
                      <a:r>
                        <a:rPr lang="zh-CN" altLang="en-US" sz="2000" b="1" dirty="0" smtClean="0">
                          <a:latin typeface="微软雅黑" pitchFamily="34" charset="-122"/>
                          <a:ea typeface="微软雅黑" pitchFamily="34" charset="-122"/>
                        </a:rPr>
                        <a:t>的公益性捐赠支出，不超过年度利润总额</a:t>
                      </a:r>
                      <a:r>
                        <a:rPr lang="en-US" altLang="zh-CN" sz="2000" b="1" dirty="0" smtClean="0">
                          <a:latin typeface="微软雅黑" pitchFamily="34" charset="-122"/>
                          <a:ea typeface="微软雅黑" pitchFamily="34" charset="-122"/>
                        </a:rPr>
                        <a:t>12%</a:t>
                      </a:r>
                      <a:r>
                        <a:rPr lang="zh-CN" altLang="en-US" sz="2000" b="1" dirty="0" smtClean="0">
                          <a:latin typeface="微软雅黑" pitchFamily="34" charset="-122"/>
                          <a:ea typeface="微软雅黑" pitchFamily="34" charset="-122"/>
                        </a:rPr>
                        <a:t>的部分，准予扣除。</a:t>
                      </a:r>
                    </a:p>
                  </a:txBody>
                  <a:tcPr/>
                </a:tc>
              </a:tr>
              <a:tr h="1550681">
                <a:tc>
                  <a:txBody>
                    <a:bodyPr/>
                    <a:lstStyle/>
                    <a:p>
                      <a:pPr lvl="0">
                        <a:lnSpc>
                          <a:spcPct val="120000"/>
                        </a:lnSpc>
                      </a:pPr>
                      <a:r>
                        <a:rPr lang="zh-CN" altLang="en-US" sz="2000" b="1" dirty="0" smtClean="0">
                          <a:solidFill>
                            <a:srgbClr val="FF0000"/>
                          </a:solidFill>
                          <a:latin typeface="微软雅黑" pitchFamily="34" charset="-122"/>
                          <a:ea typeface="微软雅黑" pitchFamily="34" charset="-122"/>
                        </a:rPr>
                        <a:t>第一百二十七条  企业所得税法第五十一条所称经税务机关审核批准，是指经各机构、场所所在地税务机关的共同上级税务机关审核批准。</a:t>
                      </a:r>
                    </a:p>
                    <a:p>
                      <a:pPr lvl="0">
                        <a:lnSpc>
                          <a:spcPct val="120000"/>
                        </a:lnSpc>
                      </a:pPr>
                      <a:r>
                        <a:rPr lang="zh-CN" altLang="en-US" sz="2000" b="1" dirty="0" smtClean="0">
                          <a:solidFill>
                            <a:srgbClr val="FF0000"/>
                          </a:solidFill>
                          <a:latin typeface="微软雅黑" pitchFamily="34" charset="-122"/>
                          <a:ea typeface="微软雅黑" pitchFamily="34" charset="-122"/>
                        </a:rPr>
                        <a:t>       非居民企业经批准汇总缴纳企业所得税后，需要增设、合并、迁移、关闭机构、场所或者停止机构、场所业务的，</a:t>
                      </a:r>
                      <a:r>
                        <a:rPr lang="en-US" altLang="zh-CN" sz="2000" b="1" dirty="0" smtClean="0">
                          <a:solidFill>
                            <a:srgbClr val="FF0000"/>
                          </a:solidFill>
                          <a:latin typeface="微软雅黑" pitchFamily="34" charset="-122"/>
                          <a:ea typeface="微软雅黑" pitchFamily="34" charset="-122"/>
                        </a:rPr>
                        <a:t>……</a:t>
                      </a:r>
                      <a:endParaRPr lang="zh-CN" altLang="en-US" sz="2000" b="1" dirty="0" smtClean="0">
                        <a:solidFill>
                          <a:srgbClr val="FF0000"/>
                        </a:solidFill>
                        <a:latin typeface="微软雅黑" pitchFamily="34" charset="-122"/>
                        <a:ea typeface="微软雅黑" pitchFamily="34" charset="-122"/>
                      </a:endParaRP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2000" b="1" dirty="0" smtClean="0">
                          <a:solidFill>
                            <a:schemeClr val="accent1"/>
                          </a:solidFill>
                          <a:latin typeface="微软雅黑" pitchFamily="34" charset="-122"/>
                          <a:ea typeface="微软雅黑" pitchFamily="34" charset="-122"/>
                        </a:rPr>
                        <a:t>第一百二十七条   删除</a:t>
                      </a:r>
                      <a:endParaRPr lang="zh-CN" altLang="en-US" sz="1800" b="1" dirty="0" smtClean="0">
                        <a:solidFill>
                          <a:schemeClr val="accent1"/>
                        </a:solidFill>
                        <a:latin typeface="微软雅黑" pitchFamily="34" charset="-122"/>
                        <a:ea typeface="微软雅黑" pitchFamily="34" charset="-122"/>
                      </a:endParaRPr>
                    </a:p>
                    <a:p>
                      <a:pPr lvl="0">
                        <a:lnSpc>
                          <a:spcPct val="130000"/>
                        </a:lnSpc>
                      </a:pPr>
                      <a:endParaRPr lang="zh-CN" altLang="en-US" sz="1800" dirty="0" smtClean="0">
                        <a:latin typeface="Arial" pitchFamily="34" charset="0"/>
                        <a:ea typeface="宋体" pitchFamily="2" charset="-122"/>
                      </a:endParaRPr>
                    </a:p>
                  </a:txBody>
                  <a:tcPr/>
                </a:tc>
              </a:tr>
            </a:tbl>
          </a:graphicData>
        </a:graphic>
      </p:graphicFrame>
    </p:spTree>
  </p:cSld>
  <p:clrMapOvr>
    <a:masterClrMapping/>
  </p:clrMapOvr>
  <p:transition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Administrator\Desktop\微立体创业计划\002.png"/>
          <p:cNvPicPr>
            <a:picLocks noChangeAspect="1" noChangeArrowheads="1"/>
          </p:cNvPicPr>
          <p:nvPr/>
        </p:nvPicPr>
        <p:blipFill>
          <a:blip r:embed="rId2"/>
          <a:srcRect/>
          <a:stretch>
            <a:fillRect/>
          </a:stretch>
        </p:blipFill>
        <p:spPr bwMode="auto">
          <a:xfrm>
            <a:off x="4297363" y="1484313"/>
            <a:ext cx="3671887" cy="3673475"/>
          </a:xfrm>
          <a:prstGeom prst="rect">
            <a:avLst/>
          </a:prstGeom>
          <a:noFill/>
          <a:effectLst>
            <a:outerShdw blurRad="292100" dist="177800" dir="2460000" sx="99000" sy="99000" algn="l" rotWithShape="0">
              <a:prstClr val="black">
                <a:alpha val="39000"/>
              </a:prstClr>
            </a:outerShdw>
          </a:effectLst>
        </p:spPr>
      </p:pic>
      <p:sp>
        <p:nvSpPr>
          <p:cNvPr id="19" name="Freeform 5"/>
          <p:cNvSpPr/>
          <p:nvPr/>
        </p:nvSpPr>
        <p:spPr bwMode="auto">
          <a:xfrm rot="5400000">
            <a:off x="4279900" y="2035176"/>
            <a:ext cx="1095375" cy="97155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solidFill>
              <a:srgbClr val="FFFFFF"/>
            </a:solidFill>
          </a:ln>
          <a:effectLst>
            <a:outerShdw blurRad="444500" dist="152400" dir="2700000" algn="tl" rotWithShape="0">
              <a:prstClr val="black">
                <a:alpha val="30000"/>
              </a:prstClr>
            </a:outerShdw>
          </a:effectLst>
        </p:spPr>
        <p:txBody>
          <a:bodyPr/>
          <a:lstStyle/>
          <a:p>
            <a:pPr fontAlgn="auto">
              <a:spcBef>
                <a:spcPts val="0"/>
              </a:spcBef>
              <a:spcAft>
                <a:spcPts val="0"/>
              </a:spcAft>
              <a:defRPr/>
            </a:pPr>
            <a:endParaRPr lang="zh-CN" altLang="en-US" sz="1600" b="1">
              <a:latin typeface="微软雅黑" pitchFamily="34" charset="-122"/>
              <a:ea typeface="微软雅黑" pitchFamily="34" charset="-122"/>
            </a:endParaRPr>
          </a:p>
        </p:txBody>
      </p:sp>
      <p:sp>
        <p:nvSpPr>
          <p:cNvPr id="20" name="TextBox 7"/>
          <p:cNvSpPr>
            <a:spLocks noChangeArrowheads="1"/>
          </p:cNvSpPr>
          <p:nvPr/>
        </p:nvSpPr>
        <p:spPr bwMode="auto">
          <a:xfrm>
            <a:off x="4179888" y="2301875"/>
            <a:ext cx="1260475" cy="492125"/>
          </a:xfrm>
          <a:prstGeom prst="rect">
            <a:avLst/>
          </a:prstGeom>
          <a:noFill/>
          <a:ln w="9525">
            <a:noFill/>
            <a:miter lim="800000"/>
          </a:ln>
        </p:spPr>
        <p:txBody>
          <a:bodyPr lIns="0" tIns="0" rIns="0" bIns="0">
            <a:spAutoFit/>
          </a:bodyPr>
          <a:lstStyle/>
          <a:p>
            <a:pPr algn="ctr"/>
            <a:r>
              <a:rPr lang="en-US" altLang="zh-CN" sz="3200" b="1" dirty="0" smtClean="0">
                <a:solidFill>
                  <a:schemeClr val="bg1"/>
                </a:solidFill>
                <a:latin typeface="Impact MT Std"/>
                <a:ea typeface="微软雅黑" pitchFamily="34" charset="-122"/>
                <a:sym typeface="微软雅黑" pitchFamily="34" charset="-122"/>
              </a:rPr>
              <a:t>3</a:t>
            </a:r>
            <a:endParaRPr lang="en-US" altLang="zh-CN" sz="3200" b="1" dirty="0">
              <a:solidFill>
                <a:schemeClr val="bg1"/>
              </a:solidFill>
              <a:latin typeface="Impact MT Std"/>
              <a:ea typeface="微软雅黑" pitchFamily="34" charset="-122"/>
              <a:sym typeface="微软雅黑" pitchFamily="34" charset="-122"/>
            </a:endParaRPr>
          </a:p>
        </p:txBody>
      </p:sp>
      <p:pic>
        <p:nvPicPr>
          <p:cNvPr id="92" name="Picture 3" descr="C:\Users\Administrator\Desktop\微立体创业计划\002.png"/>
          <p:cNvPicPr>
            <a:picLocks noChangeAspect="1" noChangeArrowheads="1"/>
          </p:cNvPicPr>
          <p:nvPr/>
        </p:nvPicPr>
        <p:blipFill>
          <a:blip r:embed="rId2"/>
          <a:srcRect/>
          <a:stretch>
            <a:fillRect/>
          </a:stretch>
        </p:blipFill>
        <p:spPr bwMode="auto">
          <a:xfrm>
            <a:off x="757238" y="2833688"/>
            <a:ext cx="2447925" cy="2447925"/>
          </a:xfrm>
          <a:prstGeom prst="rect">
            <a:avLst/>
          </a:prstGeom>
          <a:noFill/>
          <a:effectLst>
            <a:outerShdw blurRad="292100" dist="177800" dir="2460000" sx="99000" sy="99000" algn="l" rotWithShape="0">
              <a:prstClr val="black">
                <a:alpha val="39000"/>
              </a:prstClr>
            </a:outerShdw>
          </a:effectLst>
        </p:spPr>
      </p:pic>
      <p:pic>
        <p:nvPicPr>
          <p:cNvPr id="91" name="Picture 3" descr="C:\Users\Administrator\Desktop\微立体创业计划\002.png"/>
          <p:cNvPicPr>
            <a:picLocks noChangeAspect="1" noChangeArrowheads="1"/>
          </p:cNvPicPr>
          <p:nvPr/>
        </p:nvPicPr>
        <p:blipFill>
          <a:blip r:embed="rId2"/>
          <a:srcRect/>
          <a:stretch>
            <a:fillRect/>
          </a:stretch>
        </p:blipFill>
        <p:spPr bwMode="auto">
          <a:xfrm>
            <a:off x="-334962" y="4547393"/>
            <a:ext cx="2447926" cy="2447925"/>
          </a:xfrm>
          <a:prstGeom prst="rect">
            <a:avLst/>
          </a:prstGeom>
          <a:noFill/>
          <a:effectLst>
            <a:outerShdw blurRad="292100" dist="177800" dir="2460000" sx="99000" sy="99000" algn="l" rotWithShape="0">
              <a:prstClr val="black">
                <a:alpha val="39000"/>
              </a:prstClr>
            </a:outerShdw>
          </a:effectLst>
        </p:spPr>
      </p:pic>
      <p:pic>
        <p:nvPicPr>
          <p:cNvPr id="93" name="Picture 3" descr="C:\Users\Administrator\Desktop\微立体创业计划\002.png"/>
          <p:cNvPicPr>
            <a:picLocks noChangeAspect="1" noChangeArrowheads="1"/>
          </p:cNvPicPr>
          <p:nvPr/>
        </p:nvPicPr>
        <p:blipFill>
          <a:blip r:embed="rId2"/>
          <a:srcRect/>
          <a:stretch>
            <a:fillRect/>
          </a:stretch>
        </p:blipFill>
        <p:spPr bwMode="auto">
          <a:xfrm>
            <a:off x="2012950" y="4497388"/>
            <a:ext cx="2547938" cy="2547937"/>
          </a:xfrm>
          <a:prstGeom prst="rect">
            <a:avLst/>
          </a:prstGeom>
          <a:noFill/>
          <a:effectLst>
            <a:outerShdw blurRad="292100" dist="177800" dir="2460000" sx="99000" sy="99000" algn="l" rotWithShape="0">
              <a:prstClr val="black">
                <a:alpha val="39000"/>
              </a:prstClr>
            </a:outerShdw>
          </a:effectLst>
        </p:spPr>
      </p:pic>
      <p:sp>
        <p:nvSpPr>
          <p:cNvPr id="5" name="矩形 4"/>
          <p:cNvSpPr>
            <a:spLocks noChangeArrowheads="1"/>
          </p:cNvSpPr>
          <p:nvPr/>
        </p:nvSpPr>
        <p:spPr bwMode="auto">
          <a:xfrm>
            <a:off x="5665788" y="4002088"/>
            <a:ext cx="833437" cy="49212"/>
          </a:xfrm>
          <a:prstGeom prst="rect">
            <a:avLst/>
          </a:prstGeom>
          <a:solidFill>
            <a:srgbClr val="0070C0"/>
          </a:solidFill>
          <a:ln w="25400" algn="ctr">
            <a:noFill/>
            <a:miter lim="800000"/>
          </a:ln>
        </p:spPr>
        <p:txBody>
          <a:bodyPr anchor="ctr"/>
          <a:lstStyle/>
          <a:p>
            <a:pPr algn="ctr"/>
            <a:endParaRPr lang="zh-CN" altLang="en-US">
              <a:ea typeface="微软雅黑" pitchFamily="34" charset="-122"/>
            </a:endParaRPr>
          </a:p>
        </p:txBody>
      </p:sp>
      <p:sp>
        <p:nvSpPr>
          <p:cNvPr id="21" name="文本框 163"/>
          <p:cNvSpPr txBox="1">
            <a:spLocks noChangeArrowheads="1"/>
          </p:cNvSpPr>
          <p:nvPr/>
        </p:nvSpPr>
        <p:spPr bwMode="auto">
          <a:xfrm>
            <a:off x="4792663" y="2660650"/>
            <a:ext cx="2705100" cy="1261884"/>
          </a:xfrm>
          <a:prstGeom prst="rect">
            <a:avLst/>
          </a:prstGeom>
          <a:noFill/>
          <a:ln w="9525">
            <a:noFill/>
            <a:miter lim="800000"/>
          </a:ln>
        </p:spPr>
        <p:txBody>
          <a:bodyPr>
            <a:spAutoFit/>
          </a:bodyPr>
          <a:lstStyle/>
          <a:p>
            <a:pPr algn="ctr"/>
            <a:r>
              <a:rPr lang="zh-CN" altLang="en-US" b="1" dirty="0" smtClean="0">
                <a:solidFill>
                  <a:srgbClr val="7F7F7F"/>
                </a:solidFill>
                <a:latin typeface="微软雅黑" pitchFamily="34" charset="-122"/>
                <a:ea typeface="微软雅黑" pitchFamily="34" charset="-122"/>
                <a:cs typeface="Arial" pitchFamily="34" charset="0"/>
              </a:rPr>
              <a:t>第二部分  </a:t>
            </a:r>
            <a:endParaRPr lang="en-US" altLang="zh-CN" sz="2000" b="1" dirty="0">
              <a:solidFill>
                <a:srgbClr val="7F7F7F"/>
              </a:solidFill>
              <a:latin typeface="微软雅黑" pitchFamily="34" charset="-122"/>
              <a:ea typeface="微软雅黑" pitchFamily="34" charset="-122"/>
              <a:cs typeface="Arial" pitchFamily="34" charset="0"/>
            </a:endParaRPr>
          </a:p>
          <a:p>
            <a:pPr algn="ctr"/>
            <a:r>
              <a:rPr lang="en-US" altLang="zh-CN" sz="2000" b="1" dirty="0">
                <a:solidFill>
                  <a:srgbClr val="0070C0"/>
                </a:solidFill>
                <a:latin typeface="微软雅黑" pitchFamily="34" charset="-122"/>
                <a:ea typeface="微软雅黑" pitchFamily="34" charset="-122"/>
                <a:cs typeface="Arial" pitchFamily="34" charset="0"/>
              </a:rPr>
              <a:t> </a:t>
            </a:r>
            <a:r>
              <a:rPr lang="en-US" altLang="zh-CN" sz="2800" b="1" dirty="0">
                <a:solidFill>
                  <a:schemeClr val="tx2"/>
                </a:solidFill>
                <a:latin typeface="微软雅黑" pitchFamily="34" charset="-122"/>
                <a:ea typeface="微软雅黑" pitchFamily="34" charset="-122"/>
              </a:rPr>
              <a:t>2019</a:t>
            </a:r>
            <a:r>
              <a:rPr lang="zh-CN" altLang="en-US" sz="2800" b="1" dirty="0">
                <a:solidFill>
                  <a:schemeClr val="tx2"/>
                </a:solidFill>
                <a:latin typeface="微软雅黑" pitchFamily="34" charset="-122"/>
                <a:ea typeface="微软雅黑" pitchFamily="34" charset="-122"/>
              </a:rPr>
              <a:t>年企业所得税新政解读</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2"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42" presetClass="entr" presetSubtype="0" fill="hold" nodeType="withEffect">
                                  <p:stCondLst>
                                    <p:cond delay="75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anim calcmode="lin" valueType="num">
                                      <p:cBhvr>
                                        <p:cTn id="23" dur="500" fill="hold"/>
                                        <p:tgtEl>
                                          <p:spTgt spid="92"/>
                                        </p:tgtEl>
                                        <p:attrNameLst>
                                          <p:attrName>ppt_x</p:attrName>
                                        </p:attrNameLst>
                                      </p:cBhvr>
                                      <p:tavLst>
                                        <p:tav tm="0">
                                          <p:val>
                                            <p:strVal val="#ppt_x"/>
                                          </p:val>
                                        </p:tav>
                                        <p:tav tm="100000">
                                          <p:val>
                                            <p:strVal val="#ppt_x"/>
                                          </p:val>
                                        </p:tav>
                                      </p:tavLst>
                                    </p:anim>
                                    <p:anim calcmode="lin" valueType="num">
                                      <p:cBhvr>
                                        <p:cTn id="24" dur="500" fill="hold"/>
                                        <p:tgtEl>
                                          <p:spTgt spid="9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anim calcmode="lin" valueType="num">
                                      <p:cBhvr>
                                        <p:cTn id="28" dur="500" fill="hold"/>
                                        <p:tgtEl>
                                          <p:spTgt spid="91"/>
                                        </p:tgtEl>
                                        <p:attrNameLst>
                                          <p:attrName>ppt_x</p:attrName>
                                        </p:attrNameLst>
                                      </p:cBhvr>
                                      <p:tavLst>
                                        <p:tav tm="0">
                                          <p:val>
                                            <p:strVal val="#ppt_x"/>
                                          </p:val>
                                        </p:tav>
                                        <p:tav tm="100000">
                                          <p:val>
                                            <p:strVal val="#ppt_x"/>
                                          </p:val>
                                        </p:tav>
                                      </p:tavLst>
                                    </p:anim>
                                    <p:anim calcmode="lin" valueType="num">
                                      <p:cBhvr>
                                        <p:cTn id="29" dur="5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anim calcmode="lin" valueType="num">
                                      <p:cBhvr>
                                        <p:cTn id="33" dur="500" fill="hold"/>
                                        <p:tgtEl>
                                          <p:spTgt spid="93"/>
                                        </p:tgtEl>
                                        <p:attrNameLst>
                                          <p:attrName>ppt_x</p:attrName>
                                        </p:attrNameLst>
                                      </p:cBhvr>
                                      <p:tavLst>
                                        <p:tav tm="0">
                                          <p:val>
                                            <p:strVal val="#ppt_x"/>
                                          </p:val>
                                        </p:tav>
                                        <p:tav tm="100000">
                                          <p:val>
                                            <p:strVal val="#ppt_x"/>
                                          </p:val>
                                        </p:tav>
                                      </p:tavLst>
                                    </p:anim>
                                    <p:anim calcmode="lin" valueType="num">
                                      <p:cBhvr>
                                        <p:cTn id="34" dur="500" fill="hold"/>
                                        <p:tgtEl>
                                          <p:spTgt spid="93"/>
                                        </p:tgtEl>
                                        <p:attrNameLst>
                                          <p:attrName>ppt_y</p:attrName>
                                        </p:attrNameLst>
                                      </p:cBhvr>
                                      <p:tavLst>
                                        <p:tav tm="0">
                                          <p:val>
                                            <p:strVal val="#ppt_y+.1"/>
                                          </p:val>
                                        </p:tav>
                                        <p:tav tm="100000">
                                          <p:val>
                                            <p:strVal val="#ppt_y"/>
                                          </p:val>
                                        </p:tav>
                                      </p:tavLst>
                                    </p:anim>
                                  </p:childTnLst>
                                </p:cTn>
                              </p:par>
                            </p:childTnLst>
                          </p:cTn>
                        </p:par>
                        <p:par>
                          <p:cTn id="35" fill="hold">
                            <p:stCondLst>
                              <p:cond delay="1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2250"/>
                            </p:stCondLst>
                            <p:childTnLst>
                              <p:par>
                                <p:cTn id="42" presetID="1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bldLvl="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flipH="1">
            <a:off x="0" y="0"/>
            <a:ext cx="578866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cs typeface="+mn-ea"/>
              <a:sym typeface="+mn-lt"/>
            </a:endParaRPr>
          </a:p>
        </p:txBody>
      </p:sp>
      <p:grpSp>
        <p:nvGrpSpPr>
          <p:cNvPr id="2" name="组合 1"/>
          <p:cNvGrpSpPr/>
          <p:nvPr/>
        </p:nvGrpSpPr>
        <p:grpSpPr>
          <a:xfrm>
            <a:off x="635134" y="2056599"/>
            <a:ext cx="4968941" cy="2468564"/>
            <a:chOff x="1000" y="2260"/>
            <a:chExt cx="9254" cy="4597"/>
          </a:xfrm>
        </p:grpSpPr>
        <p:sp>
          <p:nvSpPr>
            <p:cNvPr id="54" name="椭圆 53"/>
            <p:cNvSpPr/>
            <p:nvPr/>
          </p:nvSpPr>
          <p:spPr>
            <a:xfrm>
              <a:off x="1000" y="5839"/>
              <a:ext cx="7640" cy="1018"/>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cs typeface="+mn-ea"/>
                <a:sym typeface="+mn-lt"/>
              </a:endParaRPr>
            </a:p>
          </p:txBody>
        </p:sp>
        <p:sp>
          <p:nvSpPr>
            <p:cNvPr id="60" name="椭圆 59"/>
            <p:cNvSpPr/>
            <p:nvPr/>
          </p:nvSpPr>
          <p:spPr>
            <a:xfrm>
              <a:off x="6172" y="4922"/>
              <a:ext cx="4082" cy="107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cs typeface="+mn-ea"/>
                <a:sym typeface="+mn-lt"/>
              </a:endParaRPr>
            </a:p>
          </p:txBody>
        </p:sp>
        <p:grpSp>
          <p:nvGrpSpPr>
            <p:cNvPr id="37" name="组合 36"/>
            <p:cNvGrpSpPr/>
            <p:nvPr/>
          </p:nvGrpSpPr>
          <p:grpSpPr>
            <a:xfrm>
              <a:off x="6824" y="3874"/>
              <a:ext cx="3082" cy="1959"/>
              <a:chOff x="4332949" y="2459950"/>
              <a:chExt cx="1956906" cy="1243892"/>
            </a:xfrm>
          </p:grpSpPr>
          <p:grpSp>
            <p:nvGrpSpPr>
              <p:cNvPr id="2072" name="组合 2071"/>
              <p:cNvGrpSpPr/>
              <p:nvPr/>
            </p:nvGrpSpPr>
            <p:grpSpPr>
              <a:xfrm>
                <a:off x="5117971" y="2512191"/>
                <a:ext cx="388276" cy="1191651"/>
                <a:chOff x="9136063" y="2297113"/>
                <a:chExt cx="436563" cy="1339850"/>
              </a:xfrm>
            </p:grpSpPr>
            <p:sp>
              <p:nvSpPr>
                <p:cNvPr id="5" name="Rectangle 7"/>
                <p:cNvSpPr>
                  <a:spLocks noChangeArrowheads="1"/>
                </p:cNvSpPr>
                <p:nvPr/>
              </p:nvSpPr>
              <p:spPr bwMode="auto">
                <a:xfrm>
                  <a:off x="9151938" y="2424113"/>
                  <a:ext cx="403225" cy="1144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6" name="Freeform 8"/>
                <p:cNvSpPr>
                  <a:spLocks noEditPoints="1"/>
                </p:cNvSpPr>
                <p:nvPr/>
              </p:nvSpPr>
              <p:spPr bwMode="auto">
                <a:xfrm>
                  <a:off x="9136063" y="2297113"/>
                  <a:ext cx="436563" cy="1339850"/>
                </a:xfrm>
                <a:custGeom>
                  <a:avLst/>
                  <a:gdLst>
                    <a:gd name="T0" fmla="*/ 0 w 103"/>
                    <a:gd name="T1" fmla="*/ 4 h 316"/>
                    <a:gd name="T2" fmla="*/ 0 w 103"/>
                    <a:gd name="T3" fmla="*/ 311 h 316"/>
                    <a:gd name="T4" fmla="*/ 15 w 103"/>
                    <a:gd name="T5" fmla="*/ 316 h 316"/>
                    <a:gd name="T6" fmla="*/ 87 w 103"/>
                    <a:gd name="T7" fmla="*/ 316 h 316"/>
                    <a:gd name="T8" fmla="*/ 103 w 103"/>
                    <a:gd name="T9" fmla="*/ 311 h 316"/>
                    <a:gd name="T10" fmla="*/ 103 w 103"/>
                    <a:gd name="T11" fmla="*/ 4 h 316"/>
                    <a:gd name="T12" fmla="*/ 87 w 103"/>
                    <a:gd name="T13" fmla="*/ 0 h 316"/>
                    <a:gd name="T14" fmla="*/ 15 w 103"/>
                    <a:gd name="T15" fmla="*/ 0 h 316"/>
                    <a:gd name="T16" fmla="*/ 0 w 103"/>
                    <a:gd name="T17" fmla="*/ 4 h 316"/>
                    <a:gd name="T18" fmla="*/ 9 w 103"/>
                    <a:gd name="T19" fmla="*/ 270 h 316"/>
                    <a:gd name="T20" fmla="*/ 10 w 103"/>
                    <a:gd name="T21" fmla="*/ 268 h 316"/>
                    <a:gd name="T22" fmla="*/ 88 w 103"/>
                    <a:gd name="T23" fmla="*/ 268 h 316"/>
                    <a:gd name="T24" fmla="*/ 89 w 103"/>
                    <a:gd name="T25" fmla="*/ 270 h 316"/>
                    <a:gd name="T26" fmla="*/ 89 w 103"/>
                    <a:gd name="T27" fmla="*/ 278 h 316"/>
                    <a:gd name="T28" fmla="*/ 88 w 103"/>
                    <a:gd name="T29" fmla="*/ 280 h 316"/>
                    <a:gd name="T30" fmla="*/ 10 w 103"/>
                    <a:gd name="T31" fmla="*/ 280 h 316"/>
                    <a:gd name="T32" fmla="*/ 9 w 103"/>
                    <a:gd name="T33" fmla="*/ 278 h 316"/>
                    <a:gd name="T34" fmla="*/ 9 w 103"/>
                    <a:gd name="T35" fmla="*/ 270 h 316"/>
                    <a:gd name="T36" fmla="*/ 9 w 103"/>
                    <a:gd name="T37" fmla="*/ 82 h 316"/>
                    <a:gd name="T38" fmla="*/ 10 w 103"/>
                    <a:gd name="T39" fmla="*/ 81 h 316"/>
                    <a:gd name="T40" fmla="*/ 88 w 103"/>
                    <a:gd name="T41" fmla="*/ 81 h 316"/>
                    <a:gd name="T42" fmla="*/ 89 w 103"/>
                    <a:gd name="T43" fmla="*/ 82 h 316"/>
                    <a:gd name="T44" fmla="*/ 89 w 103"/>
                    <a:gd name="T45" fmla="*/ 91 h 316"/>
                    <a:gd name="T46" fmla="*/ 88 w 103"/>
                    <a:gd name="T47" fmla="*/ 93 h 316"/>
                    <a:gd name="T48" fmla="*/ 10 w 103"/>
                    <a:gd name="T49" fmla="*/ 93 h 316"/>
                    <a:gd name="T50" fmla="*/ 9 w 103"/>
                    <a:gd name="T51" fmla="*/ 91 h 316"/>
                    <a:gd name="T52" fmla="*/ 9 w 103"/>
                    <a:gd name="T53" fmla="*/ 82 h 316"/>
                    <a:gd name="T54" fmla="*/ 9 w 103"/>
                    <a:gd name="T55" fmla="*/ 45 h 316"/>
                    <a:gd name="T56" fmla="*/ 10 w 103"/>
                    <a:gd name="T57" fmla="*/ 43 h 316"/>
                    <a:gd name="T58" fmla="*/ 88 w 103"/>
                    <a:gd name="T59" fmla="*/ 43 h 316"/>
                    <a:gd name="T60" fmla="*/ 89 w 103"/>
                    <a:gd name="T61" fmla="*/ 45 h 316"/>
                    <a:gd name="T62" fmla="*/ 89 w 103"/>
                    <a:gd name="T63" fmla="*/ 53 h 316"/>
                    <a:gd name="T64" fmla="*/ 88 w 103"/>
                    <a:gd name="T65" fmla="*/ 55 h 316"/>
                    <a:gd name="T66" fmla="*/ 10 w 103"/>
                    <a:gd name="T67" fmla="*/ 55 h 316"/>
                    <a:gd name="T68" fmla="*/ 9 w 103"/>
                    <a:gd name="T69" fmla="*/ 53 h 316"/>
                    <a:gd name="T70" fmla="*/ 9 w 103"/>
                    <a:gd name="T71" fmla="*/ 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316">
                      <a:moveTo>
                        <a:pt x="0" y="4"/>
                      </a:moveTo>
                      <a:cubicBezTo>
                        <a:pt x="0" y="311"/>
                        <a:pt x="0" y="311"/>
                        <a:pt x="0" y="311"/>
                      </a:cubicBezTo>
                      <a:cubicBezTo>
                        <a:pt x="0" y="314"/>
                        <a:pt x="6" y="316"/>
                        <a:pt x="15" y="316"/>
                      </a:cubicBezTo>
                      <a:cubicBezTo>
                        <a:pt x="87" y="316"/>
                        <a:pt x="87" y="316"/>
                        <a:pt x="87" y="316"/>
                      </a:cubicBezTo>
                      <a:cubicBezTo>
                        <a:pt x="96" y="316"/>
                        <a:pt x="103" y="314"/>
                        <a:pt x="103" y="311"/>
                      </a:cubicBezTo>
                      <a:cubicBezTo>
                        <a:pt x="103" y="4"/>
                        <a:pt x="103" y="4"/>
                        <a:pt x="103" y="4"/>
                      </a:cubicBezTo>
                      <a:cubicBezTo>
                        <a:pt x="103" y="2"/>
                        <a:pt x="96" y="0"/>
                        <a:pt x="87" y="0"/>
                      </a:cubicBezTo>
                      <a:cubicBezTo>
                        <a:pt x="15" y="0"/>
                        <a:pt x="15" y="0"/>
                        <a:pt x="15" y="0"/>
                      </a:cubicBezTo>
                      <a:cubicBezTo>
                        <a:pt x="6" y="0"/>
                        <a:pt x="0" y="2"/>
                        <a:pt x="0" y="4"/>
                      </a:cubicBezTo>
                      <a:moveTo>
                        <a:pt x="9" y="270"/>
                      </a:moveTo>
                      <a:cubicBezTo>
                        <a:pt x="10" y="268"/>
                        <a:pt x="10" y="268"/>
                        <a:pt x="10" y="268"/>
                      </a:cubicBezTo>
                      <a:cubicBezTo>
                        <a:pt x="88" y="268"/>
                        <a:pt x="88" y="268"/>
                        <a:pt x="88" y="268"/>
                      </a:cubicBezTo>
                      <a:cubicBezTo>
                        <a:pt x="89" y="270"/>
                        <a:pt x="89" y="270"/>
                        <a:pt x="89" y="270"/>
                      </a:cubicBezTo>
                      <a:cubicBezTo>
                        <a:pt x="89" y="278"/>
                        <a:pt x="89" y="278"/>
                        <a:pt x="89" y="278"/>
                      </a:cubicBezTo>
                      <a:cubicBezTo>
                        <a:pt x="88" y="280"/>
                        <a:pt x="88" y="280"/>
                        <a:pt x="88" y="280"/>
                      </a:cubicBezTo>
                      <a:cubicBezTo>
                        <a:pt x="10" y="280"/>
                        <a:pt x="10" y="280"/>
                        <a:pt x="10" y="280"/>
                      </a:cubicBezTo>
                      <a:cubicBezTo>
                        <a:pt x="9" y="278"/>
                        <a:pt x="9" y="278"/>
                        <a:pt x="9" y="278"/>
                      </a:cubicBezTo>
                      <a:lnTo>
                        <a:pt x="9" y="270"/>
                      </a:lnTo>
                      <a:close/>
                      <a:moveTo>
                        <a:pt x="9" y="82"/>
                      </a:moveTo>
                      <a:cubicBezTo>
                        <a:pt x="10" y="81"/>
                        <a:pt x="10" y="81"/>
                        <a:pt x="10" y="81"/>
                      </a:cubicBezTo>
                      <a:cubicBezTo>
                        <a:pt x="88" y="81"/>
                        <a:pt x="88" y="81"/>
                        <a:pt x="88" y="81"/>
                      </a:cubicBezTo>
                      <a:cubicBezTo>
                        <a:pt x="89" y="82"/>
                        <a:pt x="89" y="82"/>
                        <a:pt x="89" y="82"/>
                      </a:cubicBezTo>
                      <a:cubicBezTo>
                        <a:pt x="89" y="91"/>
                        <a:pt x="89" y="91"/>
                        <a:pt x="89" y="91"/>
                      </a:cubicBezTo>
                      <a:cubicBezTo>
                        <a:pt x="88" y="93"/>
                        <a:pt x="88" y="93"/>
                        <a:pt x="88" y="93"/>
                      </a:cubicBezTo>
                      <a:cubicBezTo>
                        <a:pt x="10" y="93"/>
                        <a:pt x="10" y="93"/>
                        <a:pt x="10" y="93"/>
                      </a:cubicBezTo>
                      <a:cubicBezTo>
                        <a:pt x="9" y="91"/>
                        <a:pt x="9" y="91"/>
                        <a:pt x="9" y="91"/>
                      </a:cubicBezTo>
                      <a:lnTo>
                        <a:pt x="9" y="82"/>
                      </a:lnTo>
                      <a:close/>
                      <a:moveTo>
                        <a:pt x="9" y="45"/>
                      </a:moveTo>
                      <a:cubicBezTo>
                        <a:pt x="10" y="43"/>
                        <a:pt x="10" y="43"/>
                        <a:pt x="10" y="43"/>
                      </a:cubicBezTo>
                      <a:cubicBezTo>
                        <a:pt x="88" y="43"/>
                        <a:pt x="88" y="43"/>
                        <a:pt x="88" y="43"/>
                      </a:cubicBezTo>
                      <a:cubicBezTo>
                        <a:pt x="89" y="45"/>
                        <a:pt x="89" y="45"/>
                        <a:pt x="89" y="45"/>
                      </a:cubicBezTo>
                      <a:cubicBezTo>
                        <a:pt x="89" y="53"/>
                        <a:pt x="89" y="53"/>
                        <a:pt x="89" y="53"/>
                      </a:cubicBezTo>
                      <a:cubicBezTo>
                        <a:pt x="88" y="55"/>
                        <a:pt x="88" y="55"/>
                        <a:pt x="88" y="55"/>
                      </a:cubicBezTo>
                      <a:cubicBezTo>
                        <a:pt x="10" y="55"/>
                        <a:pt x="10" y="55"/>
                        <a:pt x="10" y="55"/>
                      </a:cubicBezTo>
                      <a:cubicBezTo>
                        <a:pt x="9" y="53"/>
                        <a:pt x="9" y="53"/>
                        <a:pt x="9" y="53"/>
                      </a:cubicBezTo>
                      <a:lnTo>
                        <a:pt x="9" y="45"/>
                      </a:lnTo>
                      <a:close/>
                    </a:path>
                  </a:pathLst>
                </a:custGeom>
                <a:solidFill>
                  <a:srgbClr val="DBD9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grpSp>
          <p:grpSp>
            <p:nvGrpSpPr>
              <p:cNvPr id="2071" name="组合 2070"/>
              <p:cNvGrpSpPr/>
              <p:nvPr/>
            </p:nvGrpSpPr>
            <p:grpSpPr>
              <a:xfrm>
                <a:off x="5502010" y="2459950"/>
                <a:ext cx="787845" cy="1232597"/>
                <a:chOff x="9567863" y="2238375"/>
                <a:chExt cx="885825" cy="1385888"/>
              </a:xfrm>
            </p:grpSpPr>
            <p:sp>
              <p:nvSpPr>
                <p:cNvPr id="7" name="Freeform 9"/>
                <p:cNvSpPr/>
                <p:nvPr/>
              </p:nvSpPr>
              <p:spPr bwMode="auto">
                <a:xfrm>
                  <a:off x="9644063" y="2360613"/>
                  <a:ext cx="766763" cy="1212850"/>
                </a:xfrm>
                <a:custGeom>
                  <a:avLst/>
                  <a:gdLst>
                    <a:gd name="T0" fmla="*/ 483 w 483"/>
                    <a:gd name="T1" fmla="*/ 678 h 764"/>
                    <a:gd name="T2" fmla="*/ 246 w 483"/>
                    <a:gd name="T3" fmla="*/ 764 h 764"/>
                    <a:gd name="T4" fmla="*/ 0 w 483"/>
                    <a:gd name="T5" fmla="*/ 86 h 764"/>
                    <a:gd name="T6" fmla="*/ 240 w 483"/>
                    <a:gd name="T7" fmla="*/ 0 h 764"/>
                    <a:gd name="T8" fmla="*/ 483 w 483"/>
                    <a:gd name="T9" fmla="*/ 678 h 764"/>
                  </a:gdLst>
                  <a:ahLst/>
                  <a:cxnLst>
                    <a:cxn ang="0">
                      <a:pos x="T0" y="T1"/>
                    </a:cxn>
                    <a:cxn ang="0">
                      <a:pos x="T2" y="T3"/>
                    </a:cxn>
                    <a:cxn ang="0">
                      <a:pos x="T4" y="T5"/>
                    </a:cxn>
                    <a:cxn ang="0">
                      <a:pos x="T6" y="T7"/>
                    </a:cxn>
                    <a:cxn ang="0">
                      <a:pos x="T8" y="T9"/>
                    </a:cxn>
                  </a:cxnLst>
                  <a:rect l="0" t="0" r="r" b="b"/>
                  <a:pathLst>
                    <a:path w="483" h="764">
                      <a:moveTo>
                        <a:pt x="483" y="678"/>
                      </a:moveTo>
                      <a:lnTo>
                        <a:pt x="246" y="764"/>
                      </a:lnTo>
                      <a:lnTo>
                        <a:pt x="0" y="86"/>
                      </a:lnTo>
                      <a:lnTo>
                        <a:pt x="240" y="0"/>
                      </a:lnTo>
                      <a:lnTo>
                        <a:pt x="483" y="6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8" name="Freeform 10"/>
                <p:cNvSpPr>
                  <a:spLocks noEditPoints="1"/>
                </p:cNvSpPr>
                <p:nvPr/>
              </p:nvSpPr>
              <p:spPr bwMode="auto">
                <a:xfrm>
                  <a:off x="9567863" y="2238375"/>
                  <a:ext cx="885825" cy="1385888"/>
                </a:xfrm>
                <a:custGeom>
                  <a:avLst/>
                  <a:gdLst>
                    <a:gd name="T0" fmla="*/ 1 w 209"/>
                    <a:gd name="T1" fmla="*/ 39 h 327"/>
                    <a:gd name="T2" fmla="*/ 112 w 209"/>
                    <a:gd name="T3" fmla="*/ 325 h 327"/>
                    <a:gd name="T4" fmla="*/ 128 w 209"/>
                    <a:gd name="T5" fmla="*/ 324 h 327"/>
                    <a:gd name="T6" fmla="*/ 196 w 209"/>
                    <a:gd name="T7" fmla="*/ 298 h 327"/>
                    <a:gd name="T8" fmla="*/ 208 w 209"/>
                    <a:gd name="T9" fmla="*/ 288 h 327"/>
                    <a:gd name="T10" fmla="*/ 97 w 209"/>
                    <a:gd name="T11" fmla="*/ 2 h 327"/>
                    <a:gd name="T12" fmla="*/ 81 w 209"/>
                    <a:gd name="T13" fmla="*/ 3 h 327"/>
                    <a:gd name="T14" fmla="*/ 14 w 209"/>
                    <a:gd name="T15" fmla="*/ 30 h 327"/>
                    <a:gd name="T16" fmla="*/ 1 w 209"/>
                    <a:gd name="T17" fmla="*/ 39 h 327"/>
                    <a:gd name="T18" fmla="*/ 106 w 209"/>
                    <a:gd name="T19" fmla="*/ 283 h 327"/>
                    <a:gd name="T20" fmla="*/ 107 w 209"/>
                    <a:gd name="T21" fmla="*/ 281 h 327"/>
                    <a:gd name="T22" fmla="*/ 179 w 209"/>
                    <a:gd name="T23" fmla="*/ 253 h 327"/>
                    <a:gd name="T24" fmla="*/ 181 w 209"/>
                    <a:gd name="T25" fmla="*/ 254 h 327"/>
                    <a:gd name="T26" fmla="*/ 184 w 209"/>
                    <a:gd name="T27" fmla="*/ 262 h 327"/>
                    <a:gd name="T28" fmla="*/ 183 w 209"/>
                    <a:gd name="T29" fmla="*/ 264 h 327"/>
                    <a:gd name="T30" fmla="*/ 111 w 209"/>
                    <a:gd name="T31" fmla="*/ 292 h 327"/>
                    <a:gd name="T32" fmla="*/ 110 w 209"/>
                    <a:gd name="T33" fmla="*/ 291 h 327"/>
                    <a:gd name="T34" fmla="*/ 106 w 209"/>
                    <a:gd name="T35" fmla="*/ 283 h 327"/>
                    <a:gd name="T36" fmla="*/ 39 w 209"/>
                    <a:gd name="T37" fmla="*/ 108 h 327"/>
                    <a:gd name="T38" fmla="*/ 39 w 209"/>
                    <a:gd name="T39" fmla="*/ 106 h 327"/>
                    <a:gd name="T40" fmla="*/ 111 w 209"/>
                    <a:gd name="T41" fmla="*/ 78 h 327"/>
                    <a:gd name="T42" fmla="*/ 113 w 209"/>
                    <a:gd name="T43" fmla="*/ 80 h 327"/>
                    <a:gd name="T44" fmla="*/ 116 w 209"/>
                    <a:gd name="T45" fmla="*/ 87 h 327"/>
                    <a:gd name="T46" fmla="*/ 115 w 209"/>
                    <a:gd name="T47" fmla="*/ 90 h 327"/>
                    <a:gd name="T48" fmla="*/ 43 w 209"/>
                    <a:gd name="T49" fmla="*/ 118 h 327"/>
                    <a:gd name="T50" fmla="*/ 42 w 209"/>
                    <a:gd name="T51" fmla="*/ 116 h 327"/>
                    <a:gd name="T52" fmla="*/ 39 w 209"/>
                    <a:gd name="T53" fmla="*/ 108 h 327"/>
                    <a:gd name="T54" fmla="*/ 25 w 209"/>
                    <a:gd name="T55" fmla="*/ 73 h 327"/>
                    <a:gd name="T56" fmla="*/ 25 w 209"/>
                    <a:gd name="T57" fmla="*/ 71 h 327"/>
                    <a:gd name="T58" fmla="*/ 97 w 209"/>
                    <a:gd name="T59" fmla="*/ 43 h 327"/>
                    <a:gd name="T60" fmla="*/ 99 w 209"/>
                    <a:gd name="T61" fmla="*/ 45 h 327"/>
                    <a:gd name="T62" fmla="*/ 102 w 209"/>
                    <a:gd name="T63" fmla="*/ 53 h 327"/>
                    <a:gd name="T64" fmla="*/ 102 w 209"/>
                    <a:gd name="T65" fmla="*/ 55 h 327"/>
                    <a:gd name="T66" fmla="*/ 30 w 209"/>
                    <a:gd name="T67" fmla="*/ 83 h 327"/>
                    <a:gd name="T68" fmla="*/ 28 w 209"/>
                    <a:gd name="T69" fmla="*/ 81 h 327"/>
                    <a:gd name="T70" fmla="*/ 25 w 209"/>
                    <a:gd name="T71" fmla="*/ 7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327">
                      <a:moveTo>
                        <a:pt x="1" y="39"/>
                      </a:moveTo>
                      <a:cubicBezTo>
                        <a:pt x="112" y="325"/>
                        <a:pt x="112" y="325"/>
                        <a:pt x="112" y="325"/>
                      </a:cubicBezTo>
                      <a:cubicBezTo>
                        <a:pt x="113" y="327"/>
                        <a:pt x="120" y="327"/>
                        <a:pt x="128" y="324"/>
                      </a:cubicBezTo>
                      <a:cubicBezTo>
                        <a:pt x="196" y="298"/>
                        <a:pt x="196" y="298"/>
                        <a:pt x="196" y="298"/>
                      </a:cubicBezTo>
                      <a:cubicBezTo>
                        <a:pt x="204" y="294"/>
                        <a:pt x="209" y="290"/>
                        <a:pt x="208" y="288"/>
                      </a:cubicBezTo>
                      <a:cubicBezTo>
                        <a:pt x="97" y="2"/>
                        <a:pt x="97" y="2"/>
                        <a:pt x="97" y="2"/>
                      </a:cubicBezTo>
                      <a:cubicBezTo>
                        <a:pt x="96" y="0"/>
                        <a:pt x="89" y="0"/>
                        <a:pt x="81" y="3"/>
                      </a:cubicBezTo>
                      <a:cubicBezTo>
                        <a:pt x="14" y="30"/>
                        <a:pt x="14" y="30"/>
                        <a:pt x="14" y="30"/>
                      </a:cubicBezTo>
                      <a:cubicBezTo>
                        <a:pt x="6" y="33"/>
                        <a:pt x="0" y="37"/>
                        <a:pt x="1" y="39"/>
                      </a:cubicBezTo>
                      <a:moveTo>
                        <a:pt x="106" y="283"/>
                      </a:moveTo>
                      <a:cubicBezTo>
                        <a:pt x="107" y="281"/>
                        <a:pt x="107" y="281"/>
                        <a:pt x="107" y="281"/>
                      </a:cubicBezTo>
                      <a:cubicBezTo>
                        <a:pt x="179" y="253"/>
                        <a:pt x="179" y="253"/>
                        <a:pt x="179" y="253"/>
                      </a:cubicBezTo>
                      <a:cubicBezTo>
                        <a:pt x="181" y="254"/>
                        <a:pt x="181" y="254"/>
                        <a:pt x="181" y="254"/>
                      </a:cubicBezTo>
                      <a:cubicBezTo>
                        <a:pt x="184" y="262"/>
                        <a:pt x="184" y="262"/>
                        <a:pt x="184" y="262"/>
                      </a:cubicBezTo>
                      <a:cubicBezTo>
                        <a:pt x="183" y="264"/>
                        <a:pt x="183" y="264"/>
                        <a:pt x="183" y="264"/>
                      </a:cubicBezTo>
                      <a:cubicBezTo>
                        <a:pt x="111" y="292"/>
                        <a:pt x="111" y="292"/>
                        <a:pt x="111" y="292"/>
                      </a:cubicBezTo>
                      <a:cubicBezTo>
                        <a:pt x="110" y="291"/>
                        <a:pt x="110" y="291"/>
                        <a:pt x="110" y="291"/>
                      </a:cubicBezTo>
                      <a:lnTo>
                        <a:pt x="106" y="283"/>
                      </a:lnTo>
                      <a:close/>
                      <a:moveTo>
                        <a:pt x="39" y="108"/>
                      </a:moveTo>
                      <a:cubicBezTo>
                        <a:pt x="39" y="106"/>
                        <a:pt x="39" y="106"/>
                        <a:pt x="39" y="106"/>
                      </a:cubicBezTo>
                      <a:cubicBezTo>
                        <a:pt x="111" y="78"/>
                        <a:pt x="111" y="78"/>
                        <a:pt x="111" y="78"/>
                      </a:cubicBezTo>
                      <a:cubicBezTo>
                        <a:pt x="113" y="80"/>
                        <a:pt x="113" y="80"/>
                        <a:pt x="113" y="80"/>
                      </a:cubicBezTo>
                      <a:cubicBezTo>
                        <a:pt x="116" y="87"/>
                        <a:pt x="116" y="87"/>
                        <a:pt x="116" y="87"/>
                      </a:cubicBezTo>
                      <a:cubicBezTo>
                        <a:pt x="115" y="90"/>
                        <a:pt x="115" y="90"/>
                        <a:pt x="115" y="90"/>
                      </a:cubicBezTo>
                      <a:cubicBezTo>
                        <a:pt x="43" y="118"/>
                        <a:pt x="43" y="118"/>
                        <a:pt x="43" y="118"/>
                      </a:cubicBezTo>
                      <a:cubicBezTo>
                        <a:pt x="42" y="116"/>
                        <a:pt x="42" y="116"/>
                        <a:pt x="42" y="116"/>
                      </a:cubicBezTo>
                      <a:lnTo>
                        <a:pt x="39" y="108"/>
                      </a:lnTo>
                      <a:close/>
                      <a:moveTo>
                        <a:pt x="25" y="73"/>
                      </a:moveTo>
                      <a:cubicBezTo>
                        <a:pt x="25" y="71"/>
                        <a:pt x="25" y="71"/>
                        <a:pt x="25" y="71"/>
                      </a:cubicBezTo>
                      <a:cubicBezTo>
                        <a:pt x="97" y="43"/>
                        <a:pt x="97" y="43"/>
                        <a:pt x="97" y="43"/>
                      </a:cubicBezTo>
                      <a:cubicBezTo>
                        <a:pt x="99" y="45"/>
                        <a:pt x="99" y="45"/>
                        <a:pt x="99" y="45"/>
                      </a:cubicBezTo>
                      <a:cubicBezTo>
                        <a:pt x="102" y="53"/>
                        <a:pt x="102" y="53"/>
                        <a:pt x="102" y="53"/>
                      </a:cubicBezTo>
                      <a:cubicBezTo>
                        <a:pt x="102" y="55"/>
                        <a:pt x="102" y="55"/>
                        <a:pt x="102" y="55"/>
                      </a:cubicBezTo>
                      <a:cubicBezTo>
                        <a:pt x="30" y="83"/>
                        <a:pt x="30" y="83"/>
                        <a:pt x="30" y="83"/>
                      </a:cubicBezTo>
                      <a:cubicBezTo>
                        <a:pt x="28" y="81"/>
                        <a:pt x="28" y="81"/>
                        <a:pt x="28" y="81"/>
                      </a:cubicBezTo>
                      <a:lnTo>
                        <a:pt x="25" y="73"/>
                      </a:lnTo>
                      <a:close/>
                    </a:path>
                  </a:pathLst>
                </a:custGeom>
                <a:solidFill>
                  <a:srgbClr val="5895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grpSp>
          <p:grpSp>
            <p:nvGrpSpPr>
              <p:cNvPr id="2073" name="组合 2072"/>
              <p:cNvGrpSpPr/>
              <p:nvPr/>
            </p:nvGrpSpPr>
            <p:grpSpPr>
              <a:xfrm>
                <a:off x="4721224" y="2512191"/>
                <a:ext cx="392511" cy="1191651"/>
                <a:chOff x="8689975" y="2297113"/>
                <a:chExt cx="441325" cy="1339850"/>
              </a:xfrm>
            </p:grpSpPr>
            <p:sp>
              <p:nvSpPr>
                <p:cNvPr id="9" name="Rectangle 11"/>
                <p:cNvSpPr>
                  <a:spLocks noChangeArrowheads="1"/>
                </p:cNvSpPr>
                <p:nvPr/>
              </p:nvSpPr>
              <p:spPr bwMode="auto">
                <a:xfrm>
                  <a:off x="8712200" y="2424113"/>
                  <a:ext cx="398463" cy="1144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10" name="Freeform 12"/>
                <p:cNvSpPr>
                  <a:spLocks noEditPoints="1"/>
                </p:cNvSpPr>
                <p:nvPr/>
              </p:nvSpPr>
              <p:spPr bwMode="auto">
                <a:xfrm>
                  <a:off x="8689975" y="2297113"/>
                  <a:ext cx="441325" cy="1339850"/>
                </a:xfrm>
                <a:custGeom>
                  <a:avLst/>
                  <a:gdLst>
                    <a:gd name="T0" fmla="*/ 0 w 104"/>
                    <a:gd name="T1" fmla="*/ 4 h 316"/>
                    <a:gd name="T2" fmla="*/ 0 w 104"/>
                    <a:gd name="T3" fmla="*/ 311 h 316"/>
                    <a:gd name="T4" fmla="*/ 16 w 104"/>
                    <a:gd name="T5" fmla="*/ 316 h 316"/>
                    <a:gd name="T6" fmla="*/ 88 w 104"/>
                    <a:gd name="T7" fmla="*/ 316 h 316"/>
                    <a:gd name="T8" fmla="*/ 104 w 104"/>
                    <a:gd name="T9" fmla="*/ 311 h 316"/>
                    <a:gd name="T10" fmla="*/ 104 w 104"/>
                    <a:gd name="T11" fmla="*/ 4 h 316"/>
                    <a:gd name="T12" fmla="*/ 88 w 104"/>
                    <a:gd name="T13" fmla="*/ 0 h 316"/>
                    <a:gd name="T14" fmla="*/ 16 w 104"/>
                    <a:gd name="T15" fmla="*/ 0 h 316"/>
                    <a:gd name="T16" fmla="*/ 0 w 104"/>
                    <a:gd name="T17" fmla="*/ 4 h 316"/>
                    <a:gd name="T18" fmla="*/ 10 w 104"/>
                    <a:gd name="T19" fmla="*/ 270 h 316"/>
                    <a:gd name="T20" fmla="*/ 11 w 104"/>
                    <a:gd name="T21" fmla="*/ 268 h 316"/>
                    <a:gd name="T22" fmla="*/ 89 w 104"/>
                    <a:gd name="T23" fmla="*/ 268 h 316"/>
                    <a:gd name="T24" fmla="*/ 90 w 104"/>
                    <a:gd name="T25" fmla="*/ 270 h 316"/>
                    <a:gd name="T26" fmla="*/ 90 w 104"/>
                    <a:gd name="T27" fmla="*/ 278 h 316"/>
                    <a:gd name="T28" fmla="*/ 89 w 104"/>
                    <a:gd name="T29" fmla="*/ 280 h 316"/>
                    <a:gd name="T30" fmla="*/ 11 w 104"/>
                    <a:gd name="T31" fmla="*/ 280 h 316"/>
                    <a:gd name="T32" fmla="*/ 10 w 104"/>
                    <a:gd name="T33" fmla="*/ 278 h 316"/>
                    <a:gd name="T34" fmla="*/ 10 w 104"/>
                    <a:gd name="T35" fmla="*/ 270 h 316"/>
                    <a:gd name="T36" fmla="*/ 10 w 104"/>
                    <a:gd name="T37" fmla="*/ 82 h 316"/>
                    <a:gd name="T38" fmla="*/ 11 w 104"/>
                    <a:gd name="T39" fmla="*/ 81 h 316"/>
                    <a:gd name="T40" fmla="*/ 89 w 104"/>
                    <a:gd name="T41" fmla="*/ 81 h 316"/>
                    <a:gd name="T42" fmla="*/ 90 w 104"/>
                    <a:gd name="T43" fmla="*/ 82 h 316"/>
                    <a:gd name="T44" fmla="*/ 90 w 104"/>
                    <a:gd name="T45" fmla="*/ 91 h 316"/>
                    <a:gd name="T46" fmla="*/ 89 w 104"/>
                    <a:gd name="T47" fmla="*/ 93 h 316"/>
                    <a:gd name="T48" fmla="*/ 11 w 104"/>
                    <a:gd name="T49" fmla="*/ 93 h 316"/>
                    <a:gd name="T50" fmla="*/ 10 w 104"/>
                    <a:gd name="T51" fmla="*/ 91 h 316"/>
                    <a:gd name="T52" fmla="*/ 10 w 104"/>
                    <a:gd name="T53" fmla="*/ 82 h 316"/>
                    <a:gd name="T54" fmla="*/ 10 w 104"/>
                    <a:gd name="T55" fmla="*/ 45 h 316"/>
                    <a:gd name="T56" fmla="*/ 11 w 104"/>
                    <a:gd name="T57" fmla="*/ 43 h 316"/>
                    <a:gd name="T58" fmla="*/ 89 w 104"/>
                    <a:gd name="T59" fmla="*/ 43 h 316"/>
                    <a:gd name="T60" fmla="*/ 90 w 104"/>
                    <a:gd name="T61" fmla="*/ 45 h 316"/>
                    <a:gd name="T62" fmla="*/ 90 w 104"/>
                    <a:gd name="T63" fmla="*/ 53 h 316"/>
                    <a:gd name="T64" fmla="*/ 89 w 104"/>
                    <a:gd name="T65" fmla="*/ 55 h 316"/>
                    <a:gd name="T66" fmla="*/ 11 w 104"/>
                    <a:gd name="T67" fmla="*/ 55 h 316"/>
                    <a:gd name="T68" fmla="*/ 10 w 104"/>
                    <a:gd name="T69" fmla="*/ 53 h 316"/>
                    <a:gd name="T70" fmla="*/ 10 w 104"/>
                    <a:gd name="T71" fmla="*/ 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316">
                      <a:moveTo>
                        <a:pt x="0" y="4"/>
                      </a:moveTo>
                      <a:cubicBezTo>
                        <a:pt x="0" y="311"/>
                        <a:pt x="0" y="311"/>
                        <a:pt x="0" y="311"/>
                      </a:cubicBezTo>
                      <a:cubicBezTo>
                        <a:pt x="0" y="314"/>
                        <a:pt x="7" y="316"/>
                        <a:pt x="16" y="316"/>
                      </a:cubicBezTo>
                      <a:cubicBezTo>
                        <a:pt x="88" y="316"/>
                        <a:pt x="88" y="316"/>
                        <a:pt x="88" y="316"/>
                      </a:cubicBezTo>
                      <a:cubicBezTo>
                        <a:pt x="97" y="316"/>
                        <a:pt x="104" y="314"/>
                        <a:pt x="104" y="311"/>
                      </a:cubicBezTo>
                      <a:cubicBezTo>
                        <a:pt x="104" y="4"/>
                        <a:pt x="104" y="4"/>
                        <a:pt x="104" y="4"/>
                      </a:cubicBezTo>
                      <a:cubicBezTo>
                        <a:pt x="104" y="2"/>
                        <a:pt x="97" y="0"/>
                        <a:pt x="88" y="0"/>
                      </a:cubicBezTo>
                      <a:cubicBezTo>
                        <a:pt x="16" y="0"/>
                        <a:pt x="16" y="0"/>
                        <a:pt x="16" y="0"/>
                      </a:cubicBezTo>
                      <a:cubicBezTo>
                        <a:pt x="7" y="0"/>
                        <a:pt x="0" y="2"/>
                        <a:pt x="0" y="4"/>
                      </a:cubicBezTo>
                      <a:moveTo>
                        <a:pt x="10" y="270"/>
                      </a:moveTo>
                      <a:cubicBezTo>
                        <a:pt x="11" y="268"/>
                        <a:pt x="11" y="268"/>
                        <a:pt x="11" y="268"/>
                      </a:cubicBezTo>
                      <a:cubicBezTo>
                        <a:pt x="89" y="268"/>
                        <a:pt x="89" y="268"/>
                        <a:pt x="89" y="268"/>
                      </a:cubicBezTo>
                      <a:cubicBezTo>
                        <a:pt x="90" y="270"/>
                        <a:pt x="90" y="270"/>
                        <a:pt x="90" y="270"/>
                      </a:cubicBezTo>
                      <a:cubicBezTo>
                        <a:pt x="90" y="278"/>
                        <a:pt x="90" y="278"/>
                        <a:pt x="90" y="278"/>
                      </a:cubicBezTo>
                      <a:cubicBezTo>
                        <a:pt x="89" y="280"/>
                        <a:pt x="89" y="280"/>
                        <a:pt x="89" y="280"/>
                      </a:cubicBezTo>
                      <a:cubicBezTo>
                        <a:pt x="11" y="280"/>
                        <a:pt x="11" y="280"/>
                        <a:pt x="11" y="280"/>
                      </a:cubicBezTo>
                      <a:cubicBezTo>
                        <a:pt x="10" y="278"/>
                        <a:pt x="10" y="278"/>
                        <a:pt x="10" y="278"/>
                      </a:cubicBezTo>
                      <a:lnTo>
                        <a:pt x="10" y="270"/>
                      </a:lnTo>
                      <a:close/>
                      <a:moveTo>
                        <a:pt x="10" y="82"/>
                      </a:moveTo>
                      <a:cubicBezTo>
                        <a:pt x="11" y="81"/>
                        <a:pt x="11" y="81"/>
                        <a:pt x="11" y="81"/>
                      </a:cubicBezTo>
                      <a:cubicBezTo>
                        <a:pt x="89" y="81"/>
                        <a:pt x="89" y="81"/>
                        <a:pt x="89" y="81"/>
                      </a:cubicBezTo>
                      <a:cubicBezTo>
                        <a:pt x="90" y="82"/>
                        <a:pt x="90" y="82"/>
                        <a:pt x="90" y="82"/>
                      </a:cubicBezTo>
                      <a:cubicBezTo>
                        <a:pt x="90" y="91"/>
                        <a:pt x="90" y="91"/>
                        <a:pt x="90" y="91"/>
                      </a:cubicBezTo>
                      <a:cubicBezTo>
                        <a:pt x="89" y="93"/>
                        <a:pt x="89" y="93"/>
                        <a:pt x="89" y="93"/>
                      </a:cubicBezTo>
                      <a:cubicBezTo>
                        <a:pt x="11" y="93"/>
                        <a:pt x="11" y="93"/>
                        <a:pt x="11" y="93"/>
                      </a:cubicBezTo>
                      <a:cubicBezTo>
                        <a:pt x="10" y="91"/>
                        <a:pt x="10" y="91"/>
                        <a:pt x="10" y="91"/>
                      </a:cubicBezTo>
                      <a:lnTo>
                        <a:pt x="10" y="82"/>
                      </a:lnTo>
                      <a:close/>
                      <a:moveTo>
                        <a:pt x="10" y="45"/>
                      </a:moveTo>
                      <a:cubicBezTo>
                        <a:pt x="11" y="43"/>
                        <a:pt x="11" y="43"/>
                        <a:pt x="11" y="43"/>
                      </a:cubicBezTo>
                      <a:cubicBezTo>
                        <a:pt x="89" y="43"/>
                        <a:pt x="89" y="43"/>
                        <a:pt x="89" y="43"/>
                      </a:cubicBezTo>
                      <a:cubicBezTo>
                        <a:pt x="90" y="45"/>
                        <a:pt x="90" y="45"/>
                        <a:pt x="90" y="45"/>
                      </a:cubicBezTo>
                      <a:cubicBezTo>
                        <a:pt x="90" y="53"/>
                        <a:pt x="90" y="53"/>
                        <a:pt x="90" y="53"/>
                      </a:cubicBezTo>
                      <a:cubicBezTo>
                        <a:pt x="89" y="55"/>
                        <a:pt x="89" y="55"/>
                        <a:pt x="89" y="55"/>
                      </a:cubicBezTo>
                      <a:cubicBezTo>
                        <a:pt x="11" y="55"/>
                        <a:pt x="11" y="55"/>
                        <a:pt x="11" y="55"/>
                      </a:cubicBezTo>
                      <a:cubicBezTo>
                        <a:pt x="10" y="53"/>
                        <a:pt x="10" y="53"/>
                        <a:pt x="10" y="53"/>
                      </a:cubicBezTo>
                      <a:lnTo>
                        <a:pt x="10" y="45"/>
                      </a:lnTo>
                      <a:close/>
                    </a:path>
                  </a:pathLst>
                </a:custGeom>
                <a:solidFill>
                  <a:srgbClr val="E04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grpSp>
          <p:grpSp>
            <p:nvGrpSpPr>
              <p:cNvPr id="2074" name="组合 2073"/>
              <p:cNvGrpSpPr/>
              <p:nvPr/>
            </p:nvGrpSpPr>
            <p:grpSpPr>
              <a:xfrm>
                <a:off x="4332949" y="2512191"/>
                <a:ext cx="388276" cy="1191651"/>
                <a:chOff x="8253413" y="2297113"/>
                <a:chExt cx="436563" cy="1339850"/>
              </a:xfrm>
            </p:grpSpPr>
            <p:sp>
              <p:nvSpPr>
                <p:cNvPr id="11" name="Rectangle 13"/>
                <p:cNvSpPr>
                  <a:spLocks noChangeArrowheads="1"/>
                </p:cNvSpPr>
                <p:nvPr/>
              </p:nvSpPr>
              <p:spPr bwMode="auto">
                <a:xfrm>
                  <a:off x="8270875" y="2424113"/>
                  <a:ext cx="403225" cy="1144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12" name="Freeform 14"/>
                <p:cNvSpPr>
                  <a:spLocks noEditPoints="1"/>
                </p:cNvSpPr>
                <p:nvPr/>
              </p:nvSpPr>
              <p:spPr bwMode="auto">
                <a:xfrm>
                  <a:off x="8253413" y="2297113"/>
                  <a:ext cx="436563" cy="1339850"/>
                </a:xfrm>
                <a:custGeom>
                  <a:avLst/>
                  <a:gdLst>
                    <a:gd name="T0" fmla="*/ 0 w 103"/>
                    <a:gd name="T1" fmla="*/ 4 h 316"/>
                    <a:gd name="T2" fmla="*/ 0 w 103"/>
                    <a:gd name="T3" fmla="*/ 311 h 316"/>
                    <a:gd name="T4" fmla="*/ 16 w 103"/>
                    <a:gd name="T5" fmla="*/ 316 h 316"/>
                    <a:gd name="T6" fmla="*/ 88 w 103"/>
                    <a:gd name="T7" fmla="*/ 316 h 316"/>
                    <a:gd name="T8" fmla="*/ 103 w 103"/>
                    <a:gd name="T9" fmla="*/ 311 h 316"/>
                    <a:gd name="T10" fmla="*/ 103 w 103"/>
                    <a:gd name="T11" fmla="*/ 4 h 316"/>
                    <a:gd name="T12" fmla="*/ 88 w 103"/>
                    <a:gd name="T13" fmla="*/ 0 h 316"/>
                    <a:gd name="T14" fmla="*/ 16 w 103"/>
                    <a:gd name="T15" fmla="*/ 0 h 316"/>
                    <a:gd name="T16" fmla="*/ 0 w 103"/>
                    <a:gd name="T17" fmla="*/ 4 h 316"/>
                    <a:gd name="T18" fmla="*/ 10 w 103"/>
                    <a:gd name="T19" fmla="*/ 270 h 316"/>
                    <a:gd name="T20" fmla="*/ 11 w 103"/>
                    <a:gd name="T21" fmla="*/ 268 h 316"/>
                    <a:gd name="T22" fmla="*/ 88 w 103"/>
                    <a:gd name="T23" fmla="*/ 268 h 316"/>
                    <a:gd name="T24" fmla="*/ 89 w 103"/>
                    <a:gd name="T25" fmla="*/ 270 h 316"/>
                    <a:gd name="T26" fmla="*/ 89 w 103"/>
                    <a:gd name="T27" fmla="*/ 278 h 316"/>
                    <a:gd name="T28" fmla="*/ 88 w 103"/>
                    <a:gd name="T29" fmla="*/ 280 h 316"/>
                    <a:gd name="T30" fmla="*/ 11 w 103"/>
                    <a:gd name="T31" fmla="*/ 280 h 316"/>
                    <a:gd name="T32" fmla="*/ 10 w 103"/>
                    <a:gd name="T33" fmla="*/ 278 h 316"/>
                    <a:gd name="T34" fmla="*/ 10 w 103"/>
                    <a:gd name="T35" fmla="*/ 270 h 316"/>
                    <a:gd name="T36" fmla="*/ 10 w 103"/>
                    <a:gd name="T37" fmla="*/ 82 h 316"/>
                    <a:gd name="T38" fmla="*/ 11 w 103"/>
                    <a:gd name="T39" fmla="*/ 81 h 316"/>
                    <a:gd name="T40" fmla="*/ 88 w 103"/>
                    <a:gd name="T41" fmla="*/ 81 h 316"/>
                    <a:gd name="T42" fmla="*/ 89 w 103"/>
                    <a:gd name="T43" fmla="*/ 82 h 316"/>
                    <a:gd name="T44" fmla="*/ 89 w 103"/>
                    <a:gd name="T45" fmla="*/ 91 h 316"/>
                    <a:gd name="T46" fmla="*/ 88 w 103"/>
                    <a:gd name="T47" fmla="*/ 93 h 316"/>
                    <a:gd name="T48" fmla="*/ 11 w 103"/>
                    <a:gd name="T49" fmla="*/ 93 h 316"/>
                    <a:gd name="T50" fmla="*/ 10 w 103"/>
                    <a:gd name="T51" fmla="*/ 91 h 316"/>
                    <a:gd name="T52" fmla="*/ 10 w 103"/>
                    <a:gd name="T53" fmla="*/ 82 h 316"/>
                    <a:gd name="T54" fmla="*/ 10 w 103"/>
                    <a:gd name="T55" fmla="*/ 45 h 316"/>
                    <a:gd name="T56" fmla="*/ 11 w 103"/>
                    <a:gd name="T57" fmla="*/ 43 h 316"/>
                    <a:gd name="T58" fmla="*/ 88 w 103"/>
                    <a:gd name="T59" fmla="*/ 43 h 316"/>
                    <a:gd name="T60" fmla="*/ 89 w 103"/>
                    <a:gd name="T61" fmla="*/ 45 h 316"/>
                    <a:gd name="T62" fmla="*/ 89 w 103"/>
                    <a:gd name="T63" fmla="*/ 53 h 316"/>
                    <a:gd name="T64" fmla="*/ 88 w 103"/>
                    <a:gd name="T65" fmla="*/ 55 h 316"/>
                    <a:gd name="T66" fmla="*/ 11 w 103"/>
                    <a:gd name="T67" fmla="*/ 55 h 316"/>
                    <a:gd name="T68" fmla="*/ 10 w 103"/>
                    <a:gd name="T69" fmla="*/ 53 h 316"/>
                    <a:gd name="T70" fmla="*/ 10 w 103"/>
                    <a:gd name="T71" fmla="*/ 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316">
                      <a:moveTo>
                        <a:pt x="0" y="4"/>
                      </a:moveTo>
                      <a:cubicBezTo>
                        <a:pt x="0" y="311"/>
                        <a:pt x="0" y="311"/>
                        <a:pt x="0" y="311"/>
                      </a:cubicBezTo>
                      <a:cubicBezTo>
                        <a:pt x="0" y="314"/>
                        <a:pt x="7" y="316"/>
                        <a:pt x="16" y="316"/>
                      </a:cubicBezTo>
                      <a:cubicBezTo>
                        <a:pt x="88" y="316"/>
                        <a:pt x="88" y="316"/>
                        <a:pt x="88" y="316"/>
                      </a:cubicBezTo>
                      <a:cubicBezTo>
                        <a:pt x="96" y="316"/>
                        <a:pt x="103" y="314"/>
                        <a:pt x="103" y="311"/>
                      </a:cubicBezTo>
                      <a:cubicBezTo>
                        <a:pt x="103" y="4"/>
                        <a:pt x="103" y="4"/>
                        <a:pt x="103" y="4"/>
                      </a:cubicBezTo>
                      <a:cubicBezTo>
                        <a:pt x="103" y="2"/>
                        <a:pt x="96" y="0"/>
                        <a:pt x="88" y="0"/>
                      </a:cubicBezTo>
                      <a:cubicBezTo>
                        <a:pt x="16" y="0"/>
                        <a:pt x="16" y="0"/>
                        <a:pt x="16" y="0"/>
                      </a:cubicBezTo>
                      <a:cubicBezTo>
                        <a:pt x="7" y="0"/>
                        <a:pt x="0" y="2"/>
                        <a:pt x="0" y="4"/>
                      </a:cubicBezTo>
                      <a:moveTo>
                        <a:pt x="10" y="270"/>
                      </a:moveTo>
                      <a:cubicBezTo>
                        <a:pt x="11" y="268"/>
                        <a:pt x="11" y="268"/>
                        <a:pt x="11" y="268"/>
                      </a:cubicBezTo>
                      <a:cubicBezTo>
                        <a:pt x="88" y="268"/>
                        <a:pt x="88" y="268"/>
                        <a:pt x="88" y="268"/>
                      </a:cubicBezTo>
                      <a:cubicBezTo>
                        <a:pt x="89" y="270"/>
                        <a:pt x="89" y="270"/>
                        <a:pt x="89" y="270"/>
                      </a:cubicBezTo>
                      <a:cubicBezTo>
                        <a:pt x="89" y="278"/>
                        <a:pt x="89" y="278"/>
                        <a:pt x="89" y="278"/>
                      </a:cubicBezTo>
                      <a:cubicBezTo>
                        <a:pt x="88" y="280"/>
                        <a:pt x="88" y="280"/>
                        <a:pt x="88" y="280"/>
                      </a:cubicBezTo>
                      <a:cubicBezTo>
                        <a:pt x="11" y="280"/>
                        <a:pt x="11" y="280"/>
                        <a:pt x="11" y="280"/>
                      </a:cubicBezTo>
                      <a:cubicBezTo>
                        <a:pt x="10" y="278"/>
                        <a:pt x="10" y="278"/>
                        <a:pt x="10" y="278"/>
                      </a:cubicBezTo>
                      <a:lnTo>
                        <a:pt x="10" y="270"/>
                      </a:lnTo>
                      <a:close/>
                      <a:moveTo>
                        <a:pt x="10" y="82"/>
                      </a:moveTo>
                      <a:cubicBezTo>
                        <a:pt x="11" y="81"/>
                        <a:pt x="11" y="81"/>
                        <a:pt x="11" y="81"/>
                      </a:cubicBezTo>
                      <a:cubicBezTo>
                        <a:pt x="88" y="81"/>
                        <a:pt x="88" y="81"/>
                        <a:pt x="88" y="81"/>
                      </a:cubicBezTo>
                      <a:cubicBezTo>
                        <a:pt x="89" y="82"/>
                        <a:pt x="89" y="82"/>
                        <a:pt x="89" y="82"/>
                      </a:cubicBezTo>
                      <a:cubicBezTo>
                        <a:pt x="89" y="91"/>
                        <a:pt x="89" y="91"/>
                        <a:pt x="89" y="91"/>
                      </a:cubicBezTo>
                      <a:cubicBezTo>
                        <a:pt x="88" y="93"/>
                        <a:pt x="88" y="93"/>
                        <a:pt x="88" y="93"/>
                      </a:cubicBezTo>
                      <a:cubicBezTo>
                        <a:pt x="11" y="93"/>
                        <a:pt x="11" y="93"/>
                        <a:pt x="11" y="93"/>
                      </a:cubicBezTo>
                      <a:cubicBezTo>
                        <a:pt x="10" y="91"/>
                        <a:pt x="10" y="91"/>
                        <a:pt x="10" y="91"/>
                      </a:cubicBezTo>
                      <a:lnTo>
                        <a:pt x="10" y="82"/>
                      </a:lnTo>
                      <a:close/>
                      <a:moveTo>
                        <a:pt x="10" y="45"/>
                      </a:moveTo>
                      <a:cubicBezTo>
                        <a:pt x="11" y="43"/>
                        <a:pt x="11" y="43"/>
                        <a:pt x="11" y="43"/>
                      </a:cubicBezTo>
                      <a:cubicBezTo>
                        <a:pt x="88" y="43"/>
                        <a:pt x="88" y="43"/>
                        <a:pt x="88" y="43"/>
                      </a:cubicBezTo>
                      <a:cubicBezTo>
                        <a:pt x="89" y="45"/>
                        <a:pt x="89" y="45"/>
                        <a:pt x="89" y="45"/>
                      </a:cubicBezTo>
                      <a:cubicBezTo>
                        <a:pt x="89" y="53"/>
                        <a:pt x="89" y="53"/>
                        <a:pt x="89" y="53"/>
                      </a:cubicBezTo>
                      <a:cubicBezTo>
                        <a:pt x="88" y="55"/>
                        <a:pt x="88" y="55"/>
                        <a:pt x="88" y="55"/>
                      </a:cubicBezTo>
                      <a:cubicBezTo>
                        <a:pt x="11" y="55"/>
                        <a:pt x="11" y="55"/>
                        <a:pt x="11" y="55"/>
                      </a:cubicBezTo>
                      <a:cubicBezTo>
                        <a:pt x="10" y="53"/>
                        <a:pt x="10" y="53"/>
                        <a:pt x="10" y="53"/>
                      </a:cubicBezTo>
                      <a:lnTo>
                        <a:pt x="10" y="45"/>
                      </a:lnTo>
                      <a:close/>
                    </a:path>
                  </a:pathLst>
                </a:custGeom>
                <a:solidFill>
                  <a:srgbClr val="EBC4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grpSp>
        </p:grpSp>
        <p:grpSp>
          <p:nvGrpSpPr>
            <p:cNvPr id="2076" name="组合 2075"/>
            <p:cNvGrpSpPr/>
            <p:nvPr/>
          </p:nvGrpSpPr>
          <p:grpSpPr>
            <a:xfrm>
              <a:off x="1956" y="2704"/>
              <a:ext cx="2499" cy="2315"/>
              <a:chOff x="4778375" y="1403350"/>
              <a:chExt cx="1784350" cy="1652588"/>
            </a:xfrm>
          </p:grpSpPr>
          <p:sp>
            <p:nvSpPr>
              <p:cNvPr id="13" name="Freeform 15"/>
              <p:cNvSpPr/>
              <p:nvPr/>
            </p:nvSpPr>
            <p:spPr bwMode="auto">
              <a:xfrm>
                <a:off x="4778375" y="1403350"/>
                <a:ext cx="1784350" cy="1652588"/>
              </a:xfrm>
              <a:custGeom>
                <a:avLst/>
                <a:gdLst>
                  <a:gd name="T0" fmla="*/ 644 w 1124"/>
                  <a:gd name="T1" fmla="*/ 29 h 1041"/>
                  <a:gd name="T2" fmla="*/ 1124 w 1124"/>
                  <a:gd name="T3" fmla="*/ 593 h 1041"/>
                  <a:gd name="T4" fmla="*/ 598 w 1124"/>
                  <a:gd name="T5" fmla="*/ 1041 h 1041"/>
                  <a:gd name="T6" fmla="*/ 0 w 1124"/>
                  <a:gd name="T7" fmla="*/ 342 h 1041"/>
                  <a:gd name="T8" fmla="*/ 403 w 1124"/>
                  <a:gd name="T9" fmla="*/ 0 h 1041"/>
                  <a:gd name="T10" fmla="*/ 644 w 1124"/>
                  <a:gd name="T11" fmla="*/ 29 h 1041"/>
                </a:gdLst>
                <a:ahLst/>
                <a:cxnLst>
                  <a:cxn ang="0">
                    <a:pos x="T0" y="T1"/>
                  </a:cxn>
                  <a:cxn ang="0">
                    <a:pos x="T2" y="T3"/>
                  </a:cxn>
                  <a:cxn ang="0">
                    <a:pos x="T4" y="T5"/>
                  </a:cxn>
                  <a:cxn ang="0">
                    <a:pos x="T6" y="T7"/>
                  </a:cxn>
                  <a:cxn ang="0">
                    <a:pos x="T8" y="T9"/>
                  </a:cxn>
                  <a:cxn ang="0">
                    <a:pos x="T10" y="T11"/>
                  </a:cxn>
                </a:cxnLst>
                <a:rect l="0" t="0" r="r" b="b"/>
                <a:pathLst>
                  <a:path w="1124" h="1041">
                    <a:moveTo>
                      <a:pt x="644" y="29"/>
                    </a:moveTo>
                    <a:lnTo>
                      <a:pt x="1124" y="593"/>
                    </a:lnTo>
                    <a:lnTo>
                      <a:pt x="598" y="1041"/>
                    </a:lnTo>
                    <a:lnTo>
                      <a:pt x="0" y="342"/>
                    </a:lnTo>
                    <a:lnTo>
                      <a:pt x="403" y="0"/>
                    </a:lnTo>
                    <a:lnTo>
                      <a:pt x="644"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15" name="Freeform 17"/>
              <p:cNvSpPr/>
              <p:nvPr/>
            </p:nvSpPr>
            <p:spPr bwMode="auto">
              <a:xfrm>
                <a:off x="5418138" y="1403350"/>
                <a:ext cx="382588" cy="215900"/>
              </a:xfrm>
              <a:custGeom>
                <a:avLst/>
                <a:gdLst>
                  <a:gd name="T0" fmla="*/ 0 w 241"/>
                  <a:gd name="T1" fmla="*/ 0 h 136"/>
                  <a:gd name="T2" fmla="*/ 241 w 241"/>
                  <a:gd name="T3" fmla="*/ 29 h 136"/>
                  <a:gd name="T4" fmla="*/ 115 w 241"/>
                  <a:gd name="T5" fmla="*/ 136 h 136"/>
                  <a:gd name="T6" fmla="*/ 0 w 241"/>
                  <a:gd name="T7" fmla="*/ 0 h 136"/>
                </a:gdLst>
                <a:ahLst/>
                <a:cxnLst>
                  <a:cxn ang="0">
                    <a:pos x="T0" y="T1"/>
                  </a:cxn>
                  <a:cxn ang="0">
                    <a:pos x="T2" y="T3"/>
                  </a:cxn>
                  <a:cxn ang="0">
                    <a:pos x="T4" y="T5"/>
                  </a:cxn>
                  <a:cxn ang="0">
                    <a:pos x="T6" y="T7"/>
                  </a:cxn>
                </a:cxnLst>
                <a:rect l="0" t="0" r="r" b="b"/>
                <a:pathLst>
                  <a:path w="241" h="136">
                    <a:moveTo>
                      <a:pt x="0" y="0"/>
                    </a:moveTo>
                    <a:lnTo>
                      <a:pt x="241" y="29"/>
                    </a:lnTo>
                    <a:lnTo>
                      <a:pt x="115" y="136"/>
                    </a:lnTo>
                    <a:lnTo>
                      <a:pt x="0" y="0"/>
                    </a:lnTo>
                    <a:close/>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16" name="Freeform 18"/>
              <p:cNvSpPr/>
              <p:nvPr/>
            </p:nvSpPr>
            <p:spPr bwMode="auto">
              <a:xfrm>
                <a:off x="5184775" y="1700213"/>
                <a:ext cx="692150" cy="596900"/>
              </a:xfrm>
              <a:custGeom>
                <a:avLst/>
                <a:gdLst>
                  <a:gd name="T0" fmla="*/ 10 w 163"/>
                  <a:gd name="T1" fmla="*/ 139 h 141"/>
                  <a:gd name="T2" fmla="*/ 160 w 163"/>
                  <a:gd name="T3" fmla="*/ 11 h 141"/>
                  <a:gd name="T4" fmla="*/ 160 w 163"/>
                  <a:gd name="T5" fmla="*/ 2 h 141"/>
                  <a:gd name="T6" fmla="*/ 152 w 163"/>
                  <a:gd name="T7" fmla="*/ 2 h 141"/>
                  <a:gd name="T8" fmla="*/ 3 w 163"/>
                  <a:gd name="T9" fmla="*/ 129 h 141"/>
                  <a:gd name="T10" fmla="*/ 2 w 163"/>
                  <a:gd name="T11" fmla="*/ 138 h 141"/>
                  <a:gd name="T12" fmla="*/ 10 w 163"/>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163" h="141">
                    <a:moveTo>
                      <a:pt x="10" y="139"/>
                    </a:moveTo>
                    <a:cubicBezTo>
                      <a:pt x="160" y="11"/>
                      <a:pt x="160" y="11"/>
                      <a:pt x="160" y="11"/>
                    </a:cubicBezTo>
                    <a:cubicBezTo>
                      <a:pt x="162" y="9"/>
                      <a:pt x="163" y="5"/>
                      <a:pt x="160" y="2"/>
                    </a:cubicBezTo>
                    <a:cubicBezTo>
                      <a:pt x="158" y="0"/>
                      <a:pt x="155" y="0"/>
                      <a:pt x="152" y="2"/>
                    </a:cubicBezTo>
                    <a:cubicBezTo>
                      <a:pt x="3" y="129"/>
                      <a:pt x="3" y="129"/>
                      <a:pt x="3" y="129"/>
                    </a:cubicBezTo>
                    <a:cubicBezTo>
                      <a:pt x="0" y="132"/>
                      <a:pt x="0" y="135"/>
                      <a:pt x="2" y="138"/>
                    </a:cubicBezTo>
                    <a:cubicBezTo>
                      <a:pt x="4" y="140"/>
                      <a:pt x="8" y="141"/>
                      <a:pt x="10" y="139"/>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17" name="Freeform 19"/>
              <p:cNvSpPr/>
              <p:nvPr/>
            </p:nvSpPr>
            <p:spPr bwMode="auto">
              <a:xfrm>
                <a:off x="5262563" y="1789113"/>
                <a:ext cx="690563" cy="596900"/>
              </a:xfrm>
              <a:custGeom>
                <a:avLst/>
                <a:gdLst>
                  <a:gd name="T0" fmla="*/ 11 w 163"/>
                  <a:gd name="T1" fmla="*/ 139 h 141"/>
                  <a:gd name="T2" fmla="*/ 160 w 163"/>
                  <a:gd name="T3" fmla="*/ 12 h 141"/>
                  <a:gd name="T4" fmla="*/ 161 w 163"/>
                  <a:gd name="T5" fmla="*/ 3 h 141"/>
                  <a:gd name="T6" fmla="*/ 153 w 163"/>
                  <a:gd name="T7" fmla="*/ 3 h 141"/>
                  <a:gd name="T8" fmla="*/ 3 w 163"/>
                  <a:gd name="T9" fmla="*/ 130 h 141"/>
                  <a:gd name="T10" fmla="*/ 3 w 163"/>
                  <a:gd name="T11" fmla="*/ 139 h 141"/>
                  <a:gd name="T12" fmla="*/ 11 w 163"/>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163" h="141">
                    <a:moveTo>
                      <a:pt x="11" y="139"/>
                    </a:moveTo>
                    <a:cubicBezTo>
                      <a:pt x="160" y="12"/>
                      <a:pt x="160" y="12"/>
                      <a:pt x="160" y="12"/>
                    </a:cubicBezTo>
                    <a:cubicBezTo>
                      <a:pt x="163" y="10"/>
                      <a:pt x="163" y="6"/>
                      <a:pt x="161" y="3"/>
                    </a:cubicBezTo>
                    <a:cubicBezTo>
                      <a:pt x="159" y="1"/>
                      <a:pt x="155" y="0"/>
                      <a:pt x="153" y="3"/>
                    </a:cubicBezTo>
                    <a:cubicBezTo>
                      <a:pt x="3" y="130"/>
                      <a:pt x="3" y="130"/>
                      <a:pt x="3" y="130"/>
                    </a:cubicBezTo>
                    <a:cubicBezTo>
                      <a:pt x="1" y="132"/>
                      <a:pt x="0" y="136"/>
                      <a:pt x="3" y="139"/>
                    </a:cubicBezTo>
                    <a:cubicBezTo>
                      <a:pt x="5" y="141"/>
                      <a:pt x="8" y="141"/>
                      <a:pt x="11" y="139"/>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18" name="Freeform 20"/>
              <p:cNvSpPr/>
              <p:nvPr/>
            </p:nvSpPr>
            <p:spPr bwMode="auto">
              <a:xfrm>
                <a:off x="5341938" y="1882775"/>
                <a:ext cx="690563" cy="596900"/>
              </a:xfrm>
              <a:custGeom>
                <a:avLst/>
                <a:gdLst>
                  <a:gd name="T0" fmla="*/ 11 w 163"/>
                  <a:gd name="T1" fmla="*/ 139 h 141"/>
                  <a:gd name="T2" fmla="*/ 160 w 163"/>
                  <a:gd name="T3" fmla="*/ 11 h 141"/>
                  <a:gd name="T4" fmla="*/ 161 w 163"/>
                  <a:gd name="T5" fmla="*/ 3 h 141"/>
                  <a:gd name="T6" fmla="*/ 152 w 163"/>
                  <a:gd name="T7" fmla="*/ 2 h 141"/>
                  <a:gd name="T8" fmla="*/ 3 w 163"/>
                  <a:gd name="T9" fmla="*/ 130 h 141"/>
                  <a:gd name="T10" fmla="*/ 2 w 163"/>
                  <a:gd name="T11" fmla="*/ 138 h 141"/>
                  <a:gd name="T12" fmla="*/ 11 w 163"/>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163" h="141">
                    <a:moveTo>
                      <a:pt x="11" y="139"/>
                    </a:moveTo>
                    <a:cubicBezTo>
                      <a:pt x="160" y="11"/>
                      <a:pt x="160" y="11"/>
                      <a:pt x="160" y="11"/>
                    </a:cubicBezTo>
                    <a:cubicBezTo>
                      <a:pt x="163" y="9"/>
                      <a:pt x="163" y="6"/>
                      <a:pt x="161" y="3"/>
                    </a:cubicBezTo>
                    <a:cubicBezTo>
                      <a:pt x="159" y="0"/>
                      <a:pt x="155" y="0"/>
                      <a:pt x="152" y="2"/>
                    </a:cubicBezTo>
                    <a:cubicBezTo>
                      <a:pt x="3" y="130"/>
                      <a:pt x="3" y="130"/>
                      <a:pt x="3" y="130"/>
                    </a:cubicBezTo>
                    <a:cubicBezTo>
                      <a:pt x="0" y="132"/>
                      <a:pt x="0" y="136"/>
                      <a:pt x="2" y="138"/>
                    </a:cubicBezTo>
                    <a:cubicBezTo>
                      <a:pt x="4" y="141"/>
                      <a:pt x="8" y="141"/>
                      <a:pt x="11" y="139"/>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19" name="Freeform 21"/>
              <p:cNvSpPr/>
              <p:nvPr/>
            </p:nvSpPr>
            <p:spPr bwMode="auto">
              <a:xfrm>
                <a:off x="5422900" y="1974850"/>
                <a:ext cx="685800" cy="598488"/>
              </a:xfrm>
              <a:custGeom>
                <a:avLst/>
                <a:gdLst>
                  <a:gd name="T0" fmla="*/ 10 w 162"/>
                  <a:gd name="T1" fmla="*/ 139 h 141"/>
                  <a:gd name="T2" fmla="*/ 160 w 162"/>
                  <a:gd name="T3" fmla="*/ 11 h 141"/>
                  <a:gd name="T4" fmla="*/ 160 w 162"/>
                  <a:gd name="T5" fmla="*/ 3 h 141"/>
                  <a:gd name="T6" fmla="*/ 152 w 162"/>
                  <a:gd name="T7" fmla="*/ 2 h 141"/>
                  <a:gd name="T8" fmla="*/ 2 w 162"/>
                  <a:gd name="T9" fmla="*/ 130 h 141"/>
                  <a:gd name="T10" fmla="*/ 2 w 162"/>
                  <a:gd name="T11" fmla="*/ 138 h 141"/>
                  <a:gd name="T12" fmla="*/ 10 w 162"/>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162" h="141">
                    <a:moveTo>
                      <a:pt x="10" y="139"/>
                    </a:moveTo>
                    <a:cubicBezTo>
                      <a:pt x="160" y="11"/>
                      <a:pt x="160" y="11"/>
                      <a:pt x="160" y="11"/>
                    </a:cubicBezTo>
                    <a:cubicBezTo>
                      <a:pt x="162" y="9"/>
                      <a:pt x="162" y="5"/>
                      <a:pt x="160" y="3"/>
                    </a:cubicBezTo>
                    <a:cubicBezTo>
                      <a:pt x="158" y="0"/>
                      <a:pt x="154" y="0"/>
                      <a:pt x="152" y="2"/>
                    </a:cubicBezTo>
                    <a:cubicBezTo>
                      <a:pt x="2" y="130"/>
                      <a:pt x="2" y="130"/>
                      <a:pt x="2" y="130"/>
                    </a:cubicBezTo>
                    <a:cubicBezTo>
                      <a:pt x="0" y="132"/>
                      <a:pt x="0" y="136"/>
                      <a:pt x="2" y="138"/>
                    </a:cubicBezTo>
                    <a:cubicBezTo>
                      <a:pt x="4" y="141"/>
                      <a:pt x="8" y="141"/>
                      <a:pt x="10" y="139"/>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0" name="Freeform 22"/>
              <p:cNvSpPr/>
              <p:nvPr/>
            </p:nvSpPr>
            <p:spPr bwMode="auto">
              <a:xfrm>
                <a:off x="5499100" y="2068513"/>
                <a:ext cx="690563" cy="598488"/>
              </a:xfrm>
              <a:custGeom>
                <a:avLst/>
                <a:gdLst>
                  <a:gd name="T0" fmla="*/ 11 w 163"/>
                  <a:gd name="T1" fmla="*/ 139 h 141"/>
                  <a:gd name="T2" fmla="*/ 160 w 163"/>
                  <a:gd name="T3" fmla="*/ 11 h 141"/>
                  <a:gd name="T4" fmla="*/ 161 w 163"/>
                  <a:gd name="T5" fmla="*/ 3 h 141"/>
                  <a:gd name="T6" fmla="*/ 152 w 163"/>
                  <a:gd name="T7" fmla="*/ 2 h 141"/>
                  <a:gd name="T8" fmla="*/ 3 w 163"/>
                  <a:gd name="T9" fmla="*/ 130 h 141"/>
                  <a:gd name="T10" fmla="*/ 2 w 163"/>
                  <a:gd name="T11" fmla="*/ 138 h 141"/>
                  <a:gd name="T12" fmla="*/ 11 w 163"/>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163" h="141">
                    <a:moveTo>
                      <a:pt x="11" y="139"/>
                    </a:moveTo>
                    <a:cubicBezTo>
                      <a:pt x="160" y="11"/>
                      <a:pt x="160" y="11"/>
                      <a:pt x="160" y="11"/>
                    </a:cubicBezTo>
                    <a:cubicBezTo>
                      <a:pt x="163" y="9"/>
                      <a:pt x="163" y="5"/>
                      <a:pt x="161" y="3"/>
                    </a:cubicBezTo>
                    <a:cubicBezTo>
                      <a:pt x="159" y="0"/>
                      <a:pt x="155" y="0"/>
                      <a:pt x="152" y="2"/>
                    </a:cubicBezTo>
                    <a:cubicBezTo>
                      <a:pt x="3" y="130"/>
                      <a:pt x="3" y="130"/>
                      <a:pt x="3" y="130"/>
                    </a:cubicBezTo>
                    <a:cubicBezTo>
                      <a:pt x="1" y="132"/>
                      <a:pt x="0" y="136"/>
                      <a:pt x="2" y="138"/>
                    </a:cubicBezTo>
                    <a:cubicBezTo>
                      <a:pt x="5" y="141"/>
                      <a:pt x="8" y="141"/>
                      <a:pt x="11" y="139"/>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1" name="Freeform 23"/>
              <p:cNvSpPr/>
              <p:nvPr/>
            </p:nvSpPr>
            <p:spPr bwMode="auto">
              <a:xfrm>
                <a:off x="5580063" y="2162175"/>
                <a:ext cx="690563" cy="596900"/>
              </a:xfrm>
              <a:custGeom>
                <a:avLst/>
                <a:gdLst>
                  <a:gd name="T0" fmla="*/ 10 w 163"/>
                  <a:gd name="T1" fmla="*/ 138 h 141"/>
                  <a:gd name="T2" fmla="*/ 160 w 163"/>
                  <a:gd name="T3" fmla="*/ 11 h 141"/>
                  <a:gd name="T4" fmla="*/ 161 w 163"/>
                  <a:gd name="T5" fmla="*/ 2 h 141"/>
                  <a:gd name="T6" fmla="*/ 152 w 163"/>
                  <a:gd name="T7" fmla="*/ 2 h 141"/>
                  <a:gd name="T8" fmla="*/ 3 w 163"/>
                  <a:gd name="T9" fmla="*/ 129 h 141"/>
                  <a:gd name="T10" fmla="*/ 2 w 163"/>
                  <a:gd name="T11" fmla="*/ 138 h 141"/>
                  <a:gd name="T12" fmla="*/ 10 w 163"/>
                  <a:gd name="T13" fmla="*/ 138 h 141"/>
                </a:gdLst>
                <a:ahLst/>
                <a:cxnLst>
                  <a:cxn ang="0">
                    <a:pos x="T0" y="T1"/>
                  </a:cxn>
                  <a:cxn ang="0">
                    <a:pos x="T2" y="T3"/>
                  </a:cxn>
                  <a:cxn ang="0">
                    <a:pos x="T4" y="T5"/>
                  </a:cxn>
                  <a:cxn ang="0">
                    <a:pos x="T6" y="T7"/>
                  </a:cxn>
                  <a:cxn ang="0">
                    <a:pos x="T8" y="T9"/>
                  </a:cxn>
                  <a:cxn ang="0">
                    <a:pos x="T10" y="T11"/>
                  </a:cxn>
                  <a:cxn ang="0">
                    <a:pos x="T12" y="T13"/>
                  </a:cxn>
                </a:cxnLst>
                <a:rect l="0" t="0" r="r" b="b"/>
                <a:pathLst>
                  <a:path w="163" h="141">
                    <a:moveTo>
                      <a:pt x="10" y="138"/>
                    </a:moveTo>
                    <a:cubicBezTo>
                      <a:pt x="160" y="11"/>
                      <a:pt x="160" y="11"/>
                      <a:pt x="160" y="11"/>
                    </a:cubicBezTo>
                    <a:cubicBezTo>
                      <a:pt x="162" y="9"/>
                      <a:pt x="163" y="5"/>
                      <a:pt x="161" y="2"/>
                    </a:cubicBezTo>
                    <a:cubicBezTo>
                      <a:pt x="158" y="0"/>
                      <a:pt x="155" y="0"/>
                      <a:pt x="152" y="2"/>
                    </a:cubicBezTo>
                    <a:cubicBezTo>
                      <a:pt x="3" y="129"/>
                      <a:pt x="3" y="129"/>
                      <a:pt x="3" y="129"/>
                    </a:cubicBezTo>
                    <a:cubicBezTo>
                      <a:pt x="0" y="132"/>
                      <a:pt x="0" y="135"/>
                      <a:pt x="2" y="138"/>
                    </a:cubicBezTo>
                    <a:cubicBezTo>
                      <a:pt x="4" y="140"/>
                      <a:pt x="8" y="141"/>
                      <a:pt x="10" y="138"/>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2" name="Freeform 24"/>
              <p:cNvSpPr/>
              <p:nvPr/>
            </p:nvSpPr>
            <p:spPr bwMode="auto">
              <a:xfrm>
                <a:off x="4968875" y="1687513"/>
                <a:ext cx="458788" cy="431800"/>
              </a:xfrm>
              <a:custGeom>
                <a:avLst/>
                <a:gdLst>
                  <a:gd name="T0" fmla="*/ 289 w 289"/>
                  <a:gd name="T1" fmla="*/ 96 h 272"/>
                  <a:gd name="T2" fmla="*/ 83 w 289"/>
                  <a:gd name="T3" fmla="*/ 272 h 272"/>
                  <a:gd name="T4" fmla="*/ 0 w 289"/>
                  <a:gd name="T5" fmla="*/ 176 h 272"/>
                  <a:gd name="T6" fmla="*/ 206 w 289"/>
                  <a:gd name="T7" fmla="*/ 0 h 272"/>
                  <a:gd name="T8" fmla="*/ 289 w 289"/>
                  <a:gd name="T9" fmla="*/ 96 h 272"/>
                </a:gdLst>
                <a:ahLst/>
                <a:cxnLst>
                  <a:cxn ang="0">
                    <a:pos x="T0" y="T1"/>
                  </a:cxn>
                  <a:cxn ang="0">
                    <a:pos x="T2" y="T3"/>
                  </a:cxn>
                  <a:cxn ang="0">
                    <a:pos x="T4" y="T5"/>
                  </a:cxn>
                  <a:cxn ang="0">
                    <a:pos x="T6" y="T7"/>
                  </a:cxn>
                  <a:cxn ang="0">
                    <a:pos x="T8" y="T9"/>
                  </a:cxn>
                </a:cxnLst>
                <a:rect l="0" t="0" r="r" b="b"/>
                <a:pathLst>
                  <a:path w="289" h="272">
                    <a:moveTo>
                      <a:pt x="289" y="96"/>
                    </a:moveTo>
                    <a:lnTo>
                      <a:pt x="83" y="272"/>
                    </a:lnTo>
                    <a:lnTo>
                      <a:pt x="0" y="176"/>
                    </a:lnTo>
                    <a:lnTo>
                      <a:pt x="206" y="0"/>
                    </a:lnTo>
                    <a:lnTo>
                      <a:pt x="289" y="96"/>
                    </a:lnTo>
                    <a:close/>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3" name="Freeform 25"/>
              <p:cNvSpPr/>
              <p:nvPr/>
            </p:nvSpPr>
            <p:spPr bwMode="auto">
              <a:xfrm>
                <a:off x="4968875" y="1687513"/>
                <a:ext cx="458788" cy="431800"/>
              </a:xfrm>
              <a:custGeom>
                <a:avLst/>
                <a:gdLst>
                  <a:gd name="T0" fmla="*/ 289 w 289"/>
                  <a:gd name="T1" fmla="*/ 96 h 272"/>
                  <a:gd name="T2" fmla="*/ 83 w 289"/>
                  <a:gd name="T3" fmla="*/ 272 h 272"/>
                  <a:gd name="T4" fmla="*/ 0 w 289"/>
                  <a:gd name="T5" fmla="*/ 176 h 272"/>
                  <a:gd name="T6" fmla="*/ 206 w 289"/>
                  <a:gd name="T7" fmla="*/ 0 h 272"/>
                  <a:gd name="T8" fmla="*/ 289 w 289"/>
                  <a:gd name="T9" fmla="*/ 96 h 272"/>
                </a:gdLst>
                <a:ahLst/>
                <a:cxnLst>
                  <a:cxn ang="0">
                    <a:pos x="T0" y="T1"/>
                  </a:cxn>
                  <a:cxn ang="0">
                    <a:pos x="T2" y="T3"/>
                  </a:cxn>
                  <a:cxn ang="0">
                    <a:pos x="T4" y="T5"/>
                  </a:cxn>
                  <a:cxn ang="0">
                    <a:pos x="T6" y="T7"/>
                  </a:cxn>
                  <a:cxn ang="0">
                    <a:pos x="T8" y="T9"/>
                  </a:cxn>
                </a:cxnLst>
                <a:rect l="0" t="0" r="r" b="b"/>
                <a:pathLst>
                  <a:path w="289" h="272">
                    <a:moveTo>
                      <a:pt x="289" y="96"/>
                    </a:moveTo>
                    <a:lnTo>
                      <a:pt x="83" y="272"/>
                    </a:lnTo>
                    <a:lnTo>
                      <a:pt x="0" y="176"/>
                    </a:lnTo>
                    <a:lnTo>
                      <a:pt x="206" y="0"/>
                    </a:lnTo>
                    <a:lnTo>
                      <a:pt x="289" y="96"/>
                    </a:lnTo>
                    <a:close/>
                  </a:path>
                </a:pathLst>
              </a:custGeom>
              <a:noFill/>
              <a:ln w="50800" cap="rnd">
                <a:solidFill>
                  <a:srgbClr val="B6B6B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grpSp>
        <p:grpSp>
          <p:nvGrpSpPr>
            <p:cNvPr id="2075" name="组合 2074"/>
            <p:cNvGrpSpPr/>
            <p:nvPr/>
          </p:nvGrpSpPr>
          <p:grpSpPr>
            <a:xfrm>
              <a:off x="3517" y="2260"/>
              <a:ext cx="1705" cy="2137"/>
              <a:chOff x="5892800" y="1085850"/>
              <a:chExt cx="1217613" cy="1525588"/>
            </a:xfrm>
          </p:grpSpPr>
          <p:sp>
            <p:nvSpPr>
              <p:cNvPr id="24" name="Freeform 26"/>
              <p:cNvSpPr/>
              <p:nvPr/>
            </p:nvSpPr>
            <p:spPr bwMode="auto">
              <a:xfrm>
                <a:off x="5892800" y="1085850"/>
                <a:ext cx="1217613" cy="1525588"/>
              </a:xfrm>
              <a:custGeom>
                <a:avLst/>
                <a:gdLst>
                  <a:gd name="T0" fmla="*/ 705 w 767"/>
                  <a:gd name="T1" fmla="*/ 165 h 961"/>
                  <a:gd name="T2" fmla="*/ 767 w 767"/>
                  <a:gd name="T3" fmla="*/ 905 h 961"/>
                  <a:gd name="T4" fmla="*/ 75 w 767"/>
                  <a:gd name="T5" fmla="*/ 961 h 961"/>
                  <a:gd name="T6" fmla="*/ 0 w 767"/>
                  <a:gd name="T7" fmla="*/ 42 h 961"/>
                  <a:gd name="T8" fmla="*/ 529 w 767"/>
                  <a:gd name="T9" fmla="*/ 0 h 961"/>
                  <a:gd name="T10" fmla="*/ 705 w 767"/>
                  <a:gd name="T11" fmla="*/ 165 h 961"/>
                </a:gdLst>
                <a:ahLst/>
                <a:cxnLst>
                  <a:cxn ang="0">
                    <a:pos x="T0" y="T1"/>
                  </a:cxn>
                  <a:cxn ang="0">
                    <a:pos x="T2" y="T3"/>
                  </a:cxn>
                  <a:cxn ang="0">
                    <a:pos x="T4" y="T5"/>
                  </a:cxn>
                  <a:cxn ang="0">
                    <a:pos x="T6" y="T7"/>
                  </a:cxn>
                  <a:cxn ang="0">
                    <a:pos x="T8" y="T9"/>
                  </a:cxn>
                  <a:cxn ang="0">
                    <a:pos x="T10" y="T11"/>
                  </a:cxn>
                </a:cxnLst>
                <a:rect l="0" t="0" r="r" b="b"/>
                <a:pathLst>
                  <a:path w="767" h="961">
                    <a:moveTo>
                      <a:pt x="705" y="165"/>
                    </a:moveTo>
                    <a:lnTo>
                      <a:pt x="767" y="905"/>
                    </a:lnTo>
                    <a:lnTo>
                      <a:pt x="75" y="961"/>
                    </a:lnTo>
                    <a:lnTo>
                      <a:pt x="0" y="42"/>
                    </a:lnTo>
                    <a:lnTo>
                      <a:pt x="529" y="0"/>
                    </a:lnTo>
                    <a:lnTo>
                      <a:pt x="705" y="1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6" name="Freeform 28"/>
              <p:cNvSpPr/>
              <p:nvPr/>
            </p:nvSpPr>
            <p:spPr bwMode="auto">
              <a:xfrm>
                <a:off x="6732588" y="1085850"/>
                <a:ext cx="279400" cy="284163"/>
              </a:xfrm>
              <a:custGeom>
                <a:avLst/>
                <a:gdLst>
                  <a:gd name="T0" fmla="*/ 0 w 176"/>
                  <a:gd name="T1" fmla="*/ 0 h 179"/>
                  <a:gd name="T2" fmla="*/ 176 w 176"/>
                  <a:gd name="T3" fmla="*/ 165 h 179"/>
                  <a:gd name="T4" fmla="*/ 13 w 176"/>
                  <a:gd name="T5" fmla="*/ 179 h 179"/>
                  <a:gd name="T6" fmla="*/ 0 w 176"/>
                  <a:gd name="T7" fmla="*/ 0 h 179"/>
                </a:gdLst>
                <a:ahLst/>
                <a:cxnLst>
                  <a:cxn ang="0">
                    <a:pos x="T0" y="T1"/>
                  </a:cxn>
                  <a:cxn ang="0">
                    <a:pos x="T2" y="T3"/>
                  </a:cxn>
                  <a:cxn ang="0">
                    <a:pos x="T4" y="T5"/>
                  </a:cxn>
                  <a:cxn ang="0">
                    <a:pos x="T6" y="T7"/>
                  </a:cxn>
                </a:cxnLst>
                <a:rect l="0" t="0" r="r" b="b"/>
                <a:pathLst>
                  <a:path w="176" h="179">
                    <a:moveTo>
                      <a:pt x="0" y="0"/>
                    </a:moveTo>
                    <a:lnTo>
                      <a:pt x="176" y="165"/>
                    </a:lnTo>
                    <a:lnTo>
                      <a:pt x="13" y="179"/>
                    </a:lnTo>
                    <a:lnTo>
                      <a:pt x="0" y="0"/>
                    </a:lnTo>
                    <a:close/>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7" name="Line 29"/>
              <p:cNvSpPr>
                <a:spLocks noChangeShapeType="1"/>
              </p:cNvSpPr>
              <p:nvPr/>
            </p:nvSpPr>
            <p:spPr bwMode="auto">
              <a:xfrm flipV="1">
                <a:off x="6057900" y="1601788"/>
                <a:ext cx="831850" cy="65088"/>
              </a:xfrm>
              <a:prstGeom prst="line">
                <a:avLst/>
              </a:prstGeom>
              <a:noFill/>
              <a:ln w="50800" cap="rnd">
                <a:solidFill>
                  <a:srgbClr val="B6B6B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8" name="Line 30"/>
              <p:cNvSpPr>
                <a:spLocks noChangeShapeType="1"/>
              </p:cNvSpPr>
              <p:nvPr/>
            </p:nvSpPr>
            <p:spPr bwMode="auto">
              <a:xfrm flipV="1">
                <a:off x="6067425" y="1720850"/>
                <a:ext cx="830263" cy="68263"/>
              </a:xfrm>
              <a:prstGeom prst="line">
                <a:avLst/>
              </a:prstGeom>
              <a:noFill/>
              <a:ln w="50800" cap="rnd">
                <a:solidFill>
                  <a:srgbClr val="B6B6B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9" name="Line 31"/>
              <p:cNvSpPr>
                <a:spLocks noChangeShapeType="1"/>
              </p:cNvSpPr>
              <p:nvPr/>
            </p:nvSpPr>
            <p:spPr bwMode="auto">
              <a:xfrm flipV="1">
                <a:off x="6080125" y="1844675"/>
                <a:ext cx="830263" cy="66675"/>
              </a:xfrm>
              <a:prstGeom prst="line">
                <a:avLst/>
              </a:prstGeom>
              <a:noFill/>
              <a:ln w="50800" cap="rnd">
                <a:solidFill>
                  <a:srgbClr val="B6B6B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30" name="Line 32"/>
              <p:cNvSpPr>
                <a:spLocks noChangeShapeType="1"/>
              </p:cNvSpPr>
              <p:nvPr/>
            </p:nvSpPr>
            <p:spPr bwMode="auto">
              <a:xfrm flipV="1">
                <a:off x="6088063" y="1962150"/>
                <a:ext cx="830263" cy="68263"/>
              </a:xfrm>
              <a:prstGeom prst="line">
                <a:avLst/>
              </a:prstGeom>
              <a:noFill/>
              <a:ln w="50800" cap="rnd">
                <a:solidFill>
                  <a:srgbClr val="B6B6B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31" name="Freeform 33"/>
              <p:cNvSpPr/>
              <p:nvPr/>
            </p:nvSpPr>
            <p:spPr bwMode="auto">
              <a:xfrm>
                <a:off x="6070600" y="2060575"/>
                <a:ext cx="882650" cy="119063"/>
              </a:xfrm>
              <a:custGeom>
                <a:avLst/>
                <a:gdLst>
                  <a:gd name="T0" fmla="*/ 7 w 208"/>
                  <a:gd name="T1" fmla="*/ 28 h 28"/>
                  <a:gd name="T2" fmla="*/ 203 w 208"/>
                  <a:gd name="T3" fmla="*/ 12 h 28"/>
                  <a:gd name="T4" fmla="*/ 208 w 208"/>
                  <a:gd name="T5" fmla="*/ 5 h 28"/>
                  <a:gd name="T6" fmla="*/ 202 w 208"/>
                  <a:gd name="T7" fmla="*/ 0 h 28"/>
                  <a:gd name="T8" fmla="*/ 6 w 208"/>
                  <a:gd name="T9" fmla="*/ 16 h 28"/>
                  <a:gd name="T10" fmla="*/ 0 w 208"/>
                  <a:gd name="T11" fmla="*/ 22 h 28"/>
                  <a:gd name="T12" fmla="*/ 7 w 20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8" h="28">
                    <a:moveTo>
                      <a:pt x="7" y="28"/>
                    </a:moveTo>
                    <a:cubicBezTo>
                      <a:pt x="203" y="12"/>
                      <a:pt x="203" y="12"/>
                      <a:pt x="203" y="12"/>
                    </a:cubicBezTo>
                    <a:cubicBezTo>
                      <a:pt x="206" y="12"/>
                      <a:pt x="208" y="9"/>
                      <a:pt x="208" y="5"/>
                    </a:cubicBezTo>
                    <a:cubicBezTo>
                      <a:pt x="208" y="2"/>
                      <a:pt x="205" y="0"/>
                      <a:pt x="202" y="0"/>
                    </a:cubicBezTo>
                    <a:cubicBezTo>
                      <a:pt x="6" y="16"/>
                      <a:pt x="6" y="16"/>
                      <a:pt x="6" y="16"/>
                    </a:cubicBezTo>
                    <a:cubicBezTo>
                      <a:pt x="3" y="16"/>
                      <a:pt x="0" y="19"/>
                      <a:pt x="0" y="22"/>
                    </a:cubicBezTo>
                    <a:cubicBezTo>
                      <a:pt x="1" y="26"/>
                      <a:pt x="4" y="28"/>
                      <a:pt x="7" y="28"/>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048" name="Freeform 34"/>
              <p:cNvSpPr/>
              <p:nvPr/>
            </p:nvSpPr>
            <p:spPr bwMode="auto">
              <a:xfrm>
                <a:off x="6080125" y="2179638"/>
                <a:ext cx="885825" cy="122238"/>
              </a:xfrm>
              <a:custGeom>
                <a:avLst/>
                <a:gdLst>
                  <a:gd name="T0" fmla="*/ 7 w 209"/>
                  <a:gd name="T1" fmla="*/ 28 h 29"/>
                  <a:gd name="T2" fmla="*/ 203 w 209"/>
                  <a:gd name="T3" fmla="*/ 12 h 29"/>
                  <a:gd name="T4" fmla="*/ 209 w 209"/>
                  <a:gd name="T5" fmla="*/ 6 h 29"/>
                  <a:gd name="T6" fmla="*/ 202 w 209"/>
                  <a:gd name="T7" fmla="*/ 0 h 29"/>
                  <a:gd name="T8" fmla="*/ 6 w 209"/>
                  <a:gd name="T9" fmla="*/ 16 h 29"/>
                  <a:gd name="T10" fmla="*/ 1 w 209"/>
                  <a:gd name="T11" fmla="*/ 23 h 29"/>
                  <a:gd name="T12" fmla="*/ 7 w 209"/>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209" h="29">
                    <a:moveTo>
                      <a:pt x="7" y="28"/>
                    </a:moveTo>
                    <a:cubicBezTo>
                      <a:pt x="203" y="12"/>
                      <a:pt x="203" y="12"/>
                      <a:pt x="203" y="12"/>
                    </a:cubicBezTo>
                    <a:cubicBezTo>
                      <a:pt x="206" y="12"/>
                      <a:pt x="209" y="9"/>
                      <a:pt x="209" y="6"/>
                    </a:cubicBezTo>
                    <a:cubicBezTo>
                      <a:pt x="208" y="3"/>
                      <a:pt x="205" y="0"/>
                      <a:pt x="202" y="0"/>
                    </a:cubicBezTo>
                    <a:cubicBezTo>
                      <a:pt x="6" y="16"/>
                      <a:pt x="6" y="16"/>
                      <a:pt x="6" y="16"/>
                    </a:cubicBezTo>
                    <a:cubicBezTo>
                      <a:pt x="3" y="17"/>
                      <a:pt x="0" y="20"/>
                      <a:pt x="1" y="23"/>
                    </a:cubicBezTo>
                    <a:cubicBezTo>
                      <a:pt x="1" y="26"/>
                      <a:pt x="4" y="29"/>
                      <a:pt x="7" y="28"/>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049" name="Freeform 35"/>
              <p:cNvSpPr/>
              <p:nvPr/>
            </p:nvSpPr>
            <p:spPr bwMode="auto">
              <a:xfrm>
                <a:off x="6037263" y="1246188"/>
                <a:ext cx="444500" cy="233363"/>
              </a:xfrm>
              <a:custGeom>
                <a:avLst/>
                <a:gdLst>
                  <a:gd name="T0" fmla="*/ 280 w 280"/>
                  <a:gd name="T1" fmla="*/ 126 h 147"/>
                  <a:gd name="T2" fmla="*/ 11 w 280"/>
                  <a:gd name="T3" fmla="*/ 147 h 147"/>
                  <a:gd name="T4" fmla="*/ 0 w 280"/>
                  <a:gd name="T5" fmla="*/ 22 h 147"/>
                  <a:gd name="T6" fmla="*/ 270 w 280"/>
                  <a:gd name="T7" fmla="*/ 0 h 147"/>
                  <a:gd name="T8" fmla="*/ 280 w 280"/>
                  <a:gd name="T9" fmla="*/ 126 h 147"/>
                </a:gdLst>
                <a:ahLst/>
                <a:cxnLst>
                  <a:cxn ang="0">
                    <a:pos x="T0" y="T1"/>
                  </a:cxn>
                  <a:cxn ang="0">
                    <a:pos x="T2" y="T3"/>
                  </a:cxn>
                  <a:cxn ang="0">
                    <a:pos x="T4" y="T5"/>
                  </a:cxn>
                  <a:cxn ang="0">
                    <a:pos x="T6" y="T7"/>
                  </a:cxn>
                  <a:cxn ang="0">
                    <a:pos x="T8" y="T9"/>
                  </a:cxn>
                </a:cxnLst>
                <a:rect l="0" t="0" r="r" b="b"/>
                <a:pathLst>
                  <a:path w="280" h="147">
                    <a:moveTo>
                      <a:pt x="280" y="126"/>
                    </a:moveTo>
                    <a:lnTo>
                      <a:pt x="11" y="147"/>
                    </a:lnTo>
                    <a:lnTo>
                      <a:pt x="0" y="22"/>
                    </a:lnTo>
                    <a:lnTo>
                      <a:pt x="270" y="0"/>
                    </a:lnTo>
                    <a:lnTo>
                      <a:pt x="280" y="126"/>
                    </a:lnTo>
                    <a:close/>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050" name="Freeform 36"/>
              <p:cNvSpPr/>
              <p:nvPr/>
            </p:nvSpPr>
            <p:spPr bwMode="auto">
              <a:xfrm>
                <a:off x="6037263" y="1246188"/>
                <a:ext cx="444500" cy="233363"/>
              </a:xfrm>
              <a:custGeom>
                <a:avLst/>
                <a:gdLst>
                  <a:gd name="T0" fmla="*/ 280 w 280"/>
                  <a:gd name="T1" fmla="*/ 126 h 147"/>
                  <a:gd name="T2" fmla="*/ 11 w 280"/>
                  <a:gd name="T3" fmla="*/ 147 h 147"/>
                  <a:gd name="T4" fmla="*/ 0 w 280"/>
                  <a:gd name="T5" fmla="*/ 22 h 147"/>
                  <a:gd name="T6" fmla="*/ 270 w 280"/>
                  <a:gd name="T7" fmla="*/ 0 h 147"/>
                  <a:gd name="T8" fmla="*/ 280 w 280"/>
                  <a:gd name="T9" fmla="*/ 126 h 147"/>
                </a:gdLst>
                <a:ahLst/>
                <a:cxnLst>
                  <a:cxn ang="0">
                    <a:pos x="T0" y="T1"/>
                  </a:cxn>
                  <a:cxn ang="0">
                    <a:pos x="T2" y="T3"/>
                  </a:cxn>
                  <a:cxn ang="0">
                    <a:pos x="T4" y="T5"/>
                  </a:cxn>
                  <a:cxn ang="0">
                    <a:pos x="T6" y="T7"/>
                  </a:cxn>
                  <a:cxn ang="0">
                    <a:pos x="T8" y="T9"/>
                  </a:cxn>
                </a:cxnLst>
                <a:rect l="0" t="0" r="r" b="b"/>
                <a:pathLst>
                  <a:path w="280" h="147">
                    <a:moveTo>
                      <a:pt x="280" y="126"/>
                    </a:moveTo>
                    <a:lnTo>
                      <a:pt x="11" y="147"/>
                    </a:lnTo>
                    <a:lnTo>
                      <a:pt x="0" y="22"/>
                    </a:lnTo>
                    <a:lnTo>
                      <a:pt x="270" y="0"/>
                    </a:lnTo>
                    <a:lnTo>
                      <a:pt x="280" y="126"/>
                    </a:lnTo>
                    <a:close/>
                  </a:path>
                </a:pathLst>
              </a:custGeom>
              <a:noFill/>
              <a:ln w="50800" cap="rnd">
                <a:solidFill>
                  <a:srgbClr val="B6B6B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grpSp>
        <p:grpSp>
          <p:nvGrpSpPr>
            <p:cNvPr id="36" name="组合 35"/>
            <p:cNvGrpSpPr/>
            <p:nvPr/>
          </p:nvGrpSpPr>
          <p:grpSpPr>
            <a:xfrm>
              <a:off x="2337" y="3494"/>
              <a:ext cx="4749" cy="2897"/>
              <a:chOff x="1483716" y="2218514"/>
              <a:chExt cx="3015838" cy="1839718"/>
            </a:xfrm>
          </p:grpSpPr>
          <p:sp>
            <p:nvSpPr>
              <p:cNvPr id="2051" name="Rectangle 37"/>
              <p:cNvSpPr>
                <a:spLocks noChangeArrowheads="1"/>
              </p:cNvSpPr>
              <p:nvPr/>
            </p:nvSpPr>
            <p:spPr bwMode="auto">
              <a:xfrm>
                <a:off x="2573710" y="3812559"/>
                <a:ext cx="835850" cy="184961"/>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052" name="Freeform 38"/>
              <p:cNvSpPr/>
              <p:nvPr/>
            </p:nvSpPr>
            <p:spPr bwMode="auto">
              <a:xfrm>
                <a:off x="1483716" y="3805500"/>
                <a:ext cx="3015838" cy="252732"/>
              </a:xfrm>
              <a:custGeom>
                <a:avLst/>
                <a:gdLst>
                  <a:gd name="T0" fmla="*/ 763 w 800"/>
                  <a:gd name="T1" fmla="*/ 0 h 67"/>
                  <a:gd name="T2" fmla="*/ 500 w 800"/>
                  <a:gd name="T3" fmla="*/ 0 h 67"/>
                  <a:gd name="T4" fmla="*/ 475 w 800"/>
                  <a:gd name="T5" fmla="*/ 22 h 67"/>
                  <a:gd name="T6" fmla="*/ 325 w 800"/>
                  <a:gd name="T7" fmla="*/ 22 h 67"/>
                  <a:gd name="T8" fmla="*/ 300 w 800"/>
                  <a:gd name="T9" fmla="*/ 0 h 67"/>
                  <a:gd name="T10" fmla="*/ 38 w 800"/>
                  <a:gd name="T11" fmla="*/ 0 h 67"/>
                  <a:gd name="T12" fmla="*/ 0 w 800"/>
                  <a:gd name="T13" fmla="*/ 33 h 67"/>
                  <a:gd name="T14" fmla="*/ 38 w 800"/>
                  <a:gd name="T15" fmla="*/ 67 h 67"/>
                  <a:gd name="T16" fmla="*/ 763 w 800"/>
                  <a:gd name="T17" fmla="*/ 67 h 67"/>
                  <a:gd name="T18" fmla="*/ 800 w 800"/>
                  <a:gd name="T19" fmla="*/ 33 h 67"/>
                  <a:gd name="T20" fmla="*/ 763 w 800"/>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67">
                    <a:moveTo>
                      <a:pt x="763" y="0"/>
                    </a:moveTo>
                    <a:cubicBezTo>
                      <a:pt x="500" y="0"/>
                      <a:pt x="500" y="0"/>
                      <a:pt x="500" y="0"/>
                    </a:cubicBezTo>
                    <a:cubicBezTo>
                      <a:pt x="500" y="12"/>
                      <a:pt x="489" y="22"/>
                      <a:pt x="475" y="22"/>
                    </a:cubicBezTo>
                    <a:cubicBezTo>
                      <a:pt x="325" y="22"/>
                      <a:pt x="325" y="22"/>
                      <a:pt x="325" y="22"/>
                    </a:cubicBezTo>
                    <a:cubicBezTo>
                      <a:pt x="311" y="22"/>
                      <a:pt x="300" y="12"/>
                      <a:pt x="300" y="0"/>
                    </a:cubicBezTo>
                    <a:cubicBezTo>
                      <a:pt x="38" y="0"/>
                      <a:pt x="38" y="0"/>
                      <a:pt x="38" y="0"/>
                    </a:cubicBezTo>
                    <a:cubicBezTo>
                      <a:pt x="17" y="0"/>
                      <a:pt x="0" y="15"/>
                      <a:pt x="0" y="33"/>
                    </a:cubicBezTo>
                    <a:cubicBezTo>
                      <a:pt x="0" y="52"/>
                      <a:pt x="17" y="67"/>
                      <a:pt x="38" y="67"/>
                    </a:cubicBezTo>
                    <a:cubicBezTo>
                      <a:pt x="763" y="67"/>
                      <a:pt x="763" y="67"/>
                      <a:pt x="763" y="67"/>
                    </a:cubicBezTo>
                    <a:cubicBezTo>
                      <a:pt x="783" y="67"/>
                      <a:pt x="800" y="52"/>
                      <a:pt x="800" y="33"/>
                    </a:cubicBezTo>
                    <a:cubicBezTo>
                      <a:pt x="800" y="15"/>
                      <a:pt x="783" y="0"/>
                      <a:pt x="763" y="0"/>
                    </a:cubicBezTo>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055" name="Rectangle 39"/>
              <p:cNvSpPr>
                <a:spLocks noChangeArrowheads="1"/>
              </p:cNvSpPr>
              <p:nvPr/>
            </p:nvSpPr>
            <p:spPr bwMode="auto">
              <a:xfrm>
                <a:off x="1808455" y="2358293"/>
                <a:ext cx="2381892" cy="1341314"/>
              </a:xfrm>
              <a:prstGeom prst="rect">
                <a:avLst/>
              </a:prstGeom>
              <a:solidFill>
                <a:srgbClr val="00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2056" name="Rectangle 40"/>
              <p:cNvSpPr>
                <a:spLocks noChangeArrowheads="1"/>
              </p:cNvSpPr>
              <p:nvPr/>
            </p:nvSpPr>
            <p:spPr bwMode="auto">
              <a:xfrm>
                <a:off x="1808455" y="2358293"/>
                <a:ext cx="2381892" cy="134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sp>
            <p:nvSpPr>
              <p:cNvPr id="69" name="直角三角形 68"/>
              <p:cNvSpPr/>
              <p:nvPr/>
            </p:nvSpPr>
            <p:spPr>
              <a:xfrm flipH="1" flipV="1">
                <a:off x="1766761" y="2306053"/>
                <a:ext cx="2444100" cy="1363905"/>
              </a:xfrm>
              <a:prstGeom prst="rtTriangle">
                <a:avLst/>
              </a:prstGeom>
              <a:solidFill>
                <a:srgbClr val="00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cs typeface="+mn-ea"/>
                  <a:sym typeface="+mn-lt"/>
                </a:endParaRPr>
              </a:p>
            </p:txBody>
          </p:sp>
          <p:sp>
            <p:nvSpPr>
              <p:cNvPr id="2063" name="Freeform 47"/>
              <p:cNvSpPr>
                <a:spLocks noEditPoints="1"/>
              </p:cNvSpPr>
              <p:nvPr/>
            </p:nvSpPr>
            <p:spPr bwMode="auto">
              <a:xfrm>
                <a:off x="1648909" y="2218514"/>
                <a:ext cx="2684040" cy="1594046"/>
              </a:xfrm>
              <a:custGeom>
                <a:avLst/>
                <a:gdLst>
                  <a:gd name="T0" fmla="*/ 646 w 712"/>
                  <a:gd name="T1" fmla="*/ 0 h 423"/>
                  <a:gd name="T2" fmla="*/ 67 w 712"/>
                  <a:gd name="T3" fmla="*/ 0 h 423"/>
                  <a:gd name="T4" fmla="*/ 0 w 712"/>
                  <a:gd name="T5" fmla="*/ 67 h 423"/>
                  <a:gd name="T6" fmla="*/ 0 w 712"/>
                  <a:gd name="T7" fmla="*/ 356 h 423"/>
                  <a:gd name="T8" fmla="*/ 67 w 712"/>
                  <a:gd name="T9" fmla="*/ 423 h 423"/>
                  <a:gd name="T10" fmla="*/ 646 w 712"/>
                  <a:gd name="T11" fmla="*/ 423 h 423"/>
                  <a:gd name="T12" fmla="*/ 712 w 712"/>
                  <a:gd name="T13" fmla="*/ 356 h 423"/>
                  <a:gd name="T14" fmla="*/ 712 w 712"/>
                  <a:gd name="T15" fmla="*/ 67 h 423"/>
                  <a:gd name="T16" fmla="*/ 646 w 712"/>
                  <a:gd name="T17" fmla="*/ 0 h 423"/>
                  <a:gd name="T18" fmla="*/ 668 w 712"/>
                  <a:gd name="T19" fmla="*/ 356 h 423"/>
                  <a:gd name="T20" fmla="*/ 646 w 712"/>
                  <a:gd name="T21" fmla="*/ 378 h 423"/>
                  <a:gd name="T22" fmla="*/ 67 w 712"/>
                  <a:gd name="T23" fmla="*/ 378 h 423"/>
                  <a:gd name="T24" fmla="*/ 44 w 712"/>
                  <a:gd name="T25" fmla="*/ 356 h 423"/>
                  <a:gd name="T26" fmla="*/ 44 w 712"/>
                  <a:gd name="T27" fmla="*/ 67 h 423"/>
                  <a:gd name="T28" fmla="*/ 67 w 712"/>
                  <a:gd name="T29" fmla="*/ 44 h 423"/>
                  <a:gd name="T30" fmla="*/ 646 w 712"/>
                  <a:gd name="T31" fmla="*/ 44 h 423"/>
                  <a:gd name="T32" fmla="*/ 668 w 712"/>
                  <a:gd name="T33" fmla="*/ 67 h 423"/>
                  <a:gd name="T34" fmla="*/ 668 w 712"/>
                  <a:gd name="T35" fmla="*/ 35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2" h="423">
                    <a:moveTo>
                      <a:pt x="646" y="0"/>
                    </a:moveTo>
                    <a:cubicBezTo>
                      <a:pt x="67" y="0"/>
                      <a:pt x="67" y="0"/>
                      <a:pt x="67" y="0"/>
                    </a:cubicBezTo>
                    <a:cubicBezTo>
                      <a:pt x="30" y="0"/>
                      <a:pt x="0" y="30"/>
                      <a:pt x="0" y="67"/>
                    </a:cubicBezTo>
                    <a:cubicBezTo>
                      <a:pt x="0" y="356"/>
                      <a:pt x="0" y="356"/>
                      <a:pt x="0" y="356"/>
                    </a:cubicBezTo>
                    <a:cubicBezTo>
                      <a:pt x="0" y="393"/>
                      <a:pt x="30" y="423"/>
                      <a:pt x="67" y="423"/>
                    </a:cubicBezTo>
                    <a:cubicBezTo>
                      <a:pt x="646" y="423"/>
                      <a:pt x="646" y="423"/>
                      <a:pt x="646" y="423"/>
                    </a:cubicBezTo>
                    <a:cubicBezTo>
                      <a:pt x="682" y="423"/>
                      <a:pt x="712" y="393"/>
                      <a:pt x="712" y="356"/>
                    </a:cubicBezTo>
                    <a:cubicBezTo>
                      <a:pt x="712" y="67"/>
                      <a:pt x="712" y="67"/>
                      <a:pt x="712" y="67"/>
                    </a:cubicBezTo>
                    <a:cubicBezTo>
                      <a:pt x="712" y="30"/>
                      <a:pt x="682" y="0"/>
                      <a:pt x="646" y="0"/>
                    </a:cubicBezTo>
                    <a:moveTo>
                      <a:pt x="668" y="356"/>
                    </a:moveTo>
                    <a:cubicBezTo>
                      <a:pt x="668" y="368"/>
                      <a:pt x="658" y="378"/>
                      <a:pt x="646" y="378"/>
                    </a:cubicBezTo>
                    <a:cubicBezTo>
                      <a:pt x="67" y="378"/>
                      <a:pt x="67" y="378"/>
                      <a:pt x="67" y="378"/>
                    </a:cubicBezTo>
                    <a:cubicBezTo>
                      <a:pt x="54" y="378"/>
                      <a:pt x="44" y="368"/>
                      <a:pt x="44" y="356"/>
                    </a:cubicBezTo>
                    <a:cubicBezTo>
                      <a:pt x="44" y="67"/>
                      <a:pt x="44" y="67"/>
                      <a:pt x="44" y="67"/>
                    </a:cubicBezTo>
                    <a:cubicBezTo>
                      <a:pt x="44" y="54"/>
                      <a:pt x="54" y="44"/>
                      <a:pt x="67" y="44"/>
                    </a:cubicBezTo>
                    <a:cubicBezTo>
                      <a:pt x="646" y="44"/>
                      <a:pt x="646" y="44"/>
                      <a:pt x="646" y="44"/>
                    </a:cubicBezTo>
                    <a:cubicBezTo>
                      <a:pt x="658" y="44"/>
                      <a:pt x="668" y="54"/>
                      <a:pt x="668" y="67"/>
                    </a:cubicBezTo>
                    <a:lnTo>
                      <a:pt x="668" y="356"/>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rial"/>
                  <a:ea typeface="微软雅黑" pitchFamily="34" charset="-122"/>
                  <a:cs typeface="+mn-ea"/>
                  <a:sym typeface="+mn-lt"/>
                </a:endParaRPr>
              </a:p>
            </p:txBody>
          </p:sp>
        </p:grpSp>
        <p:sp>
          <p:nvSpPr>
            <p:cNvPr id="67" name="文本框 6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3544" y="2706"/>
              <a:ext cx="3945" cy="3152"/>
            </a:xfrm>
            <a:prstGeom prst="rect">
              <a:avLst/>
            </a:prstGeom>
            <a:noFill/>
          </p:spPr>
          <p:txBody>
            <a:bodyPr wrap="square" rtlCol="0">
              <a:spAutoFit/>
            </a:bodyPr>
            <a:lstStyle/>
            <a:p>
              <a:pPr defTabSz="1218565" eaLnBrk="1" fontAlgn="auto" hangingPunct="1">
                <a:spcBef>
                  <a:spcPts val="0"/>
                </a:spcBef>
                <a:spcAft>
                  <a:spcPts val="0"/>
                </a:spcAft>
                <a:defRPr/>
              </a:pPr>
              <a:r>
                <a:rPr lang="zh-CN" altLang="en-US" sz="3200" b="1" kern="0" dirty="0">
                  <a:solidFill>
                    <a:prstClr val="black">
                      <a:lumMod val="85000"/>
                      <a:lumOff val="15000"/>
                    </a:prstClr>
                  </a:solidFill>
                  <a:latin typeface="Arial"/>
                  <a:ea typeface="微软雅黑" pitchFamily="34" charset="-122"/>
                  <a:cs typeface="+mn-ea"/>
                  <a:sym typeface="+mn-lt"/>
                </a:rPr>
                <a:t>  </a:t>
              </a:r>
              <a:endParaRPr lang="en-US" altLang="zh-CN" sz="3200" b="1" kern="0" dirty="0">
                <a:solidFill>
                  <a:prstClr val="black">
                    <a:lumMod val="85000"/>
                    <a:lumOff val="15000"/>
                  </a:prstClr>
                </a:solidFill>
                <a:latin typeface="Arial"/>
                <a:ea typeface="微软雅黑" pitchFamily="34" charset="-122"/>
                <a:cs typeface="+mn-ea"/>
                <a:sym typeface="+mn-lt"/>
              </a:endParaRPr>
            </a:p>
            <a:p>
              <a:pPr eaLnBrk="1" fontAlgn="auto" hangingPunct="1">
                <a:spcBef>
                  <a:spcPts val="0"/>
                </a:spcBef>
                <a:spcAft>
                  <a:spcPts val="0"/>
                </a:spcAft>
              </a:pPr>
              <a:r>
                <a:rPr lang="zh-CN" altLang="en-US" sz="3600" b="1" dirty="0" smtClean="0">
                  <a:solidFill>
                    <a:srgbClr val="FEFEFE"/>
                  </a:solidFill>
                  <a:latin typeface="Arial"/>
                  <a:ea typeface="微软雅黑" pitchFamily="34" charset="-122"/>
                  <a:cs typeface="+mn-ea"/>
                  <a:sym typeface="+mn-lt"/>
                </a:rPr>
                <a:t>政策</a:t>
              </a:r>
              <a:endParaRPr lang="en-US" altLang="zh-CN" sz="3600" b="1" dirty="0" smtClean="0">
                <a:solidFill>
                  <a:srgbClr val="FEFEFE"/>
                </a:solidFill>
                <a:latin typeface="Arial"/>
                <a:ea typeface="微软雅黑" pitchFamily="34" charset="-122"/>
                <a:cs typeface="+mn-ea"/>
                <a:sym typeface="+mn-lt"/>
              </a:endParaRPr>
            </a:p>
            <a:p>
              <a:pPr eaLnBrk="1" fontAlgn="auto" hangingPunct="1">
                <a:spcBef>
                  <a:spcPts val="0"/>
                </a:spcBef>
                <a:spcAft>
                  <a:spcPts val="0"/>
                </a:spcAft>
              </a:pPr>
              <a:r>
                <a:rPr lang="zh-CN" altLang="en-US" sz="3600" b="1" dirty="0" smtClean="0">
                  <a:solidFill>
                    <a:srgbClr val="FEFEFE"/>
                  </a:solidFill>
                  <a:latin typeface="Arial"/>
                  <a:ea typeface="微软雅黑" pitchFamily="34" charset="-122"/>
                  <a:cs typeface="+mn-ea"/>
                  <a:sym typeface="+mn-lt"/>
                </a:rPr>
                <a:t>分类</a:t>
              </a:r>
              <a:endParaRPr lang="en-US" altLang="zh-CN" sz="3600" b="1" dirty="0">
                <a:solidFill>
                  <a:srgbClr val="FEFEFE"/>
                </a:solidFill>
                <a:latin typeface="Arial"/>
                <a:ea typeface="微软雅黑" pitchFamily="34" charset="-122"/>
                <a:cs typeface="+mn-ea"/>
                <a:sym typeface="+mn-lt"/>
              </a:endParaRPr>
            </a:p>
          </p:txBody>
        </p:sp>
      </p:grpSp>
      <p:pic>
        <p:nvPicPr>
          <p:cNvPr id="3" name="图片 2" descr="未标题-1"/>
          <p:cNvPicPr>
            <a:picLocks noChangeAspect="1"/>
          </p:cNvPicPr>
          <p:nvPr/>
        </p:nvPicPr>
        <p:blipFill>
          <a:blip r:embed="rId3" cstate="print"/>
          <a:stretch>
            <a:fillRect/>
          </a:stretch>
        </p:blipFill>
        <p:spPr>
          <a:xfrm>
            <a:off x="509905" y="250825"/>
            <a:ext cx="979170" cy="923925"/>
          </a:xfrm>
          <a:prstGeom prst="rect">
            <a:avLst/>
          </a:prstGeom>
        </p:spPr>
      </p:pic>
      <p:sp>
        <p:nvSpPr>
          <p:cNvPr id="38" name="文本框 37"/>
          <p:cNvSpPr txBox="1"/>
          <p:nvPr/>
        </p:nvSpPr>
        <p:spPr>
          <a:xfrm>
            <a:off x="1372235" y="446405"/>
            <a:ext cx="4528820" cy="398780"/>
          </a:xfrm>
          <a:prstGeom prst="rect">
            <a:avLst/>
          </a:prstGeom>
          <a:noFill/>
        </p:spPr>
        <p:txBody>
          <a:bodyPr wrap="square" rtlCol="0">
            <a:spAutoFit/>
          </a:bodyPr>
          <a:lstStyle/>
          <a:p>
            <a:pPr eaLnBrk="1" fontAlgn="auto" hangingPunct="1">
              <a:spcBef>
                <a:spcPts val="0"/>
              </a:spcBef>
              <a:spcAft>
                <a:spcPts val="0"/>
              </a:spcAft>
            </a:pPr>
            <a:r>
              <a:rPr lang="zh-CN" altLang="en-US" sz="2000" b="1" dirty="0">
                <a:solidFill>
                  <a:prstClr val="white"/>
                </a:solidFill>
                <a:latin typeface="微软雅黑" pitchFamily="34" charset="-122"/>
                <a:ea typeface="微软雅黑" pitchFamily="34" charset="-122"/>
              </a:rPr>
              <a:t>国家税务</a:t>
            </a:r>
            <a:r>
              <a:rPr lang="zh-CN" altLang="en-US" sz="2000" b="1" dirty="0" smtClean="0">
                <a:solidFill>
                  <a:prstClr val="white"/>
                </a:solidFill>
                <a:latin typeface="微软雅黑" pitchFamily="34" charset="-122"/>
                <a:ea typeface="微软雅黑" pitchFamily="34" charset="-122"/>
              </a:rPr>
              <a:t>总局桂林市税务局</a:t>
            </a:r>
            <a:endParaRPr lang="zh-CN" altLang="en-US" sz="2000" b="1" dirty="0">
              <a:solidFill>
                <a:prstClr val="white"/>
              </a:solidFill>
              <a:latin typeface="微软雅黑" pitchFamily="34" charset="-122"/>
              <a:ea typeface="微软雅黑" pitchFamily="34" charset="-122"/>
            </a:endParaRPr>
          </a:p>
        </p:txBody>
      </p:sp>
      <p:sp>
        <p:nvSpPr>
          <p:cNvPr id="4" name="文本框 3"/>
          <p:cNvSpPr txBox="1"/>
          <p:nvPr/>
        </p:nvSpPr>
        <p:spPr>
          <a:xfrm>
            <a:off x="6858635" y="1348105"/>
            <a:ext cx="4596130" cy="646331"/>
          </a:xfrm>
          <a:prstGeom prst="rect">
            <a:avLst/>
          </a:prstGeom>
          <a:noFill/>
        </p:spPr>
        <p:txBody>
          <a:bodyPr wrap="none" rtlCol="0">
            <a:spAutoFit/>
          </a:bodyPr>
          <a:lstStyle/>
          <a:p>
            <a:pPr eaLnBrk="1" fontAlgn="auto" hangingPunct="1">
              <a:spcBef>
                <a:spcPts val="0"/>
              </a:spcBef>
              <a:spcAft>
                <a:spcPts val="0"/>
              </a:spcAft>
            </a:pPr>
            <a:r>
              <a:rPr lang="en-US" altLang="zh-CN" sz="3600" b="1" dirty="0">
                <a:solidFill>
                  <a:prstClr val="black">
                    <a:lumMod val="65000"/>
                    <a:lumOff val="35000"/>
                  </a:prstClr>
                </a:solidFill>
                <a:latin typeface="Arial"/>
                <a:ea typeface="微软雅黑" pitchFamily="34" charset="-122"/>
                <a:cs typeface="+mn-ea"/>
                <a:sym typeface="+mn-lt"/>
              </a:rPr>
              <a:t>1</a:t>
            </a:r>
            <a:r>
              <a:rPr lang="zh-CN" altLang="en-US" sz="3600" b="1" dirty="0">
                <a:solidFill>
                  <a:prstClr val="black">
                    <a:lumMod val="65000"/>
                    <a:lumOff val="35000"/>
                  </a:prstClr>
                </a:solidFill>
                <a:latin typeface="Arial"/>
                <a:ea typeface="微软雅黑" pitchFamily="34" charset="-122"/>
                <a:cs typeface="+mn-ea"/>
                <a:sym typeface="+mn-lt"/>
              </a:rPr>
              <a:t>、鼓励慈善公益捐赠</a:t>
            </a:r>
            <a:endParaRPr lang="zh-CN" altLang="en-US" sz="3600" b="1" dirty="0">
              <a:solidFill>
                <a:prstClr val="black">
                  <a:lumMod val="65000"/>
                  <a:lumOff val="35000"/>
                </a:prstClr>
              </a:solidFill>
              <a:latin typeface="Arial"/>
              <a:ea typeface="微软雅黑" pitchFamily="34" charset="-122"/>
              <a:cs typeface="+mn-ea"/>
              <a:sym typeface="+mn-lt"/>
            </a:endParaRPr>
          </a:p>
        </p:txBody>
      </p:sp>
      <p:sp>
        <p:nvSpPr>
          <p:cNvPr id="14" name="文本框 13"/>
          <p:cNvSpPr txBox="1"/>
          <p:nvPr/>
        </p:nvSpPr>
        <p:spPr>
          <a:xfrm>
            <a:off x="6858635" y="2128520"/>
            <a:ext cx="4596130" cy="1200329"/>
          </a:xfrm>
          <a:prstGeom prst="rect">
            <a:avLst/>
          </a:prstGeom>
          <a:noFill/>
        </p:spPr>
        <p:txBody>
          <a:bodyPr wrap="none" rtlCol="0">
            <a:spAutoFit/>
          </a:bodyPr>
          <a:lstStyle/>
          <a:p>
            <a:pPr eaLnBrk="1" fontAlgn="auto" hangingPunct="1">
              <a:spcBef>
                <a:spcPts val="0"/>
              </a:spcBef>
              <a:spcAft>
                <a:spcPts val="0"/>
              </a:spcAft>
            </a:pPr>
            <a:r>
              <a:rPr lang="en-US" altLang="zh-CN" sz="3600" b="1" dirty="0">
                <a:solidFill>
                  <a:prstClr val="black">
                    <a:lumMod val="65000"/>
                    <a:lumOff val="35000"/>
                  </a:prstClr>
                </a:solidFill>
                <a:latin typeface="Arial"/>
                <a:ea typeface="微软雅黑" pitchFamily="34" charset="-122"/>
                <a:cs typeface="+mn-ea"/>
                <a:sym typeface="+mn-lt"/>
              </a:rPr>
              <a:t>2</a:t>
            </a:r>
            <a:r>
              <a:rPr lang="zh-CN" altLang="en-US" sz="3600" b="1" dirty="0">
                <a:solidFill>
                  <a:prstClr val="black">
                    <a:lumMod val="65000"/>
                    <a:lumOff val="35000"/>
                  </a:prstClr>
                </a:solidFill>
                <a:latin typeface="Arial"/>
                <a:ea typeface="微软雅黑" pitchFamily="34" charset="-122"/>
                <a:cs typeface="+mn-ea"/>
                <a:sym typeface="+mn-lt"/>
              </a:rPr>
              <a:t>、助力企业健康发展</a:t>
            </a:r>
          </a:p>
          <a:p>
            <a:pPr eaLnBrk="1" fontAlgn="auto" hangingPunct="1">
              <a:spcBef>
                <a:spcPts val="0"/>
              </a:spcBef>
              <a:spcAft>
                <a:spcPts val="0"/>
              </a:spcAft>
            </a:pPr>
            <a:endParaRPr lang="zh-CN" altLang="en-US" sz="3600" b="1" dirty="0">
              <a:solidFill>
                <a:prstClr val="black">
                  <a:lumMod val="65000"/>
                  <a:lumOff val="35000"/>
                </a:prstClr>
              </a:solidFill>
              <a:latin typeface="Arial"/>
              <a:ea typeface="微软雅黑" pitchFamily="34" charset="-122"/>
              <a:cs typeface="+mn-ea"/>
              <a:sym typeface="+mn-lt"/>
            </a:endParaRPr>
          </a:p>
        </p:txBody>
      </p:sp>
      <p:sp>
        <p:nvSpPr>
          <p:cNvPr id="25" name="文本框 24"/>
          <p:cNvSpPr txBox="1"/>
          <p:nvPr/>
        </p:nvSpPr>
        <p:spPr>
          <a:xfrm>
            <a:off x="6858635" y="2960370"/>
            <a:ext cx="4596130" cy="646331"/>
          </a:xfrm>
          <a:prstGeom prst="rect">
            <a:avLst/>
          </a:prstGeom>
          <a:noFill/>
        </p:spPr>
        <p:txBody>
          <a:bodyPr wrap="none" rtlCol="0">
            <a:spAutoFit/>
          </a:bodyPr>
          <a:lstStyle/>
          <a:p>
            <a:pPr eaLnBrk="1" fontAlgn="auto" hangingPunct="1">
              <a:spcBef>
                <a:spcPts val="0"/>
              </a:spcBef>
              <a:spcAft>
                <a:spcPts val="0"/>
              </a:spcAft>
            </a:pPr>
            <a:r>
              <a:rPr lang="en-US" altLang="zh-CN" sz="3600" b="1" dirty="0">
                <a:solidFill>
                  <a:prstClr val="black">
                    <a:lumMod val="65000"/>
                    <a:lumOff val="35000"/>
                  </a:prstClr>
                </a:solidFill>
                <a:latin typeface="Arial"/>
                <a:ea typeface="微软雅黑" pitchFamily="34" charset="-122"/>
                <a:cs typeface="+mn-ea"/>
                <a:sym typeface="+mn-lt"/>
              </a:rPr>
              <a:t>3</a:t>
            </a:r>
            <a:r>
              <a:rPr lang="zh-CN" altLang="en-US" sz="3600" b="1" dirty="0">
                <a:solidFill>
                  <a:prstClr val="black">
                    <a:lumMod val="65000"/>
                    <a:lumOff val="35000"/>
                  </a:prstClr>
                </a:solidFill>
                <a:latin typeface="Arial"/>
                <a:ea typeface="微软雅黑" pitchFamily="34" charset="-122"/>
                <a:cs typeface="+mn-ea"/>
                <a:sym typeface="+mn-lt"/>
              </a:rPr>
              <a:t>、扶持创业促进</a:t>
            </a:r>
            <a:r>
              <a:rPr lang="zh-CN" altLang="en-US" sz="3600" b="1" dirty="0" smtClean="0">
                <a:solidFill>
                  <a:prstClr val="black">
                    <a:lumMod val="65000"/>
                    <a:lumOff val="35000"/>
                  </a:prstClr>
                </a:solidFill>
                <a:latin typeface="Arial"/>
                <a:ea typeface="微软雅黑" pitchFamily="34" charset="-122"/>
                <a:cs typeface="+mn-ea"/>
                <a:sym typeface="+mn-lt"/>
              </a:rPr>
              <a:t>就业</a:t>
            </a:r>
            <a:endParaRPr lang="zh-CN" altLang="en-US" sz="3600" b="1" dirty="0">
              <a:solidFill>
                <a:prstClr val="black">
                  <a:lumMod val="65000"/>
                  <a:lumOff val="35000"/>
                </a:prstClr>
              </a:solidFill>
              <a:latin typeface="Arial"/>
              <a:ea typeface="微软雅黑" pitchFamily="34" charset="-122"/>
              <a:cs typeface="+mn-ea"/>
              <a:sym typeface="+mn-lt"/>
            </a:endParaRPr>
          </a:p>
        </p:txBody>
      </p:sp>
      <p:sp>
        <p:nvSpPr>
          <p:cNvPr id="39" name="文本框 38"/>
          <p:cNvSpPr txBox="1"/>
          <p:nvPr/>
        </p:nvSpPr>
        <p:spPr>
          <a:xfrm>
            <a:off x="6858635" y="3781960"/>
            <a:ext cx="4596130" cy="646331"/>
          </a:xfrm>
          <a:prstGeom prst="rect">
            <a:avLst/>
          </a:prstGeom>
          <a:noFill/>
        </p:spPr>
        <p:txBody>
          <a:bodyPr wrap="none" rtlCol="0">
            <a:spAutoFit/>
          </a:bodyPr>
          <a:lstStyle/>
          <a:p>
            <a:pPr eaLnBrk="1" fontAlgn="auto" hangingPunct="1">
              <a:spcBef>
                <a:spcPts val="0"/>
              </a:spcBef>
              <a:spcAft>
                <a:spcPts val="0"/>
              </a:spcAft>
            </a:pPr>
            <a:r>
              <a:rPr lang="en-US" altLang="zh-CN" sz="3600" b="1" dirty="0">
                <a:solidFill>
                  <a:prstClr val="black">
                    <a:lumMod val="65000"/>
                    <a:lumOff val="35000"/>
                  </a:prstClr>
                </a:solidFill>
                <a:latin typeface="Arial"/>
                <a:ea typeface="微软雅黑" pitchFamily="34" charset="-122"/>
                <a:cs typeface="+mn-ea"/>
                <a:sym typeface="+mn-lt"/>
              </a:rPr>
              <a:t>4</a:t>
            </a:r>
            <a:r>
              <a:rPr lang="zh-CN" altLang="en-US" sz="3600" b="1" dirty="0">
                <a:solidFill>
                  <a:prstClr val="black">
                    <a:lumMod val="65000"/>
                    <a:lumOff val="35000"/>
                  </a:prstClr>
                </a:solidFill>
                <a:latin typeface="Arial"/>
                <a:ea typeface="微软雅黑" pitchFamily="34" charset="-122"/>
                <a:cs typeface="+mn-ea"/>
                <a:sym typeface="+mn-lt"/>
              </a:rPr>
              <a:t>、民生工程社区服务</a:t>
            </a:r>
            <a:endParaRPr lang="zh-CN" altLang="en-US" sz="3600" b="1" dirty="0">
              <a:solidFill>
                <a:prstClr val="black">
                  <a:lumMod val="65000"/>
                  <a:lumOff val="35000"/>
                </a:prstClr>
              </a:solidFill>
              <a:latin typeface="Arial"/>
              <a:ea typeface="微软雅黑" pitchFamily="34" charset="-122"/>
              <a:cs typeface="+mn-ea"/>
            </a:endParaRPr>
          </a:p>
        </p:txBody>
      </p:sp>
      <p:sp>
        <p:nvSpPr>
          <p:cNvPr id="55" name="文本框 38"/>
          <p:cNvSpPr txBox="1"/>
          <p:nvPr/>
        </p:nvSpPr>
        <p:spPr>
          <a:xfrm>
            <a:off x="6858635" y="4574823"/>
            <a:ext cx="4596130" cy="1200329"/>
          </a:xfrm>
          <a:prstGeom prst="rect">
            <a:avLst/>
          </a:prstGeom>
          <a:noFill/>
        </p:spPr>
        <p:txBody>
          <a:bodyPr wrap="none" rtlCol="0">
            <a:spAutoFit/>
          </a:bodyPr>
          <a:lstStyle/>
          <a:p>
            <a:pPr eaLnBrk="1" fontAlgn="auto" hangingPunct="1">
              <a:spcBef>
                <a:spcPts val="0"/>
              </a:spcBef>
              <a:spcAft>
                <a:spcPts val="0"/>
              </a:spcAft>
            </a:pPr>
            <a:r>
              <a:rPr lang="en-US" altLang="zh-CN" sz="3600" b="1" dirty="0" smtClean="0">
                <a:solidFill>
                  <a:prstClr val="black">
                    <a:lumMod val="65000"/>
                    <a:lumOff val="35000"/>
                  </a:prstClr>
                </a:solidFill>
                <a:latin typeface="Arial"/>
                <a:ea typeface="微软雅黑" pitchFamily="34" charset="-122"/>
                <a:cs typeface="+mn-ea"/>
                <a:sym typeface="+mn-lt"/>
              </a:rPr>
              <a:t>5</a:t>
            </a:r>
            <a:r>
              <a:rPr lang="zh-CN" altLang="en-US" sz="3600" b="1" dirty="0" smtClean="0">
                <a:solidFill>
                  <a:prstClr val="black">
                    <a:lumMod val="65000"/>
                    <a:lumOff val="35000"/>
                  </a:prstClr>
                </a:solidFill>
                <a:latin typeface="Arial"/>
                <a:ea typeface="微软雅黑" pitchFamily="34" charset="-122"/>
                <a:cs typeface="+mn-ea"/>
                <a:sym typeface="+mn-lt"/>
              </a:rPr>
              <a:t>、推动</a:t>
            </a:r>
            <a:r>
              <a:rPr lang="zh-CN" altLang="en-US" sz="3600" b="1" dirty="0">
                <a:solidFill>
                  <a:prstClr val="black">
                    <a:lumMod val="65000"/>
                    <a:lumOff val="35000"/>
                  </a:prstClr>
                </a:solidFill>
                <a:latin typeface="Arial"/>
                <a:ea typeface="微软雅黑" pitchFamily="34" charset="-122"/>
                <a:cs typeface="+mn-ea"/>
                <a:sym typeface="+mn-lt"/>
              </a:rPr>
              <a:t>普惠金融发展</a:t>
            </a:r>
          </a:p>
          <a:p>
            <a:pPr eaLnBrk="1" fontAlgn="auto" hangingPunct="1">
              <a:spcBef>
                <a:spcPts val="0"/>
              </a:spcBef>
              <a:spcAft>
                <a:spcPts val="0"/>
              </a:spcAft>
            </a:pPr>
            <a:endParaRPr lang="zh-CN" altLang="en-US" sz="3600" b="1" dirty="0">
              <a:solidFill>
                <a:prstClr val="black">
                  <a:lumMod val="65000"/>
                  <a:lumOff val="35000"/>
                </a:prstClr>
              </a:solidFill>
              <a:latin typeface="Arial"/>
              <a:ea typeface="微软雅黑" pitchFamily="34" charset="-122"/>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5" grpId="0"/>
      <p:bldP spid="3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01268" y="116007"/>
            <a:ext cx="5262979" cy="769441"/>
          </a:xfrm>
          <a:prstGeom prst="rect">
            <a:avLst/>
          </a:prstGeom>
          <a:noFill/>
        </p:spPr>
        <p:txBody>
          <a:bodyPr wrap="none" lIns="91440" tIns="45720" rIns="91440" bIns="45720">
            <a:spAutoFit/>
          </a:bodyPr>
          <a:lstStyle/>
          <a:p>
            <a:pPr algn="ctr"/>
            <a:r>
              <a:rPr lang="zh-CN" altLang="en-US" sz="4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①鼓励慈善公益捐赠</a:t>
            </a:r>
            <a:endParaRPr lang="zh-CN" altLang="en-US" sz="4400" b="1" cap="none" spc="0" dirty="0">
              <a:ln w="12700" cmpd="sng">
                <a:solidFill>
                  <a:schemeClr val="accent4"/>
                </a:solidFill>
                <a:prstDash val="solid"/>
              </a:ln>
              <a:solidFill>
                <a:srgbClr val="FFFF00"/>
              </a:solidFill>
              <a:effectLst/>
            </a:endParaRPr>
          </a:p>
        </p:txBody>
      </p:sp>
      <p:graphicFrame>
        <p:nvGraphicFramePr>
          <p:cNvPr id="4" name="图示 3"/>
          <p:cNvGraphicFramePr/>
          <p:nvPr/>
        </p:nvGraphicFramePr>
        <p:xfrm>
          <a:off x="365815" y="1344229"/>
          <a:ext cx="11198432" cy="5522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77188" y="1140030"/>
            <a:ext cx="12053455" cy="3978697"/>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kumimoji="0" lang="zh-CN" altLang="zh-CN" sz="2400" b="1" i="0" u="none" strike="noStrike" kern="1200" cap="none" spc="0" normalizeH="0" baseline="0" noProof="0" dirty="0" smtClean="0">
                <a:ln>
                  <a:noFill/>
                </a:ln>
                <a:solidFill>
                  <a:schemeClr val="accent1"/>
                </a:solidFill>
                <a:effectLst/>
                <a:uLnTx/>
                <a:uFillTx/>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 国务院扶贫办关于企业扶贫捐赠所得税税前扣除政策的公告</a:t>
            </a:r>
            <a:r>
              <a:rPr kumimoji="0" lang="zh-CN" altLang="zh-CN" sz="2400" b="1" i="0" u="none" strike="noStrike" kern="1200" cap="none" spc="0" normalizeH="0" baseline="0" noProof="0" dirty="0" smtClean="0">
                <a:ln>
                  <a:noFill/>
                </a:ln>
                <a:solidFill>
                  <a:schemeClr val="accent1"/>
                </a:solidFill>
                <a:effectLst/>
                <a:uLnTx/>
                <a:uFillTx/>
                <a:latin typeface="微软雅黑" pitchFamily="34" charset="-122"/>
                <a:ea typeface="微软雅黑" pitchFamily="34" charset="-122"/>
                <a:sym typeface="+mn-ea"/>
              </a:rPr>
              <a:t>》</a:t>
            </a:r>
            <a:endParaRPr kumimoji="0" lang="en-US" altLang="zh-CN" sz="2400" b="1" i="0" u="none" strike="noStrike" kern="1200" cap="none" spc="0" normalizeH="0" baseline="0" noProof="0" dirty="0" smtClean="0">
              <a:ln>
                <a:noFill/>
              </a:ln>
              <a:solidFill>
                <a:schemeClr val="accent1"/>
              </a:solidFill>
              <a:effectLst/>
              <a:uLnTx/>
              <a:uFillTx/>
              <a:latin typeface="微软雅黑" pitchFamily="34" charset="-122"/>
              <a:ea typeface="微软雅黑" pitchFamily="34" charset="-122"/>
              <a:sym typeface="+mn-ea"/>
            </a:endParaRPr>
          </a:p>
          <a:p>
            <a:pPr marL="0" lvl="0" indent="0" algn="ctr" eaLnBrk="1" fontAlgn="auto" hangingPunct="1">
              <a:lnSpc>
                <a:spcPct val="170000"/>
              </a:lnSpc>
              <a:spcAft>
                <a:spcPts val="0"/>
              </a:spcAft>
              <a:buNone/>
              <a:defRPr/>
            </a:pPr>
            <a:r>
              <a:rPr kumimoji="0" lang="zh-CN" altLang="zh-CN" sz="2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sym typeface="+mn-ea"/>
              </a:rPr>
              <a:t>（</a:t>
            </a:r>
            <a:r>
              <a:rPr lang="zh-CN" altLang="en-US" sz="2400" b="1" dirty="0">
                <a:solidFill>
                  <a:srgbClr val="FF0000"/>
                </a:solidFill>
                <a:latin typeface="微软雅黑" pitchFamily="34" charset="-122"/>
                <a:ea typeface="微软雅黑" pitchFamily="34" charset="-122"/>
                <a:sym typeface="+mn-ea"/>
              </a:rPr>
              <a:t>财政部 税务总局 国务院扶贫办公告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年第</a:t>
            </a:r>
            <a:r>
              <a:rPr lang="en-US" altLang="zh-CN" sz="2400" b="1" dirty="0">
                <a:solidFill>
                  <a:srgbClr val="FF0000"/>
                </a:solidFill>
                <a:latin typeface="微软雅黑" pitchFamily="34" charset="-122"/>
                <a:ea typeface="微软雅黑" pitchFamily="34" charset="-122"/>
                <a:sym typeface="+mn-ea"/>
              </a:rPr>
              <a:t>49</a:t>
            </a:r>
            <a:r>
              <a:rPr lang="zh-CN" altLang="en-US" sz="2400" b="1" dirty="0">
                <a:solidFill>
                  <a:srgbClr val="FF0000"/>
                </a:solidFill>
                <a:latin typeface="微软雅黑" pitchFamily="34" charset="-122"/>
                <a:ea typeface="微软雅黑" pitchFamily="34" charset="-122"/>
                <a:sym typeface="+mn-ea"/>
              </a:rPr>
              <a:t>号</a:t>
            </a:r>
            <a:r>
              <a:rPr kumimoji="0" lang="zh-CN" altLang="zh-CN" sz="2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sym typeface="+mn-ea"/>
              </a:rPr>
              <a:t>）</a:t>
            </a:r>
            <a:endParaRPr kumimoji="0" lang="zh-CN" altLang="zh-CN" sz="2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endParaRPr>
          </a:p>
          <a:p>
            <a:pPr marL="0" lvl="0" indent="0" eaLnBrk="1" fontAlgn="auto" hangingPunct="1">
              <a:lnSpc>
                <a:spcPct val="170000"/>
              </a:lnSpc>
              <a:spcAft>
                <a:spcPts val="0"/>
              </a:spcAft>
              <a:buNone/>
              <a:defRPr/>
            </a:pPr>
            <a:r>
              <a:rPr lang="zh-CN" altLang="en-US" sz="2400" b="1" dirty="0" smtClean="0">
                <a:latin typeface="微软雅黑" pitchFamily="34" charset="-122"/>
                <a:ea typeface="微软雅黑" pitchFamily="34" charset="-122"/>
                <a:sym typeface="+mn-ea"/>
              </a:rPr>
              <a:t>       自</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日至</a:t>
            </a:r>
            <a:r>
              <a:rPr lang="en-US" altLang="zh-CN" sz="2400" b="1" dirty="0">
                <a:latin typeface="微软雅黑" pitchFamily="34" charset="-122"/>
                <a:ea typeface="微软雅黑" pitchFamily="34" charset="-122"/>
                <a:sym typeface="+mn-ea"/>
              </a:rPr>
              <a:t>2022</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zh-CN" altLang="en-US" sz="2400" b="1" dirty="0">
                <a:latin typeface="微软雅黑" pitchFamily="34" charset="-122"/>
                <a:ea typeface="微软雅黑" pitchFamily="34" charset="-122"/>
                <a:sym typeface="+mn-ea"/>
              </a:rPr>
              <a:t>日，企业通过公益性社会组织或者县级（含县级）以上人民政府及其组成部门和直属机构，用于目标脱贫地区的扶贫捐赠支出，准予在计算企业所得税应纳税所得额时据实扣除。在政策执行期限内，目标脱贫地区实现脱贫的，可继续适用上述政策。</a:t>
            </a:r>
          </a:p>
          <a:p>
            <a:pPr marL="0" marR="0" lvl="0" indent="0" algn="l" defTabSz="914400" rtl="0" eaLnBrk="1" fontAlgn="auto" latinLnBrk="0" hangingPunct="1">
              <a:lnSpc>
                <a:spcPct val="170000"/>
              </a:lnSpc>
              <a:spcBef>
                <a:spcPts val="1000"/>
              </a:spcBef>
              <a:spcAft>
                <a:spcPts val="0"/>
              </a:spcAft>
              <a:buClrTx/>
              <a:buSzTx/>
              <a:buFont typeface="Arial"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     </a:t>
            </a:r>
            <a:endParaRPr kumimoji="0" lang="zh-CN" altLang="en-US" sz="2400" b="1" i="0" u="none" strike="noStrike" kern="1200" cap="none" spc="200" normalizeH="0" baseline="0" noProof="0" dirty="0">
              <a:ln>
                <a:noFill/>
              </a:ln>
              <a:solidFill>
                <a:schemeClr val="tx1"/>
              </a:solidFill>
              <a:effectLst/>
              <a:uLnTx/>
              <a:uFillTx/>
              <a:latin typeface="微软雅黑" pitchFamily="34" charset="-122"/>
              <a:ea typeface="微软雅黑" pitchFamily="34" charset="-122"/>
            </a:endParaRPr>
          </a:p>
        </p:txBody>
      </p:sp>
      <p:grpSp>
        <p:nvGrpSpPr>
          <p:cNvPr id="119811" name="组合 12"/>
          <p:cNvGrpSpPr/>
          <p:nvPr/>
        </p:nvGrpSpPr>
        <p:grpSpPr>
          <a:xfrm>
            <a:off x="2164690" y="5118727"/>
            <a:ext cx="9726613" cy="1586449"/>
            <a:chOff x="2303" y="3240"/>
            <a:chExt cx="10918" cy="2933"/>
          </a:xfrm>
        </p:grpSpPr>
        <p:sp>
          <p:nvSpPr>
            <p:cNvPr id="14" name="椭圆 13"/>
            <p:cNvSpPr/>
            <p:nvPr>
              <p:custDataLst>
                <p:tags r:id="rId1"/>
              </p:custDataLst>
            </p:nvPr>
          </p:nvSpPr>
          <p:spPr>
            <a:xfrm>
              <a:off x="2303" y="3658"/>
              <a:ext cx="2197" cy="2515"/>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lvl="0" algn="ctr">
                <a:lnSpc>
                  <a:spcPct val="120000"/>
                </a:lnSpc>
              </a:pPr>
              <a:r>
                <a:rPr lang="zh-CN" altLang="en-US" b="1" dirty="0" smtClean="0">
                  <a:solidFill>
                    <a:srgbClr val="FFFFFF"/>
                  </a:solidFill>
                  <a:latin typeface="微软雅黑" pitchFamily="34" charset="-122"/>
                  <a:ea typeface="微软雅黑" pitchFamily="34" charset="-122"/>
                  <a:sym typeface="+mn-ea"/>
                </a:rPr>
                <a:t>企业</a:t>
              </a:r>
              <a:endParaRPr lang="zh-CN" altLang="en-US" b="1" dirty="0">
                <a:solidFill>
                  <a:srgbClr val="FFFFFF"/>
                </a:solidFill>
                <a:latin typeface="微软雅黑" pitchFamily="34" charset="-122"/>
                <a:ea typeface="微软雅黑" pitchFamily="34" charset="-122"/>
                <a:sym typeface="+mn-ea"/>
              </a:endParaRPr>
            </a:p>
            <a:p>
              <a:pPr lvl="0" algn="ctr">
                <a:lnSpc>
                  <a:spcPct val="120000"/>
                </a:lnSpc>
              </a:pPr>
              <a:r>
                <a:rPr lang="zh-CN" altLang="en-US" b="1" dirty="0">
                  <a:solidFill>
                    <a:srgbClr val="FFFFFF"/>
                  </a:solidFill>
                  <a:latin typeface="微软雅黑" pitchFamily="34" charset="-122"/>
                  <a:ea typeface="微软雅黑" pitchFamily="34" charset="-122"/>
                  <a:sym typeface="+mn-ea"/>
                </a:rPr>
                <a:t>（捐赠者）</a:t>
              </a:r>
              <a:endParaRPr lang="zh-CN" altLang="en-US" dirty="0">
                <a:solidFill>
                  <a:srgbClr val="FFFFFF"/>
                </a:solidFill>
                <a:latin typeface="微软雅黑" pitchFamily="34" charset="-122"/>
                <a:ea typeface="微软雅黑" pitchFamily="34" charset="-122"/>
                <a:sym typeface="Arial" pitchFamily="34" charset="0"/>
              </a:endParaRPr>
            </a:p>
          </p:txBody>
        </p:sp>
        <p:sp>
          <p:nvSpPr>
            <p:cNvPr id="15" name="椭圆 14"/>
            <p:cNvSpPr/>
            <p:nvPr>
              <p:custDataLst>
                <p:tags r:id="rId2"/>
              </p:custDataLst>
            </p:nvPr>
          </p:nvSpPr>
          <p:spPr>
            <a:xfrm>
              <a:off x="6317" y="3240"/>
              <a:ext cx="2933" cy="29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lnSpc>
                  <a:spcPct val="120000"/>
                </a:lnSpc>
              </a:pPr>
              <a:r>
                <a:rPr lang="zh-CN" altLang="en-US" b="1" dirty="0">
                  <a:solidFill>
                    <a:srgbClr val="FFFFFF"/>
                  </a:solidFill>
                  <a:latin typeface="微软雅黑" pitchFamily="34" charset="-122"/>
                  <a:ea typeface="微软雅黑" pitchFamily="34" charset="-122"/>
                  <a:sym typeface="+mn-ea"/>
                </a:rPr>
                <a:t>公益性社会组织或县级以上人民政府及其组成部门和直属机构</a:t>
              </a:r>
              <a:endParaRPr lang="zh-CN" altLang="en-US" dirty="0">
                <a:solidFill>
                  <a:srgbClr val="FFFFFF"/>
                </a:solidFill>
                <a:latin typeface="微软雅黑" pitchFamily="34" charset="-122"/>
                <a:ea typeface="微软雅黑" pitchFamily="34" charset="-122"/>
                <a:sym typeface="Arial" pitchFamily="34" charset="0"/>
              </a:endParaRPr>
            </a:p>
          </p:txBody>
        </p:sp>
        <p:sp>
          <p:nvSpPr>
            <p:cNvPr id="16" name="椭圆 15"/>
            <p:cNvSpPr/>
            <p:nvPr>
              <p:custDataLst>
                <p:tags r:id="rId3"/>
              </p:custDataLst>
            </p:nvPr>
          </p:nvSpPr>
          <p:spPr>
            <a:xfrm>
              <a:off x="10288" y="3240"/>
              <a:ext cx="2933" cy="293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lnSpc>
                  <a:spcPct val="120000"/>
                </a:lnSpc>
              </a:pPr>
              <a:r>
                <a:rPr lang="zh-CN" altLang="en-US" sz="2000" b="1" dirty="0">
                  <a:solidFill>
                    <a:srgbClr val="FFFFFF"/>
                  </a:solidFill>
                  <a:latin typeface="微软雅黑" pitchFamily="34" charset="-122"/>
                  <a:ea typeface="微软雅黑" pitchFamily="34" charset="-122"/>
                  <a:sym typeface="Arial" pitchFamily="34" charset="0"/>
                </a:rPr>
                <a:t>目标脱贫地区</a:t>
              </a:r>
            </a:p>
          </p:txBody>
        </p:sp>
        <p:sp>
          <p:nvSpPr>
            <p:cNvPr id="17" name="箭头: 右 2"/>
            <p:cNvSpPr/>
            <p:nvPr>
              <p:custDataLst>
                <p:tags r:id="rId4"/>
              </p:custDataLst>
            </p:nvPr>
          </p:nvSpPr>
          <p:spPr>
            <a:xfrm>
              <a:off x="4886" y="4551"/>
              <a:ext cx="1293" cy="5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lvl="0" algn="ctr">
                <a:lnSpc>
                  <a:spcPct val="120000"/>
                </a:lnSpc>
              </a:pPr>
              <a:endParaRPr lang="zh-CN" altLang="en-US" dirty="0">
                <a:solidFill>
                  <a:srgbClr val="FFFFFF"/>
                </a:solidFill>
                <a:ea typeface="宋体" pitchFamily="2" charset="-122"/>
                <a:sym typeface="Arial" pitchFamily="34" charset="0"/>
              </a:endParaRPr>
            </a:p>
          </p:txBody>
        </p:sp>
        <p:sp>
          <p:nvSpPr>
            <p:cNvPr id="18" name="箭头: 右 10"/>
            <p:cNvSpPr/>
            <p:nvPr>
              <p:custDataLst>
                <p:tags r:id="rId5"/>
              </p:custDataLst>
            </p:nvPr>
          </p:nvSpPr>
          <p:spPr>
            <a:xfrm>
              <a:off x="9361" y="4551"/>
              <a:ext cx="816" cy="5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lvl="0" algn="ctr">
                <a:lnSpc>
                  <a:spcPct val="120000"/>
                </a:lnSpc>
              </a:pPr>
              <a:endParaRPr lang="zh-CN" altLang="en-US" dirty="0">
                <a:solidFill>
                  <a:srgbClr val="FFFFFF"/>
                </a:solidFill>
                <a:ea typeface="宋体" pitchFamily="2" charset="-122"/>
                <a:sym typeface="Arial" pitchFamily="34" charset="0"/>
              </a:endParaRPr>
            </a:p>
          </p:txBody>
        </p:sp>
      </p:grpSp>
      <p:cxnSp>
        <p:nvCxnSpPr>
          <p:cNvPr id="6" name="直接连接符 5"/>
          <p:cNvCxnSpPr/>
          <p:nvPr/>
        </p:nvCxnSpPr>
        <p:spPr>
          <a:xfrm>
            <a:off x="522514" y="2517569"/>
            <a:ext cx="11162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标题 6"/>
          <p:cNvSpPr txBox="1"/>
          <p:nvPr/>
        </p:nvSpPr>
        <p:spPr>
          <a:xfrm>
            <a:off x="4869890" y="320634"/>
            <a:ext cx="6613549" cy="615036"/>
          </a:xfrm>
          <a:solidFill>
            <a:srgbClr val="FFC000"/>
          </a:solidFill>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charset="0"/>
              </a:defRPr>
            </a:lvl1pPr>
            <a:lvl2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r>
              <a:rPr lang="en-US" altLang="zh-CN" sz="2800" b="1" dirty="0" smtClean="0">
                <a:solidFill>
                  <a:srgbClr val="FDB52D"/>
                </a:solidFill>
                <a:latin typeface="微软雅黑" pitchFamily="34" charset="-122"/>
                <a:ea typeface="微软雅黑" pitchFamily="34" charset="-122"/>
                <a:sym typeface="+mn-ea"/>
              </a:rPr>
              <a:t>2</a:t>
            </a:r>
            <a:r>
              <a:rPr lang="zh-CN" altLang="en-US" sz="2800" b="1" dirty="0">
                <a:solidFill>
                  <a:srgbClr val="FDB52D"/>
                </a:solidFill>
                <a:latin typeface="微软雅黑" pitchFamily="34" charset="-122"/>
                <a:ea typeface="微软雅黑" pitchFamily="34" charset="-122"/>
                <a:sym typeface="+mn-ea"/>
              </a:rPr>
              <a:t>、企业扶贫捐赠所得税税前扣除政策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9811"/>
                                        </p:tgtEl>
                                        <p:attrNameLst>
                                          <p:attrName>style.visibility</p:attrName>
                                        </p:attrNameLst>
                                      </p:cBhvr>
                                      <p:to>
                                        <p:strVal val="visible"/>
                                      </p:to>
                                    </p:set>
                                    <p:animEffect transition="in" filter="wipe(left)">
                                      <p:cBhvr>
                                        <p:cTn id="31"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328613" y="1341912"/>
            <a:ext cx="11606213" cy="5230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9" name="Title 6"/>
          <p:cNvSpPr txBox="1"/>
          <p:nvPr>
            <p:custDataLst>
              <p:tags r:id="rId3"/>
            </p:custDataLst>
          </p:nvPr>
        </p:nvSpPr>
        <p:spPr>
          <a:xfrm>
            <a:off x="1238250" y="1971675"/>
            <a:ext cx="5032375" cy="3686175"/>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marL="0" marR="0" lvl="0" indent="0" algn="l" defTabSz="913765"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49" normalizeH="0" baseline="0" noProof="0" dirty="0">
                <a:ln w="3175">
                  <a:noFill/>
                </a:ln>
                <a:solidFill>
                  <a:schemeClr val="tx1"/>
                </a:solidFill>
                <a:effectLst/>
                <a:uLnTx/>
                <a:uFillTx/>
                <a:latin typeface="微软雅黑" pitchFamily="34" charset="-122"/>
                <a:ea typeface="微软雅黑" pitchFamily="34" charset="-122"/>
                <a:cs typeface="微软雅黑" pitchFamily="34" charset="-122"/>
                <a:sym typeface="+mn-ea"/>
              </a:rPr>
              <a:t>目标脱贫地区：</a:t>
            </a:r>
            <a:endParaRPr kumimoji="0" lang="zh-CN" altLang="en-US" sz="2400" b="1" i="0" u="none" strike="noStrike" kern="1200" cap="none" spc="-49" normalizeH="0" baseline="0" noProof="0" dirty="0">
              <a:ln w="3175">
                <a:noFill/>
              </a:ln>
              <a:solidFill>
                <a:schemeClr val="tx1"/>
              </a:solidFill>
              <a:effectLst/>
              <a:uLnTx/>
              <a:uFillTx/>
              <a:latin typeface="微软雅黑" pitchFamily="34" charset="-122"/>
              <a:ea typeface="微软雅黑" pitchFamily="34" charset="-122"/>
              <a:cs typeface="微软雅黑" pitchFamily="34" charset="-122"/>
            </a:endParaRPr>
          </a:p>
          <a:p>
            <a:pPr marL="0" marR="0" lvl="0" indent="0" algn="l" defTabSz="913765"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49" normalizeH="0" baseline="0" noProof="0" dirty="0">
                <a:ln w="3175">
                  <a:noFill/>
                </a:ln>
                <a:solidFill>
                  <a:schemeClr val="tx1"/>
                </a:solidFill>
                <a:effectLst/>
                <a:uLnTx/>
                <a:uFillTx/>
                <a:latin typeface="微软雅黑" pitchFamily="34" charset="-122"/>
                <a:ea typeface="微软雅黑" pitchFamily="34" charset="-122"/>
                <a:cs typeface="微软雅黑" pitchFamily="34" charset="-122"/>
                <a:sym typeface="+mn-ea"/>
              </a:rPr>
              <a:t>832个国家扶贫开发重点县、集中连片特困地区县（新疆阿克苏地区6县1市享受片区政策）和建档立卡贫困村</a:t>
            </a:r>
            <a:r>
              <a:rPr kumimoji="0" lang="zh-CN" altLang="en-US" sz="2400" b="1" i="0" u="none" strike="noStrike" kern="1200" cap="none" spc="-49" normalizeH="0" baseline="0" noProof="0" dirty="0">
                <a:ln w="3175">
                  <a:noFill/>
                </a:ln>
                <a:solidFill>
                  <a:schemeClr val="tx1"/>
                </a:solidFill>
                <a:effectLst/>
                <a:uLnTx/>
                <a:uFillTx/>
                <a:latin typeface="微软雅黑" pitchFamily="34" charset="-122"/>
                <a:ea typeface="微软雅黑" pitchFamily="34" charset="-122"/>
                <a:cs typeface="微软雅黑" pitchFamily="34" charset="-122"/>
              </a:rPr>
              <a:t>。</a:t>
            </a:r>
          </a:p>
          <a:p>
            <a:pPr marL="0" marR="0" lvl="0" indent="0" algn="l" defTabSz="913765"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49" normalizeH="0" baseline="0" noProof="0" dirty="0">
              <a:ln w="3175">
                <a:noFill/>
              </a:ln>
              <a:solidFill>
                <a:schemeClr val="tx1"/>
              </a:solidFill>
              <a:effectLst/>
              <a:uLnTx/>
              <a:uFillTx/>
              <a:latin typeface="微软雅黑" pitchFamily="34" charset="-122"/>
              <a:ea typeface="微软雅黑" pitchFamily="34" charset="-122"/>
              <a:cs typeface="微软雅黑" pitchFamily="34" charset="-122"/>
              <a:sym typeface="+mn-ea"/>
            </a:endParaRPr>
          </a:p>
          <a:p>
            <a:pPr marL="0" marR="0" lvl="0" indent="0" algn="l" defTabSz="913765"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49" normalizeH="0" baseline="0" noProof="0" dirty="0">
                <a:ln w="3175">
                  <a:noFill/>
                </a:ln>
                <a:solidFill>
                  <a:schemeClr val="tx1"/>
                </a:solidFill>
                <a:effectLst/>
                <a:uLnTx/>
                <a:uFillTx/>
                <a:latin typeface="微软雅黑" pitchFamily="34" charset="-122"/>
                <a:ea typeface="微软雅黑" pitchFamily="34" charset="-122"/>
                <a:cs typeface="微软雅黑" pitchFamily="34" charset="-122"/>
                <a:sym typeface="+mn-ea"/>
              </a:rPr>
              <a:t>具体名单可向扶贫工作部门问询查阅。</a:t>
            </a:r>
            <a:endParaRPr kumimoji="0" lang="zh-CN" altLang="en-US" sz="2400" b="1" i="0" u="none" strike="noStrike" kern="1200" cap="none" spc="50" normalizeH="0" baseline="0" noProof="0" dirty="0">
              <a:ln w="3175">
                <a:noFill/>
                <a:prstDash val="dash"/>
              </a:ln>
              <a:solidFill>
                <a:srgbClr val="262626"/>
              </a:solidFill>
              <a:effectLst/>
              <a:uLnTx/>
              <a:uFillTx/>
              <a:latin typeface="微软雅黑" pitchFamily="34" charset="-122"/>
              <a:ea typeface="微软雅黑" pitchFamily="34" charset="-122"/>
              <a:cs typeface="微软雅黑" pitchFamily="34" charset="-122"/>
            </a:endParaRPr>
          </a:p>
        </p:txBody>
      </p:sp>
      <p:sp>
        <p:nvSpPr>
          <p:cNvPr id="10" name="Title 6"/>
          <p:cNvSpPr txBox="1"/>
          <p:nvPr>
            <p:custDataLst>
              <p:tags r:id="rId4"/>
            </p:custDataLst>
          </p:nvPr>
        </p:nvSpPr>
        <p:spPr>
          <a:xfrm>
            <a:off x="1238250" y="1219200"/>
            <a:ext cx="5032375" cy="439738"/>
          </a:xfrm>
          <a:prstGeom prst="rect">
            <a:avLst/>
          </a:prstGeom>
          <a:no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marL="0" marR="0" lvl="0" indent="0" algn="just" defTabSz="913765" rtl="0" eaLnBrk="1" fontAlgn="auto" latinLnBrk="0" hangingPunct="1">
              <a:lnSpc>
                <a:spcPct val="100000"/>
              </a:lnSpc>
              <a:spcBef>
                <a:spcPct val="0"/>
              </a:spcBef>
              <a:spcAft>
                <a:spcPts val="800"/>
              </a:spcAft>
              <a:buClrTx/>
              <a:buSzTx/>
              <a:buFontTx/>
              <a:buNone/>
              <a:defRPr/>
            </a:pPr>
            <a:r>
              <a:rPr kumimoji="0" lang="zh-CN" altLang="en-US" sz="2400" b="1" i="0" u="none" strike="noStrike" kern="1200" cap="none" spc="-49" normalizeH="0" baseline="0" noProof="0" dirty="0">
                <a:ln w="3175">
                  <a:noFill/>
                </a:ln>
                <a:solidFill>
                  <a:schemeClr val="tx1"/>
                </a:solidFill>
                <a:effectLst/>
                <a:uLnTx/>
                <a:uFillTx/>
                <a:latin typeface="微软雅黑" pitchFamily="34" charset="-122"/>
                <a:ea typeface="微软雅黑" pitchFamily="34" charset="-122"/>
                <a:cs typeface="Segoe UI" pitchFamily="34" charset="0"/>
                <a:sym typeface="+mn-ea"/>
              </a:rPr>
              <a:t>捐赠范围</a:t>
            </a:r>
            <a:endParaRPr kumimoji="0" lang="zh-CN" altLang="en-US" sz="2400" b="1" i="0" u="none" strike="noStrike" kern="1200" cap="none" spc="300" normalizeH="0" baseline="0" noProof="0" dirty="0">
              <a:ln w="3175">
                <a:noFill/>
                <a:prstDash val="dash"/>
              </a:ln>
              <a:solidFill>
                <a:srgbClr val="0D0D0D"/>
              </a:solidFill>
              <a:effectLst/>
              <a:uLnTx/>
              <a:uFillTx/>
              <a:latin typeface="微软雅黑" pitchFamily="34" charset="-122"/>
              <a:ea typeface="微软雅黑" pitchFamily="34" charset="-122"/>
              <a:cs typeface="微软雅黑" pitchFamily="34" charset="-122"/>
              <a:sym typeface="+mn-ea"/>
            </a:endParaRPr>
          </a:p>
        </p:txBody>
      </p:sp>
      <p:pic>
        <p:nvPicPr>
          <p:cNvPr id="109573" name="图片 5"/>
          <p:cNvPicPr>
            <a:picLocks noChangeAspect="1"/>
          </p:cNvPicPr>
          <p:nvPr/>
        </p:nvPicPr>
        <p:blipFill>
          <a:blip r:embed="rId7"/>
          <a:srcRect b="9358"/>
          <a:stretch>
            <a:fillRect/>
          </a:stretch>
        </p:blipFill>
        <p:spPr>
          <a:xfrm>
            <a:off x="7124700" y="1971675"/>
            <a:ext cx="4143375" cy="2573338"/>
          </a:xfrm>
          <a:prstGeom prst="rect">
            <a:avLst/>
          </a:prstGeom>
          <a:noFill/>
          <a:ln w="9525">
            <a:noFill/>
          </a:ln>
        </p:spPr>
      </p:pic>
      <p:sp>
        <p:nvSpPr>
          <p:cNvPr id="7" name="标题 1"/>
          <p:cNvSpPr>
            <a:spLocks noGrp="1"/>
          </p:cNvSpPr>
          <p:nvPr/>
        </p:nvSpPr>
        <p:spPr>
          <a:xfrm>
            <a:off x="669925" y="442913"/>
            <a:ext cx="10852150" cy="442913"/>
          </a:xfrm>
          <a:prstGeom prst="rect">
            <a:avLst/>
          </a:prstGeom>
        </p:spPr>
        <p:txBody>
          <a:bodyPr vert="horz" lIns="101600" tIns="38100" rIns="76200" bIns="38100" rtlCol="0" anchor="t" anchorCtr="0">
            <a:noAutofit/>
          </a:bodyPr>
          <a:lstStyle/>
          <a:p>
            <a:pPr lvl="0"/>
            <a:r>
              <a:rPr lang="en-US" altLang="en-US" sz="2400" b="1" dirty="0">
                <a:solidFill>
                  <a:srgbClr val="262626"/>
                </a:solidFill>
                <a:sym typeface="+mn-ea"/>
              </a:rPr>
              <a:t/>
            </a:r>
            <a:br>
              <a:rPr lang="en-US" altLang="en-US" sz="2400" b="1" dirty="0">
                <a:solidFill>
                  <a:srgbClr val="262626"/>
                </a:solidFill>
                <a:sym typeface="+mn-ea"/>
              </a:rPr>
            </a:br>
            <a:endParaRPr lang="en-US" altLang="en-US" sz="2400" b="1" dirty="0">
              <a:solidFill>
                <a:srgbClr val="262626"/>
              </a:solidFill>
              <a:sym typeface="+mn-ea"/>
            </a:endParaRPr>
          </a:p>
        </p:txBody>
      </p:sp>
    </p:spTree>
    <p:custDataLst>
      <p:tags r:id="rId1"/>
    </p:custData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custDataLst>
              <p:tags r:id="rId2"/>
            </p:custDataLst>
          </p:nvPr>
        </p:nvSpPr>
        <p:spPr>
          <a:xfrm>
            <a:off x="1289400" y="1809750"/>
            <a:ext cx="10652166" cy="4674177"/>
          </a:xfrm>
          <a:prstGeom prst="rect">
            <a:avLst/>
          </a:prstGeom>
          <a:solidFill>
            <a:sysClr val="window" lastClr="FFFFFF"/>
          </a:solidFill>
          <a:ln>
            <a:noFill/>
          </a:ln>
          <a:effectLst>
            <a:outerShdw blurRad="406400" dist="38100" dir="2700000" sx="101000" sy="101000" algn="tl" rotWithShape="0">
              <a:prstClr val="black">
                <a:alpha val="1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8" name="Rectangle 7"/>
          <p:cNvSpPr/>
          <p:nvPr>
            <p:custDataLst>
              <p:tags r:id="rId3"/>
            </p:custDataLst>
          </p:nvPr>
        </p:nvSpPr>
        <p:spPr>
          <a:xfrm>
            <a:off x="1460665" y="2054225"/>
            <a:ext cx="3390735" cy="638175"/>
          </a:xfrm>
          <a:prstGeom prst="rect">
            <a:avLst/>
          </a:pr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id-ID" altLang="zh-CN" dirty="0">
              <a:solidFill>
                <a:srgbClr val="F9F9F9"/>
              </a:solidFill>
              <a:latin typeface="Open Sans Light"/>
            </a:endParaRPr>
          </a:p>
        </p:txBody>
      </p:sp>
      <p:sp>
        <p:nvSpPr>
          <p:cNvPr id="26" name="TextBox 25"/>
          <p:cNvSpPr txBox="1"/>
          <p:nvPr>
            <p:custDataLst>
              <p:tags r:id="rId4"/>
            </p:custDataLst>
          </p:nvPr>
        </p:nvSpPr>
        <p:spPr>
          <a:xfrm>
            <a:off x="2213850" y="2144713"/>
            <a:ext cx="1884363" cy="460375"/>
          </a:xfrm>
          <a:prstGeom prst="rect">
            <a:avLst/>
          </a:prstGeom>
          <a:noFill/>
        </p:spPr>
        <p:txBody>
          <a:bodyPr wrap="square" rtlCol="0">
            <a:spAutoFit/>
          </a:bodyPr>
          <a:lstStyle/>
          <a:p>
            <a:pPr lvl="0" algn="ctr"/>
            <a:r>
              <a:rPr lang="zh-CN" altLang="en-US" sz="2400" b="1" dirty="0">
                <a:solidFill>
                  <a:srgbClr val="FFFFFF"/>
                </a:solidFill>
                <a:latin typeface="微软雅黑" pitchFamily="34" charset="-122"/>
                <a:ea typeface="微软雅黑" pitchFamily="34" charset="-122"/>
                <a:sym typeface="Arial" pitchFamily="34" charset="0"/>
              </a:rPr>
              <a:t>可向前追溯</a:t>
            </a:r>
            <a:endParaRPr lang="zh-CN" altLang="en-US" sz="2400" b="1" dirty="0">
              <a:solidFill>
                <a:srgbClr val="FFFFFF"/>
              </a:solidFill>
              <a:latin typeface="微软雅黑" pitchFamily="34" charset="-122"/>
              <a:ea typeface="微软雅黑" pitchFamily="34" charset="-122"/>
            </a:endParaRPr>
          </a:p>
        </p:txBody>
      </p:sp>
      <p:sp>
        <p:nvSpPr>
          <p:cNvPr id="54" name="Rectangle 7"/>
          <p:cNvSpPr/>
          <p:nvPr>
            <p:custDataLst>
              <p:tags r:id="rId5"/>
            </p:custDataLst>
          </p:nvPr>
        </p:nvSpPr>
        <p:spPr>
          <a:xfrm>
            <a:off x="4997450" y="2054225"/>
            <a:ext cx="2606675" cy="638175"/>
          </a:xfrm>
          <a:prstGeom prst="rect">
            <a:avLst/>
          </a:pr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id-ID" altLang="zh-CN" sz="2000" dirty="0">
              <a:solidFill>
                <a:srgbClr val="F9F9F9"/>
              </a:solidFill>
              <a:latin typeface="微软雅黑" pitchFamily="34" charset="-122"/>
            </a:endParaRPr>
          </a:p>
        </p:txBody>
      </p:sp>
      <p:sp>
        <p:nvSpPr>
          <p:cNvPr id="55" name="TextBox 25"/>
          <p:cNvSpPr txBox="1"/>
          <p:nvPr>
            <p:custDataLst>
              <p:tags r:id="rId6"/>
            </p:custDataLst>
          </p:nvPr>
        </p:nvSpPr>
        <p:spPr>
          <a:xfrm>
            <a:off x="5573713" y="2144713"/>
            <a:ext cx="1924050" cy="461665"/>
          </a:xfrm>
          <a:prstGeom prst="rect">
            <a:avLst/>
          </a:prstGeom>
          <a:noFill/>
        </p:spPr>
        <p:txBody>
          <a:bodyPr wrap="square" rtlCol="0">
            <a:spAutoFit/>
          </a:bodyPr>
          <a:lstStyle/>
          <a:p>
            <a:pPr lvl="0" algn="ctr"/>
            <a:r>
              <a:rPr lang="en-US" altLang="zh-CN" sz="2400" b="1" dirty="0">
                <a:solidFill>
                  <a:srgbClr val="FFFFFF"/>
                </a:solidFill>
                <a:latin typeface="微软雅黑" pitchFamily="34" charset="-122"/>
                <a:ea typeface="微软雅黑" pitchFamily="34" charset="-122"/>
                <a:sym typeface="Arial" pitchFamily="34" charset="0"/>
              </a:rPr>
              <a:t>2019-2022</a:t>
            </a:r>
            <a:endParaRPr lang="zh-CN" altLang="en-US" sz="2400" b="1" dirty="0">
              <a:solidFill>
                <a:srgbClr val="FFFFFF"/>
              </a:solidFill>
              <a:latin typeface="微软雅黑" pitchFamily="34" charset="-122"/>
              <a:ea typeface="微软雅黑" pitchFamily="34" charset="-122"/>
            </a:endParaRPr>
          </a:p>
        </p:txBody>
      </p:sp>
      <p:sp>
        <p:nvSpPr>
          <p:cNvPr id="64" name="Rectangle 7"/>
          <p:cNvSpPr/>
          <p:nvPr>
            <p:custDataLst>
              <p:tags r:id="rId7"/>
            </p:custDataLst>
          </p:nvPr>
        </p:nvSpPr>
        <p:spPr>
          <a:xfrm>
            <a:off x="7743825" y="2054225"/>
            <a:ext cx="3193349" cy="638175"/>
          </a:xfrm>
          <a:prstGeom prst="rect">
            <a:avLst/>
          </a:pr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id-ID" altLang="zh-CN" sz="2000" dirty="0">
              <a:solidFill>
                <a:srgbClr val="F9F9F9"/>
              </a:solidFill>
              <a:latin typeface="微软雅黑" pitchFamily="34" charset="-122"/>
            </a:endParaRPr>
          </a:p>
        </p:txBody>
      </p:sp>
      <p:sp>
        <p:nvSpPr>
          <p:cNvPr id="65" name="TextBox 25"/>
          <p:cNvSpPr txBox="1"/>
          <p:nvPr>
            <p:custDataLst>
              <p:tags r:id="rId8"/>
            </p:custDataLst>
          </p:nvPr>
        </p:nvSpPr>
        <p:spPr>
          <a:xfrm>
            <a:off x="8377238" y="2160588"/>
            <a:ext cx="1820863" cy="830263"/>
          </a:xfrm>
          <a:prstGeom prst="rect">
            <a:avLst/>
          </a:prstGeom>
          <a:noFill/>
        </p:spPr>
        <p:txBody>
          <a:bodyPr wrap="square" rtlCol="0">
            <a:spAutoFit/>
          </a:bodyPr>
          <a:lstStyle/>
          <a:p>
            <a:pPr lvl="0" algn="ctr"/>
            <a:r>
              <a:rPr lang="zh-CN" altLang="en-US" sz="2400" b="1" dirty="0">
                <a:solidFill>
                  <a:srgbClr val="FFFFFF"/>
                </a:solidFill>
                <a:latin typeface="微软雅黑" pitchFamily="34" charset="-122"/>
                <a:ea typeface="微软雅黑" pitchFamily="34" charset="-122"/>
                <a:sym typeface="Arial" pitchFamily="34" charset="0"/>
              </a:rPr>
              <a:t>脱贫后适用</a:t>
            </a:r>
          </a:p>
          <a:p>
            <a:pPr lvl="0" algn="ctr"/>
            <a:endParaRPr lang="zh-CN" altLang="en-US" sz="2400" b="1" dirty="0">
              <a:solidFill>
                <a:srgbClr val="FFFFFF"/>
              </a:solidFill>
              <a:latin typeface="微软雅黑" pitchFamily="34" charset="-122"/>
              <a:ea typeface="微软雅黑" pitchFamily="34" charset="-122"/>
            </a:endParaRPr>
          </a:p>
        </p:txBody>
      </p:sp>
      <p:sp>
        <p:nvSpPr>
          <p:cNvPr id="3" name="Rectangle 2"/>
          <p:cNvSpPr/>
          <p:nvPr>
            <p:custDataLst>
              <p:tags r:id="rId9"/>
            </p:custDataLst>
          </p:nvPr>
        </p:nvSpPr>
        <p:spPr>
          <a:xfrm>
            <a:off x="1460665" y="2816225"/>
            <a:ext cx="3390735" cy="2634549"/>
          </a:xfrm>
          <a:prstGeom prst="rect">
            <a:avLst/>
          </a:prstGeom>
          <a:solidFill>
            <a:srgbClr val="1F74AD">
              <a:lumMod val="40000"/>
              <a:lumOff val="6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id-ID" altLang="zh-CN" dirty="0">
              <a:solidFill>
                <a:srgbClr val="F9F9F9"/>
              </a:solidFill>
              <a:latin typeface="Open Sans Light"/>
            </a:endParaRPr>
          </a:p>
        </p:txBody>
      </p:sp>
      <p:sp>
        <p:nvSpPr>
          <p:cNvPr id="28" name="TextBox 27"/>
          <p:cNvSpPr txBox="1"/>
          <p:nvPr>
            <p:custDataLst>
              <p:tags r:id="rId10"/>
            </p:custDataLst>
          </p:nvPr>
        </p:nvSpPr>
        <p:spPr>
          <a:xfrm>
            <a:off x="1696214" y="3028950"/>
            <a:ext cx="2999612" cy="2027238"/>
          </a:xfrm>
          <a:prstGeom prst="rect">
            <a:avLst/>
          </a:prstGeom>
          <a:noFill/>
        </p:spPr>
        <p:txBody>
          <a:bodyPr wrap="square" rtlCol="0" anchor="ctr" anchorCtr="0"/>
          <a:lstStyle/>
          <a:p>
            <a:pPr lvl="0">
              <a:lnSpc>
                <a:spcPct val="110000"/>
              </a:lnSpc>
            </a:pPr>
            <a:r>
              <a:rPr lang="zh-CN" altLang="en-US" sz="2400" b="1" dirty="0">
                <a:latin typeface="微软雅黑" pitchFamily="34" charset="-122"/>
                <a:ea typeface="微软雅黑" pitchFamily="34" charset="-122"/>
                <a:sym typeface="Arial" pitchFamily="34" charset="0"/>
              </a:rPr>
              <a:t>2015-2018已经发生尚未扣除的扶贫捐赠支出，可在2018年度汇算清缴期扣除</a:t>
            </a:r>
          </a:p>
          <a:p>
            <a:pPr lvl="0" algn="ctr">
              <a:lnSpc>
                <a:spcPct val="90000"/>
              </a:lnSpc>
            </a:pPr>
            <a:endParaRPr lang="en-US" altLang="zh-CN" sz="2400" b="1" dirty="0">
              <a:solidFill>
                <a:srgbClr val="595959"/>
              </a:solidFill>
              <a:latin typeface="微软雅黑" pitchFamily="34" charset="-122"/>
              <a:ea typeface="微软雅黑" pitchFamily="34" charset="-122"/>
            </a:endParaRPr>
          </a:p>
        </p:txBody>
      </p:sp>
      <p:sp>
        <p:nvSpPr>
          <p:cNvPr id="50" name="Rectangle 2"/>
          <p:cNvSpPr/>
          <p:nvPr>
            <p:custDataLst>
              <p:tags r:id="rId11"/>
            </p:custDataLst>
          </p:nvPr>
        </p:nvSpPr>
        <p:spPr>
          <a:xfrm>
            <a:off x="4997450" y="2816225"/>
            <a:ext cx="2606675" cy="2634549"/>
          </a:xfrm>
          <a:prstGeom prst="rect">
            <a:avLst/>
          </a:prstGeom>
          <a:solidFill>
            <a:srgbClr val="1F74AD">
              <a:lumMod val="40000"/>
              <a:lumOff val="6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id-ID" altLang="zh-CN" sz="2000" dirty="0">
              <a:solidFill>
                <a:srgbClr val="F9F9F9"/>
              </a:solidFill>
              <a:latin typeface="微软雅黑" pitchFamily="34" charset="-122"/>
            </a:endParaRPr>
          </a:p>
        </p:txBody>
      </p:sp>
      <p:sp>
        <p:nvSpPr>
          <p:cNvPr id="56" name="TextBox 27"/>
          <p:cNvSpPr txBox="1"/>
          <p:nvPr>
            <p:custDataLst>
              <p:tags r:id="rId12"/>
            </p:custDataLst>
          </p:nvPr>
        </p:nvSpPr>
        <p:spPr>
          <a:xfrm>
            <a:off x="5249863" y="3216275"/>
            <a:ext cx="2247900" cy="1306513"/>
          </a:xfrm>
          <a:prstGeom prst="rect">
            <a:avLst/>
          </a:prstGeom>
          <a:noFill/>
        </p:spPr>
        <p:txBody>
          <a:bodyPr wrap="square" rtlCol="0" anchor="ctr" anchorCtr="0"/>
          <a:lstStyle/>
          <a:p>
            <a:pPr lvl="0" algn="ctr"/>
            <a:endParaRPr lang="en-US" altLang="zh-CN" sz="2400" b="1" dirty="0" smtClean="0">
              <a:latin typeface="微软雅黑" pitchFamily="34" charset="-122"/>
              <a:ea typeface="微软雅黑" pitchFamily="34" charset="-122"/>
              <a:sym typeface="Arial" pitchFamily="34" charset="0"/>
            </a:endParaRPr>
          </a:p>
          <a:p>
            <a:pPr lvl="0" algn="ctr"/>
            <a:r>
              <a:rPr lang="zh-CN" altLang="en-US" sz="2400" b="1" dirty="0" smtClean="0">
                <a:latin typeface="微软雅黑" pitchFamily="34" charset="-122"/>
                <a:ea typeface="微软雅黑" pitchFamily="34" charset="-122"/>
                <a:sym typeface="Arial" pitchFamily="34" charset="0"/>
              </a:rPr>
              <a:t>扶贫</a:t>
            </a:r>
            <a:r>
              <a:rPr lang="zh-CN" altLang="en-US" sz="2400" b="1" dirty="0">
                <a:latin typeface="微软雅黑" pitchFamily="34" charset="-122"/>
                <a:ea typeface="微软雅黑" pitchFamily="34" charset="-122"/>
                <a:sym typeface="Arial" pitchFamily="34" charset="0"/>
              </a:rPr>
              <a:t>捐赠支出准予在当年据实扣除</a:t>
            </a:r>
          </a:p>
          <a:p>
            <a:pPr lvl="0" algn="ctr"/>
            <a:endParaRPr lang="zh-CN" altLang="en-US" sz="2000" b="1" dirty="0">
              <a:ea typeface="宋体" pitchFamily="2" charset="-122"/>
              <a:sym typeface="Arial" pitchFamily="34" charset="0"/>
            </a:endParaRPr>
          </a:p>
          <a:p>
            <a:pPr lvl="0" algn="ctr"/>
            <a:endParaRPr lang="en-US" altLang="zh-CN" sz="2000" dirty="0">
              <a:solidFill>
                <a:srgbClr val="595959"/>
              </a:solidFill>
              <a:ea typeface="宋体" pitchFamily="2" charset="-122"/>
            </a:endParaRPr>
          </a:p>
        </p:txBody>
      </p:sp>
      <p:sp>
        <p:nvSpPr>
          <p:cNvPr id="60" name="Rectangle 2"/>
          <p:cNvSpPr/>
          <p:nvPr>
            <p:custDataLst>
              <p:tags r:id="rId13"/>
            </p:custDataLst>
          </p:nvPr>
        </p:nvSpPr>
        <p:spPr>
          <a:xfrm>
            <a:off x="7743825" y="2786062"/>
            <a:ext cx="3193349" cy="2664711"/>
          </a:xfrm>
          <a:prstGeom prst="rect">
            <a:avLst/>
          </a:prstGeom>
          <a:solidFill>
            <a:srgbClr val="1F74AD">
              <a:lumMod val="40000"/>
              <a:lumOff val="6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id-ID" altLang="zh-CN" sz="2000" dirty="0">
              <a:solidFill>
                <a:srgbClr val="F9F9F9"/>
              </a:solidFill>
              <a:latin typeface="微软雅黑" pitchFamily="34" charset="-122"/>
            </a:endParaRPr>
          </a:p>
        </p:txBody>
      </p:sp>
      <p:sp>
        <p:nvSpPr>
          <p:cNvPr id="66" name="TextBox 27"/>
          <p:cNvSpPr txBox="1"/>
          <p:nvPr>
            <p:custDataLst>
              <p:tags r:id="rId14"/>
            </p:custDataLst>
          </p:nvPr>
        </p:nvSpPr>
        <p:spPr>
          <a:xfrm>
            <a:off x="7813675" y="2986088"/>
            <a:ext cx="2298700" cy="1766888"/>
          </a:xfrm>
          <a:prstGeom prst="rect">
            <a:avLst/>
          </a:prstGeom>
          <a:noFill/>
        </p:spPr>
        <p:txBody>
          <a:bodyPr wrap="none" rtlCol="0" anchor="ctr" anchorCtr="0"/>
          <a:lstStyle/>
          <a:p>
            <a:pPr lvl="0"/>
            <a:r>
              <a:rPr lang="en-US" altLang="zh-CN" sz="2400" b="1" dirty="0">
                <a:latin typeface="微软雅黑" pitchFamily="34" charset="-122"/>
                <a:ea typeface="微软雅黑" pitchFamily="34" charset="-122"/>
                <a:sym typeface="Arial" pitchFamily="34" charset="0"/>
              </a:rPr>
              <a:t>1.</a:t>
            </a:r>
            <a:r>
              <a:rPr lang="zh-CN" altLang="en-US" sz="2400" b="1" dirty="0">
                <a:latin typeface="微软雅黑" pitchFamily="34" charset="-122"/>
                <a:ea typeface="微软雅黑" pitchFamily="34" charset="-122"/>
                <a:sym typeface="Arial" pitchFamily="34" charset="0"/>
              </a:rPr>
              <a:t>相比于打赢脱贫攻</a:t>
            </a:r>
          </a:p>
          <a:p>
            <a:pPr lvl="0"/>
            <a:r>
              <a:rPr lang="zh-CN" altLang="en-US" sz="2400" b="1" dirty="0">
                <a:latin typeface="微软雅黑" pitchFamily="34" charset="-122"/>
                <a:ea typeface="微软雅黑" pitchFamily="34" charset="-122"/>
                <a:sym typeface="Arial" pitchFamily="34" charset="0"/>
              </a:rPr>
              <a:t>坚战的时间节点</a:t>
            </a:r>
            <a:r>
              <a:rPr lang="en-US" altLang="zh-CN" sz="2400" b="1" dirty="0">
                <a:latin typeface="微软雅黑" pitchFamily="34" charset="-122"/>
                <a:ea typeface="微软雅黑" pitchFamily="34" charset="-122"/>
                <a:sym typeface="Arial" pitchFamily="34" charset="0"/>
              </a:rPr>
              <a:t>2020</a:t>
            </a:r>
          </a:p>
          <a:p>
            <a:pPr lvl="0"/>
            <a:r>
              <a:rPr lang="zh-CN" altLang="en-US" sz="2400" b="1" dirty="0">
                <a:latin typeface="微软雅黑" pitchFamily="34" charset="-122"/>
                <a:ea typeface="微软雅黑" pitchFamily="34" charset="-122"/>
                <a:sym typeface="Arial" pitchFamily="34" charset="0"/>
              </a:rPr>
              <a:t>年延后2年；</a:t>
            </a:r>
          </a:p>
          <a:p>
            <a:pPr lvl="0"/>
            <a:r>
              <a:rPr lang="en-US" altLang="zh-CN" sz="2400" b="1" dirty="0">
                <a:latin typeface="微软雅黑" pitchFamily="34" charset="-122"/>
                <a:ea typeface="微软雅黑" pitchFamily="34" charset="-122"/>
                <a:sym typeface="Arial" pitchFamily="34" charset="0"/>
              </a:rPr>
              <a:t>2.</a:t>
            </a:r>
            <a:r>
              <a:rPr lang="zh-CN" altLang="en-US" sz="2400" b="1" dirty="0">
                <a:latin typeface="微软雅黑" pitchFamily="34" charset="-122"/>
                <a:ea typeface="微软雅黑" pitchFamily="34" charset="-122"/>
                <a:sym typeface="Arial" pitchFamily="34" charset="0"/>
              </a:rPr>
              <a:t>政策期限内目标脱</a:t>
            </a:r>
          </a:p>
          <a:p>
            <a:pPr lvl="0"/>
            <a:r>
              <a:rPr lang="zh-CN" altLang="en-US" sz="2400" b="1" dirty="0">
                <a:latin typeface="微软雅黑" pitchFamily="34" charset="-122"/>
                <a:ea typeface="微软雅黑" pitchFamily="34" charset="-122"/>
                <a:sym typeface="Arial" pitchFamily="34" charset="0"/>
              </a:rPr>
              <a:t>贫地区脱贫后适用</a:t>
            </a:r>
            <a:endParaRPr lang="en-US" altLang="zh-CN" sz="2400" b="1" dirty="0">
              <a:solidFill>
                <a:srgbClr val="595959"/>
              </a:solidFill>
              <a:latin typeface="微软雅黑" pitchFamily="34" charset="-122"/>
              <a:ea typeface="微软雅黑" pitchFamily="34" charset="-122"/>
            </a:endParaRPr>
          </a:p>
        </p:txBody>
      </p:sp>
      <p:sp>
        <p:nvSpPr>
          <p:cNvPr id="85" name="Shape 10958"/>
          <p:cNvSpPr/>
          <p:nvPr>
            <p:custDataLst>
              <p:tags r:id="rId15"/>
            </p:custDataLst>
          </p:nvPr>
        </p:nvSpPr>
        <p:spPr>
          <a:xfrm>
            <a:off x="1696213" y="2295298"/>
            <a:ext cx="211138" cy="201613"/>
          </a:xfrm>
          <a:custGeom>
            <a:avLst/>
            <a:gdLst/>
            <a:ahLst/>
            <a:cxnLst>
              <a:cxn ang="0">
                <a:pos x="wd2" y="hd2"/>
              </a:cxn>
              <a:cxn ang="5400000">
                <a:pos x="wd2" y="hd2"/>
              </a:cxn>
              <a:cxn ang="10800000">
                <a:pos x="wd2" y="hd2"/>
              </a:cxn>
              <a:cxn ang="16200000">
                <a:pos x="wd2" y="hd2"/>
              </a:cxn>
            </a:cxnLst>
            <a:rect l="0" t="0" r="r" b="b"/>
            <a:pathLst>
              <a:path w="21600" h="21600" extrusionOk="0">
                <a:moveTo>
                  <a:pt x="5049" y="13842"/>
                </a:moveTo>
                <a:lnTo>
                  <a:pt x="3934" y="20648"/>
                </a:lnTo>
                <a:cubicBezTo>
                  <a:pt x="3921" y="20742"/>
                  <a:pt x="3907" y="20824"/>
                  <a:pt x="3907" y="20920"/>
                </a:cubicBezTo>
                <a:cubicBezTo>
                  <a:pt x="3907" y="21274"/>
                  <a:pt x="4076" y="21600"/>
                  <a:pt x="4452" y="21600"/>
                </a:cubicBezTo>
                <a:cubicBezTo>
                  <a:pt x="4634" y="21600"/>
                  <a:pt x="4804" y="21533"/>
                  <a:pt x="4971" y="21437"/>
                </a:cubicBezTo>
                <a:lnTo>
                  <a:pt x="10800" y="18225"/>
                </a:lnTo>
                <a:lnTo>
                  <a:pt x="16629" y="21437"/>
                </a:lnTo>
                <a:cubicBezTo>
                  <a:pt x="16784" y="21533"/>
                  <a:pt x="16965" y="21600"/>
                  <a:pt x="17147" y="21600"/>
                </a:cubicBezTo>
                <a:cubicBezTo>
                  <a:pt x="17523" y="21600"/>
                  <a:pt x="17679" y="21274"/>
                  <a:pt x="17679" y="20920"/>
                </a:cubicBezTo>
                <a:cubicBezTo>
                  <a:pt x="17679" y="20824"/>
                  <a:pt x="17679" y="20742"/>
                  <a:pt x="17667" y="20648"/>
                </a:cubicBezTo>
                <a:lnTo>
                  <a:pt x="16549" y="13842"/>
                </a:lnTo>
                <a:lnTo>
                  <a:pt x="21262" y="9023"/>
                </a:lnTo>
                <a:cubicBezTo>
                  <a:pt x="21430" y="8848"/>
                  <a:pt x="21600" y="8616"/>
                  <a:pt x="21600" y="8371"/>
                </a:cubicBezTo>
                <a:cubicBezTo>
                  <a:pt x="21600" y="7962"/>
                  <a:pt x="21184" y="7798"/>
                  <a:pt x="20872" y="7744"/>
                </a:cubicBezTo>
                <a:lnTo>
                  <a:pt x="14356" y="6751"/>
                </a:lnTo>
                <a:lnTo>
                  <a:pt x="11436" y="558"/>
                </a:lnTo>
                <a:cubicBezTo>
                  <a:pt x="11320" y="300"/>
                  <a:pt x="11098" y="0"/>
                  <a:pt x="10800" y="0"/>
                </a:cubicBezTo>
                <a:cubicBezTo>
                  <a:pt x="10502" y="0"/>
                  <a:pt x="10280" y="300"/>
                  <a:pt x="10164" y="558"/>
                </a:cubicBezTo>
                <a:lnTo>
                  <a:pt x="7243" y="6751"/>
                </a:lnTo>
                <a:lnTo>
                  <a:pt x="727" y="7744"/>
                </a:lnTo>
                <a:cubicBezTo>
                  <a:pt x="403" y="7798"/>
                  <a:pt x="0" y="7962"/>
                  <a:pt x="0" y="8371"/>
                </a:cubicBezTo>
                <a:cubicBezTo>
                  <a:pt x="0" y="8616"/>
                  <a:pt x="169" y="8848"/>
                  <a:pt x="325" y="9023"/>
                </a:cubicBezTo>
                <a:cubicBezTo>
                  <a:pt x="325" y="9023"/>
                  <a:pt x="5049" y="13842"/>
                  <a:pt x="5049" y="13842"/>
                </a:cubicBezTo>
                <a:close/>
              </a:path>
            </a:pathLst>
          </a:custGeom>
          <a:solidFill>
            <a:sysClr val="window" lastClr="FFFFFF">
              <a:lumMod val="95000"/>
              <a:alpha val="20000"/>
            </a:sysClr>
          </a:solidFill>
          <a:ln w="12700">
            <a:miter lim="400000"/>
          </a:ln>
        </p:spPr>
        <p:txBody>
          <a:bodyPr lIns="19050" tIns="19050" rIns="19050" bIns="19050" anchor="ctr"/>
          <a:lstStyle/>
          <a:p>
            <a:pPr lvl="0" defTabSz="228600"/>
            <a:endParaRPr lang="zh-CN" altLang="en-US" sz="1500" dirty="0">
              <a:solidFill>
                <a:srgbClr val="FFFFFF"/>
              </a:solidFill>
              <a:effectLst>
                <a:outerShdw blurRad="38100" dist="38100" dir="2700000">
                  <a:srgbClr val="C0C0C0"/>
                </a:outerShdw>
              </a:effectLst>
              <a:latin typeface="Gill Sans"/>
              <a:ea typeface="Gill Sans"/>
              <a:sym typeface="Gill Sans"/>
            </a:endParaRPr>
          </a:p>
        </p:txBody>
      </p:sp>
      <p:sp>
        <p:nvSpPr>
          <p:cNvPr id="86" name="Shape 10958"/>
          <p:cNvSpPr/>
          <p:nvPr>
            <p:custDataLst>
              <p:tags r:id="rId16"/>
            </p:custDataLst>
          </p:nvPr>
        </p:nvSpPr>
        <p:spPr>
          <a:xfrm>
            <a:off x="5275263" y="2273300"/>
            <a:ext cx="211138" cy="201613"/>
          </a:xfrm>
          <a:custGeom>
            <a:avLst/>
            <a:gdLst/>
            <a:ahLst/>
            <a:cxnLst>
              <a:cxn ang="0">
                <a:pos x="wd2" y="hd2"/>
              </a:cxn>
              <a:cxn ang="5400000">
                <a:pos x="wd2" y="hd2"/>
              </a:cxn>
              <a:cxn ang="10800000">
                <a:pos x="wd2" y="hd2"/>
              </a:cxn>
              <a:cxn ang="16200000">
                <a:pos x="wd2" y="hd2"/>
              </a:cxn>
            </a:cxnLst>
            <a:rect l="0" t="0" r="r" b="b"/>
            <a:pathLst>
              <a:path w="21600" h="21600" extrusionOk="0">
                <a:moveTo>
                  <a:pt x="5049" y="13842"/>
                </a:moveTo>
                <a:lnTo>
                  <a:pt x="3934" y="20648"/>
                </a:lnTo>
                <a:cubicBezTo>
                  <a:pt x="3921" y="20742"/>
                  <a:pt x="3907" y="20824"/>
                  <a:pt x="3907" y="20920"/>
                </a:cubicBezTo>
                <a:cubicBezTo>
                  <a:pt x="3907" y="21274"/>
                  <a:pt x="4076" y="21600"/>
                  <a:pt x="4452" y="21600"/>
                </a:cubicBezTo>
                <a:cubicBezTo>
                  <a:pt x="4634" y="21600"/>
                  <a:pt x="4804" y="21533"/>
                  <a:pt x="4971" y="21437"/>
                </a:cubicBezTo>
                <a:lnTo>
                  <a:pt x="10800" y="18225"/>
                </a:lnTo>
                <a:lnTo>
                  <a:pt x="16629" y="21437"/>
                </a:lnTo>
                <a:cubicBezTo>
                  <a:pt x="16784" y="21533"/>
                  <a:pt x="16965" y="21600"/>
                  <a:pt x="17147" y="21600"/>
                </a:cubicBezTo>
                <a:cubicBezTo>
                  <a:pt x="17523" y="21600"/>
                  <a:pt x="17679" y="21274"/>
                  <a:pt x="17679" y="20920"/>
                </a:cubicBezTo>
                <a:cubicBezTo>
                  <a:pt x="17679" y="20824"/>
                  <a:pt x="17679" y="20742"/>
                  <a:pt x="17667" y="20648"/>
                </a:cubicBezTo>
                <a:lnTo>
                  <a:pt x="16549" y="13842"/>
                </a:lnTo>
                <a:lnTo>
                  <a:pt x="21262" y="9023"/>
                </a:lnTo>
                <a:cubicBezTo>
                  <a:pt x="21430" y="8848"/>
                  <a:pt x="21600" y="8616"/>
                  <a:pt x="21600" y="8371"/>
                </a:cubicBezTo>
                <a:cubicBezTo>
                  <a:pt x="21600" y="7962"/>
                  <a:pt x="21184" y="7798"/>
                  <a:pt x="20872" y="7744"/>
                </a:cubicBezTo>
                <a:lnTo>
                  <a:pt x="14356" y="6751"/>
                </a:lnTo>
                <a:lnTo>
                  <a:pt x="11436" y="558"/>
                </a:lnTo>
                <a:cubicBezTo>
                  <a:pt x="11320" y="300"/>
                  <a:pt x="11098" y="0"/>
                  <a:pt x="10800" y="0"/>
                </a:cubicBezTo>
                <a:cubicBezTo>
                  <a:pt x="10502" y="0"/>
                  <a:pt x="10280" y="300"/>
                  <a:pt x="10164" y="558"/>
                </a:cubicBezTo>
                <a:lnTo>
                  <a:pt x="7243" y="6751"/>
                </a:lnTo>
                <a:lnTo>
                  <a:pt x="727" y="7744"/>
                </a:lnTo>
                <a:cubicBezTo>
                  <a:pt x="403" y="7798"/>
                  <a:pt x="0" y="7962"/>
                  <a:pt x="0" y="8371"/>
                </a:cubicBezTo>
                <a:cubicBezTo>
                  <a:pt x="0" y="8616"/>
                  <a:pt x="169" y="8848"/>
                  <a:pt x="325" y="9023"/>
                </a:cubicBezTo>
                <a:cubicBezTo>
                  <a:pt x="325" y="9023"/>
                  <a:pt x="5049" y="13842"/>
                  <a:pt x="5049" y="13842"/>
                </a:cubicBezTo>
                <a:close/>
              </a:path>
            </a:pathLst>
          </a:custGeom>
          <a:solidFill>
            <a:sysClr val="window" lastClr="FFFFFF">
              <a:lumMod val="95000"/>
              <a:alpha val="20000"/>
            </a:sysClr>
          </a:solidFill>
          <a:ln w="12700">
            <a:miter lim="400000"/>
          </a:ln>
        </p:spPr>
        <p:txBody>
          <a:bodyPr lIns="19050" tIns="19050" rIns="19050" bIns="19050" anchor="ctr"/>
          <a:lstStyle/>
          <a:p>
            <a:pPr lvl="0" defTabSz="228600"/>
            <a:endParaRPr lang="zh-CN" altLang="en-US" sz="1500" dirty="0">
              <a:solidFill>
                <a:srgbClr val="FFFFFF"/>
              </a:solidFill>
              <a:effectLst>
                <a:outerShdw blurRad="38100" dist="38100" dir="2700000">
                  <a:srgbClr val="C0C0C0"/>
                </a:outerShdw>
              </a:effectLst>
              <a:latin typeface="Gill Sans"/>
              <a:ea typeface="Gill Sans"/>
              <a:sym typeface="Gill Sans"/>
            </a:endParaRPr>
          </a:p>
        </p:txBody>
      </p:sp>
      <p:sp>
        <p:nvSpPr>
          <p:cNvPr id="87" name="Shape 10958"/>
          <p:cNvSpPr/>
          <p:nvPr>
            <p:custDataLst>
              <p:tags r:id="rId17"/>
            </p:custDataLst>
          </p:nvPr>
        </p:nvSpPr>
        <p:spPr>
          <a:xfrm>
            <a:off x="8018463" y="2273300"/>
            <a:ext cx="212725" cy="201613"/>
          </a:xfrm>
          <a:custGeom>
            <a:avLst/>
            <a:gdLst/>
            <a:ahLst/>
            <a:cxnLst>
              <a:cxn ang="0">
                <a:pos x="wd2" y="hd2"/>
              </a:cxn>
              <a:cxn ang="5400000">
                <a:pos x="wd2" y="hd2"/>
              </a:cxn>
              <a:cxn ang="10800000">
                <a:pos x="wd2" y="hd2"/>
              </a:cxn>
              <a:cxn ang="16200000">
                <a:pos x="wd2" y="hd2"/>
              </a:cxn>
            </a:cxnLst>
            <a:rect l="0" t="0" r="r" b="b"/>
            <a:pathLst>
              <a:path w="21600" h="21600" extrusionOk="0">
                <a:moveTo>
                  <a:pt x="5049" y="13842"/>
                </a:moveTo>
                <a:lnTo>
                  <a:pt x="3934" y="20648"/>
                </a:lnTo>
                <a:cubicBezTo>
                  <a:pt x="3921" y="20742"/>
                  <a:pt x="3907" y="20824"/>
                  <a:pt x="3907" y="20920"/>
                </a:cubicBezTo>
                <a:cubicBezTo>
                  <a:pt x="3907" y="21274"/>
                  <a:pt x="4076" y="21600"/>
                  <a:pt x="4452" y="21600"/>
                </a:cubicBezTo>
                <a:cubicBezTo>
                  <a:pt x="4634" y="21600"/>
                  <a:pt x="4804" y="21533"/>
                  <a:pt x="4971" y="21437"/>
                </a:cubicBezTo>
                <a:lnTo>
                  <a:pt x="10800" y="18225"/>
                </a:lnTo>
                <a:lnTo>
                  <a:pt x="16629" y="21437"/>
                </a:lnTo>
                <a:cubicBezTo>
                  <a:pt x="16784" y="21533"/>
                  <a:pt x="16965" y="21600"/>
                  <a:pt x="17147" y="21600"/>
                </a:cubicBezTo>
                <a:cubicBezTo>
                  <a:pt x="17523" y="21600"/>
                  <a:pt x="17679" y="21274"/>
                  <a:pt x="17679" y="20920"/>
                </a:cubicBezTo>
                <a:cubicBezTo>
                  <a:pt x="17679" y="20824"/>
                  <a:pt x="17679" y="20742"/>
                  <a:pt x="17667" y="20648"/>
                </a:cubicBezTo>
                <a:lnTo>
                  <a:pt x="16549" y="13842"/>
                </a:lnTo>
                <a:lnTo>
                  <a:pt x="21262" y="9023"/>
                </a:lnTo>
                <a:cubicBezTo>
                  <a:pt x="21430" y="8848"/>
                  <a:pt x="21600" y="8616"/>
                  <a:pt x="21600" y="8371"/>
                </a:cubicBezTo>
                <a:cubicBezTo>
                  <a:pt x="21600" y="7962"/>
                  <a:pt x="21184" y="7798"/>
                  <a:pt x="20872" y="7744"/>
                </a:cubicBezTo>
                <a:lnTo>
                  <a:pt x="14356" y="6751"/>
                </a:lnTo>
                <a:lnTo>
                  <a:pt x="11436" y="558"/>
                </a:lnTo>
                <a:cubicBezTo>
                  <a:pt x="11320" y="300"/>
                  <a:pt x="11098" y="0"/>
                  <a:pt x="10800" y="0"/>
                </a:cubicBezTo>
                <a:cubicBezTo>
                  <a:pt x="10502" y="0"/>
                  <a:pt x="10280" y="300"/>
                  <a:pt x="10164" y="558"/>
                </a:cubicBezTo>
                <a:lnTo>
                  <a:pt x="7243" y="6751"/>
                </a:lnTo>
                <a:lnTo>
                  <a:pt x="727" y="7744"/>
                </a:lnTo>
                <a:cubicBezTo>
                  <a:pt x="403" y="7798"/>
                  <a:pt x="0" y="7962"/>
                  <a:pt x="0" y="8371"/>
                </a:cubicBezTo>
                <a:cubicBezTo>
                  <a:pt x="0" y="8616"/>
                  <a:pt x="169" y="8848"/>
                  <a:pt x="325" y="9023"/>
                </a:cubicBezTo>
                <a:cubicBezTo>
                  <a:pt x="325" y="9023"/>
                  <a:pt x="5049" y="13842"/>
                  <a:pt x="5049" y="13842"/>
                </a:cubicBezTo>
                <a:close/>
              </a:path>
            </a:pathLst>
          </a:custGeom>
          <a:solidFill>
            <a:sysClr val="window" lastClr="FFFFFF">
              <a:lumMod val="95000"/>
              <a:alpha val="20000"/>
            </a:sysClr>
          </a:solidFill>
          <a:ln w="12700">
            <a:miter lim="400000"/>
          </a:ln>
        </p:spPr>
        <p:txBody>
          <a:bodyPr lIns="19050" tIns="19050" rIns="19050" bIns="19050" anchor="ctr"/>
          <a:lstStyle/>
          <a:p>
            <a:pPr lvl="0" defTabSz="228600"/>
            <a:endParaRPr lang="zh-CN" altLang="en-US" sz="1500" dirty="0">
              <a:solidFill>
                <a:srgbClr val="FFFFFF"/>
              </a:solidFill>
              <a:effectLst>
                <a:outerShdw blurRad="38100" dist="38100" dir="2700000">
                  <a:srgbClr val="C0C0C0"/>
                </a:outerShdw>
              </a:effectLst>
              <a:latin typeface="Gill Sans"/>
              <a:ea typeface="Gill Sans"/>
              <a:sym typeface="Gill Sans"/>
            </a:endParaRPr>
          </a:p>
        </p:txBody>
      </p:sp>
      <p:sp>
        <p:nvSpPr>
          <p:cNvPr id="42" name="文本框 41"/>
          <p:cNvSpPr txBox="1"/>
          <p:nvPr/>
        </p:nvSpPr>
        <p:spPr>
          <a:xfrm>
            <a:off x="419182" y="1118919"/>
            <a:ext cx="1826142" cy="633187"/>
          </a:xfrm>
          <a:prstGeom prst="rect">
            <a:avLst/>
          </a:prstGeom>
          <a:noFill/>
        </p:spPr>
        <p:txBody>
          <a:bodyPr wrap="none" rtlCol="0" anchor="t">
            <a:spAutoFit/>
          </a:bodyPr>
          <a:lstStyle/>
          <a:p>
            <a:pPr lvl="0" algn="ctr">
              <a:lnSpc>
                <a:spcPct val="120000"/>
              </a:lnSpc>
            </a:pPr>
            <a:r>
              <a:rPr lang="zh-CN" altLang="en-US" sz="3200" b="1" dirty="0">
                <a:solidFill>
                  <a:srgbClr val="404040"/>
                </a:solidFill>
                <a:latin typeface="微软雅黑" pitchFamily="34" charset="-122"/>
                <a:ea typeface="微软雅黑" pitchFamily="34" charset="-122"/>
                <a:sym typeface="+mn-ea"/>
              </a:rPr>
              <a:t>捐赠时间</a:t>
            </a:r>
            <a:endParaRPr lang="zh-CN" altLang="en-US" sz="3200" b="1" dirty="0">
              <a:solidFill>
                <a:srgbClr val="404040"/>
              </a:solidFill>
              <a:latin typeface="微软雅黑" pitchFamily="34" charset="-122"/>
              <a:ea typeface="微软雅黑" pitchFamily="34" charset="-122"/>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custDataLst>
              <p:tags r:id="rId2"/>
            </p:custDataLst>
          </p:nvPr>
        </p:nvCxnSpPr>
        <p:spPr>
          <a:xfrm>
            <a:off x="2871788" y="5151438"/>
            <a:ext cx="2879725" cy="0"/>
          </a:xfrm>
          <a:prstGeom prst="line">
            <a:avLst/>
          </a:prstGeom>
          <a:ln w="127000" cap="rnd">
            <a:solidFill>
              <a:srgbClr val="1F74AD"/>
            </a:solidFill>
          </a:ln>
        </p:spPr>
        <p:style>
          <a:lnRef idx="1">
            <a:srgbClr val="1F74AD"/>
          </a:lnRef>
          <a:fillRef idx="0">
            <a:srgbClr val="1F74AD"/>
          </a:fillRef>
          <a:effectRef idx="0">
            <a:srgbClr val="1F74AD"/>
          </a:effectRef>
          <a:fontRef idx="minor">
            <a:srgbClr val="000000"/>
          </a:fontRef>
        </p:style>
      </p:cxnSp>
      <p:sp>
        <p:nvSpPr>
          <p:cNvPr id="112643" name="文本框 5"/>
          <p:cNvSpPr txBox="1"/>
          <p:nvPr>
            <p:custDataLst>
              <p:tags r:id="rId3"/>
            </p:custDataLst>
          </p:nvPr>
        </p:nvSpPr>
        <p:spPr>
          <a:xfrm>
            <a:off x="3109913" y="3178175"/>
            <a:ext cx="2647950" cy="787400"/>
          </a:xfrm>
          <a:prstGeom prst="rect">
            <a:avLst/>
          </a:prstGeom>
          <a:noFill/>
          <a:ln w="9525">
            <a:noFill/>
          </a:ln>
        </p:spPr>
        <p:txBody>
          <a:bodyPr lIns="90000" tIns="0" rIns="90000" bIns="46800"/>
          <a:lstStyle/>
          <a:p>
            <a:pPr lvl="0">
              <a:lnSpc>
                <a:spcPct val="150000"/>
              </a:lnSpc>
            </a:pPr>
            <a:r>
              <a:rPr lang="zh-CN" altLang="en-US" sz="2000" b="1" dirty="0">
                <a:solidFill>
                  <a:srgbClr val="7F7F7F"/>
                </a:solidFill>
                <a:latin typeface="微软雅黑" pitchFamily="34" charset="-122"/>
                <a:ea typeface="微软雅黑" pitchFamily="34" charset="-122"/>
                <a:sym typeface="微软雅黑" pitchFamily="34" charset="-122"/>
              </a:rPr>
              <a:t>无结转三年扣除政策</a:t>
            </a:r>
          </a:p>
        </p:txBody>
      </p:sp>
      <p:sp>
        <p:nvSpPr>
          <p:cNvPr id="112644" name="文本框 27"/>
          <p:cNvSpPr txBox="1"/>
          <p:nvPr>
            <p:custDataLst>
              <p:tags r:id="rId4"/>
            </p:custDataLst>
          </p:nvPr>
        </p:nvSpPr>
        <p:spPr>
          <a:xfrm>
            <a:off x="2765570" y="1510430"/>
            <a:ext cx="3265343" cy="523875"/>
          </a:xfrm>
          <a:prstGeom prst="rect">
            <a:avLst/>
          </a:prstGeom>
          <a:noFill/>
          <a:ln w="9525">
            <a:noFill/>
          </a:ln>
        </p:spPr>
        <p:txBody>
          <a:bodyPr lIns="90000" tIns="46800" rIns="90000" bIns="46800"/>
          <a:lstStyle/>
          <a:p>
            <a:pPr lvl="0"/>
            <a:r>
              <a:rPr lang="en-US" altLang="zh-CN" sz="2400" b="1" dirty="0" smtClean="0">
                <a:solidFill>
                  <a:srgbClr val="1F74AD"/>
                </a:solidFill>
                <a:latin typeface="微软雅黑" pitchFamily="34" charset="-122"/>
                <a:ea typeface="微软雅黑" pitchFamily="34" charset="-122"/>
              </a:rPr>
              <a:t>2015.1.1-2016.8.31</a:t>
            </a:r>
            <a:endParaRPr lang="en-US" altLang="zh-CN" sz="2400" b="1" dirty="0">
              <a:solidFill>
                <a:srgbClr val="1F74AD"/>
              </a:solidFill>
              <a:latin typeface="微软雅黑" pitchFamily="34" charset="-122"/>
              <a:ea typeface="微软雅黑" pitchFamily="34" charset="-122"/>
            </a:endParaRPr>
          </a:p>
        </p:txBody>
      </p:sp>
      <p:sp>
        <p:nvSpPr>
          <p:cNvPr id="29" name="椭圆 28"/>
          <p:cNvSpPr/>
          <p:nvPr>
            <p:custDataLst>
              <p:tags r:id="rId5"/>
            </p:custDataLst>
          </p:nvPr>
        </p:nvSpPr>
        <p:spPr>
          <a:xfrm>
            <a:off x="2703513" y="4968875"/>
            <a:ext cx="363538" cy="365125"/>
          </a:xfrm>
          <a:prstGeom prst="ellipse">
            <a:avLst/>
          </a:prstGeom>
          <a:solidFill>
            <a:sysClr val="window" lastClr="FFFFFF"/>
          </a:solidFill>
          <a:ln w="101600">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zh-CN" altLang="en-US" dirty="0">
              <a:solidFill>
                <a:srgbClr val="FFFFFF"/>
              </a:solidFill>
              <a:ea typeface="宋体" pitchFamily="2" charset="-122"/>
            </a:endParaRPr>
          </a:p>
        </p:txBody>
      </p:sp>
      <p:cxnSp>
        <p:nvCxnSpPr>
          <p:cNvPr id="30" name="直接连接符 29"/>
          <p:cNvCxnSpPr/>
          <p:nvPr>
            <p:custDataLst>
              <p:tags r:id="rId6"/>
            </p:custDataLst>
          </p:nvPr>
        </p:nvCxnSpPr>
        <p:spPr>
          <a:xfrm>
            <a:off x="2886075" y="2500313"/>
            <a:ext cx="0" cy="2454275"/>
          </a:xfrm>
          <a:prstGeom prst="line">
            <a:avLst/>
          </a:prstGeom>
          <a:ln>
            <a:solidFill>
              <a:srgbClr val="1F74AD"/>
            </a:solidFill>
          </a:ln>
        </p:spPr>
        <p:style>
          <a:lnRef idx="1">
            <a:srgbClr val="1F74AD"/>
          </a:lnRef>
          <a:fillRef idx="0">
            <a:srgbClr val="1F74AD"/>
          </a:fillRef>
          <a:effectRef idx="0">
            <a:srgbClr val="1F74AD"/>
          </a:effectRef>
          <a:fontRef idx="minor">
            <a:srgbClr val="000000"/>
          </a:fontRef>
        </p:style>
      </p:cxnSp>
      <p:sp>
        <p:nvSpPr>
          <p:cNvPr id="31" name="泪滴形 30"/>
          <p:cNvSpPr/>
          <p:nvPr>
            <p:custDataLst>
              <p:tags r:id="rId7"/>
            </p:custDataLst>
          </p:nvPr>
        </p:nvSpPr>
        <p:spPr>
          <a:xfrm rot="8100000">
            <a:off x="2806700" y="2308225"/>
            <a:ext cx="158750" cy="158750"/>
          </a:xfrm>
          <a:prstGeom prst="teardrop">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zh-CN" altLang="en-US" dirty="0">
              <a:solidFill>
                <a:srgbClr val="FFFFFF"/>
              </a:solidFill>
              <a:ea typeface="宋体" pitchFamily="2" charset="-122"/>
            </a:endParaRPr>
          </a:p>
        </p:txBody>
      </p:sp>
      <p:sp>
        <p:nvSpPr>
          <p:cNvPr id="32" name="ï$ḻiďê"/>
          <p:cNvSpPr txBox="1"/>
          <p:nvPr>
            <p:custDataLst>
              <p:tags r:id="rId8"/>
            </p:custDataLst>
          </p:nvPr>
        </p:nvSpPr>
        <p:spPr bwMode="auto">
          <a:xfrm>
            <a:off x="3109913" y="2741613"/>
            <a:ext cx="1782763" cy="387350"/>
          </a:xfrm>
          <a:prstGeom prst="rect">
            <a:avLst/>
          </a:prstGeom>
          <a:noFill/>
          <a:ln>
            <a:noFill/>
          </a:ln>
        </p:spPr>
        <p:txBody>
          <a:bodyPr wrap="square" lIns="90000" tIns="46800" rIns="90000" bIns="46800" anchor="b"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120" normalizeH="0" baseline="0" noProof="0">
                <a:ln>
                  <a:noFill/>
                </a:ln>
                <a:solidFill>
                  <a:srgbClr val="000000"/>
                </a:solidFill>
                <a:effectLst/>
                <a:uLnTx/>
                <a:uFillTx/>
                <a:latin typeface="微软雅黑" pitchFamily="34" charset="-122"/>
                <a:ea typeface="微软雅黑" pitchFamily="34" charset="-122"/>
                <a:cs typeface="+mn-cs"/>
                <a:sym typeface="微软雅黑" pitchFamily="34" charset="-122"/>
              </a:rPr>
              <a:t>据实扣除</a:t>
            </a:r>
          </a:p>
        </p:txBody>
      </p:sp>
      <p:cxnSp>
        <p:nvCxnSpPr>
          <p:cNvPr id="17" name="直接连接符 16"/>
          <p:cNvCxnSpPr/>
          <p:nvPr>
            <p:custDataLst>
              <p:tags r:id="rId9"/>
            </p:custDataLst>
          </p:nvPr>
        </p:nvCxnSpPr>
        <p:spPr>
          <a:xfrm>
            <a:off x="5751513" y="5153025"/>
            <a:ext cx="2879725" cy="0"/>
          </a:xfrm>
          <a:prstGeom prst="line">
            <a:avLst/>
          </a:prstGeom>
          <a:ln w="127000" cap="rnd">
            <a:solidFill>
              <a:srgbClr val="3498DB"/>
            </a:solidFill>
          </a:ln>
        </p:spPr>
        <p:style>
          <a:lnRef idx="1">
            <a:srgbClr val="1F74AD"/>
          </a:lnRef>
          <a:fillRef idx="0">
            <a:srgbClr val="1F74AD"/>
          </a:fillRef>
          <a:effectRef idx="0">
            <a:srgbClr val="1F74AD"/>
          </a:effectRef>
          <a:fontRef idx="minor">
            <a:srgbClr val="000000"/>
          </a:fontRef>
        </p:style>
      </p:cxnSp>
      <p:sp>
        <p:nvSpPr>
          <p:cNvPr id="112650" name="文本框 5"/>
          <p:cNvSpPr txBox="1"/>
          <p:nvPr>
            <p:custDataLst>
              <p:tags r:id="rId10"/>
            </p:custDataLst>
          </p:nvPr>
        </p:nvSpPr>
        <p:spPr>
          <a:xfrm>
            <a:off x="6030913" y="3178175"/>
            <a:ext cx="2647950" cy="787400"/>
          </a:xfrm>
          <a:prstGeom prst="rect">
            <a:avLst/>
          </a:prstGeom>
          <a:noFill/>
          <a:ln w="9525">
            <a:noFill/>
          </a:ln>
        </p:spPr>
        <p:txBody>
          <a:bodyPr lIns="90000" tIns="0" rIns="90000" bIns="46800"/>
          <a:lstStyle/>
          <a:p>
            <a:pPr lvl="0">
              <a:lnSpc>
                <a:spcPct val="150000"/>
              </a:lnSpc>
            </a:pPr>
            <a:r>
              <a:rPr lang="zh-CN" altLang="en-US" sz="2000" b="1" dirty="0">
                <a:solidFill>
                  <a:srgbClr val="7F7F7F"/>
                </a:solidFill>
                <a:latin typeface="微软雅黑" pitchFamily="34" charset="-122"/>
                <a:ea typeface="微软雅黑" pitchFamily="34" charset="-122"/>
                <a:sym typeface="微软雅黑" pitchFamily="34" charset="-122"/>
              </a:rPr>
              <a:t>有结转三年扣除政策</a:t>
            </a:r>
          </a:p>
        </p:txBody>
      </p:sp>
      <p:sp>
        <p:nvSpPr>
          <p:cNvPr id="112651" name="文本框 18"/>
          <p:cNvSpPr txBox="1"/>
          <p:nvPr>
            <p:custDataLst>
              <p:tags r:id="rId11"/>
            </p:custDataLst>
          </p:nvPr>
        </p:nvSpPr>
        <p:spPr>
          <a:xfrm>
            <a:off x="5694821" y="1881900"/>
            <a:ext cx="3439989" cy="522287"/>
          </a:xfrm>
          <a:prstGeom prst="rect">
            <a:avLst/>
          </a:prstGeom>
          <a:noFill/>
          <a:ln w="9525">
            <a:noFill/>
          </a:ln>
        </p:spPr>
        <p:txBody>
          <a:bodyPr lIns="90000" tIns="46800" rIns="90000" bIns="46800"/>
          <a:lstStyle/>
          <a:p>
            <a:pPr lvl="0"/>
            <a:r>
              <a:rPr lang="en-US" altLang="zh-CN" sz="2400" b="1" dirty="0" smtClean="0">
                <a:solidFill>
                  <a:srgbClr val="3498DB"/>
                </a:solidFill>
                <a:latin typeface="微软雅黑" pitchFamily="34" charset="-122"/>
                <a:ea typeface="微软雅黑" pitchFamily="34" charset="-122"/>
              </a:rPr>
              <a:t>2016.9.1-2018.12.31</a:t>
            </a:r>
            <a:endParaRPr lang="en-US" altLang="zh-CN" sz="2400" b="1" dirty="0">
              <a:solidFill>
                <a:srgbClr val="3498DB"/>
              </a:solidFill>
              <a:latin typeface="微软雅黑" pitchFamily="34" charset="-122"/>
              <a:ea typeface="微软雅黑" pitchFamily="34" charset="-122"/>
            </a:endParaRPr>
          </a:p>
        </p:txBody>
      </p:sp>
      <p:sp>
        <p:nvSpPr>
          <p:cNvPr id="20" name="椭圆 19"/>
          <p:cNvSpPr/>
          <p:nvPr>
            <p:custDataLst>
              <p:tags r:id="rId12"/>
            </p:custDataLst>
          </p:nvPr>
        </p:nvSpPr>
        <p:spPr>
          <a:xfrm>
            <a:off x="5624513" y="4970463"/>
            <a:ext cx="363538" cy="365125"/>
          </a:xfrm>
          <a:prstGeom prst="ellipse">
            <a:avLst/>
          </a:prstGeom>
          <a:solidFill>
            <a:sysClr val="window" lastClr="FFFFFF"/>
          </a:solidFill>
          <a:ln w="101600">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zh-CN" altLang="en-US" dirty="0">
              <a:solidFill>
                <a:srgbClr val="FFFFFF"/>
              </a:solidFill>
              <a:ea typeface="宋体" pitchFamily="2" charset="-122"/>
            </a:endParaRPr>
          </a:p>
        </p:txBody>
      </p:sp>
      <p:cxnSp>
        <p:nvCxnSpPr>
          <p:cNvPr id="21" name="直接连接符 20"/>
          <p:cNvCxnSpPr/>
          <p:nvPr>
            <p:custDataLst>
              <p:tags r:id="rId13"/>
            </p:custDataLst>
          </p:nvPr>
        </p:nvCxnSpPr>
        <p:spPr>
          <a:xfrm>
            <a:off x="5807075" y="2501900"/>
            <a:ext cx="0" cy="2454275"/>
          </a:xfrm>
          <a:prstGeom prst="line">
            <a:avLst/>
          </a:prstGeom>
          <a:ln>
            <a:solidFill>
              <a:srgbClr val="3498DB"/>
            </a:solidFill>
          </a:ln>
        </p:spPr>
        <p:style>
          <a:lnRef idx="1">
            <a:srgbClr val="1F74AD"/>
          </a:lnRef>
          <a:fillRef idx="0">
            <a:srgbClr val="1F74AD"/>
          </a:fillRef>
          <a:effectRef idx="0">
            <a:srgbClr val="1F74AD"/>
          </a:effectRef>
          <a:fontRef idx="minor">
            <a:srgbClr val="000000"/>
          </a:fontRef>
        </p:style>
      </p:cxnSp>
      <p:sp>
        <p:nvSpPr>
          <p:cNvPr id="22" name="泪滴形 21"/>
          <p:cNvSpPr/>
          <p:nvPr>
            <p:custDataLst>
              <p:tags r:id="rId14"/>
            </p:custDataLst>
          </p:nvPr>
        </p:nvSpPr>
        <p:spPr>
          <a:xfrm rot="8100000">
            <a:off x="5727700" y="2309813"/>
            <a:ext cx="158750" cy="158750"/>
          </a:xfrm>
          <a:prstGeom prst="teardrop">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zh-CN" altLang="en-US" dirty="0">
              <a:solidFill>
                <a:srgbClr val="FFFFFF"/>
              </a:solidFill>
              <a:ea typeface="宋体" pitchFamily="2" charset="-122"/>
            </a:endParaRPr>
          </a:p>
        </p:txBody>
      </p:sp>
      <p:sp>
        <p:nvSpPr>
          <p:cNvPr id="23" name="ï$ḻiďê"/>
          <p:cNvSpPr txBox="1"/>
          <p:nvPr>
            <p:custDataLst>
              <p:tags r:id="rId15"/>
            </p:custDataLst>
          </p:nvPr>
        </p:nvSpPr>
        <p:spPr bwMode="auto">
          <a:xfrm>
            <a:off x="6030913" y="2743200"/>
            <a:ext cx="1782763" cy="387350"/>
          </a:xfrm>
          <a:prstGeom prst="rect">
            <a:avLst/>
          </a:prstGeom>
          <a:noFill/>
          <a:ln>
            <a:noFill/>
          </a:ln>
        </p:spPr>
        <p:txBody>
          <a:bodyPr wrap="square" lIns="90000" tIns="46800" rIns="90000" bIns="46800" anchor="b"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120" normalizeH="0" baseline="0" noProof="0" dirty="0">
                <a:ln>
                  <a:noFill/>
                </a:ln>
                <a:solidFill>
                  <a:srgbClr val="000000"/>
                </a:solidFill>
                <a:effectLst/>
                <a:uLnTx/>
                <a:uFillTx/>
                <a:latin typeface="微软雅黑" pitchFamily="34" charset="-122"/>
                <a:ea typeface="微软雅黑" pitchFamily="34" charset="-122"/>
                <a:cs typeface="+mn-cs"/>
                <a:sym typeface="微软雅黑" pitchFamily="34" charset="-122"/>
              </a:rPr>
              <a:t>据实扣除</a:t>
            </a:r>
          </a:p>
        </p:txBody>
      </p:sp>
      <p:cxnSp>
        <p:nvCxnSpPr>
          <p:cNvPr id="33" name="直接连接符 32"/>
          <p:cNvCxnSpPr/>
          <p:nvPr>
            <p:custDataLst>
              <p:tags r:id="rId16"/>
            </p:custDataLst>
          </p:nvPr>
        </p:nvCxnSpPr>
        <p:spPr>
          <a:xfrm>
            <a:off x="8680450" y="5153025"/>
            <a:ext cx="2828925" cy="0"/>
          </a:xfrm>
          <a:prstGeom prst="line">
            <a:avLst/>
          </a:prstGeom>
          <a:ln w="127000" cap="rnd">
            <a:solidFill>
              <a:srgbClr val="1AA3AA"/>
            </a:solidFill>
          </a:ln>
        </p:spPr>
        <p:style>
          <a:lnRef idx="1">
            <a:srgbClr val="1F74AD"/>
          </a:lnRef>
          <a:fillRef idx="0">
            <a:srgbClr val="1F74AD"/>
          </a:fillRef>
          <a:effectRef idx="0">
            <a:srgbClr val="1F74AD"/>
          </a:effectRef>
          <a:fontRef idx="minor">
            <a:srgbClr val="000000"/>
          </a:fontRef>
        </p:style>
      </p:cxnSp>
      <p:sp>
        <p:nvSpPr>
          <p:cNvPr id="112657" name="文本框 5"/>
          <p:cNvSpPr txBox="1"/>
          <p:nvPr>
            <p:custDataLst>
              <p:tags r:id="rId17"/>
            </p:custDataLst>
          </p:nvPr>
        </p:nvSpPr>
        <p:spPr>
          <a:xfrm>
            <a:off x="9025598" y="3729037"/>
            <a:ext cx="3166401" cy="1330324"/>
          </a:xfrm>
          <a:prstGeom prst="rect">
            <a:avLst/>
          </a:prstGeom>
          <a:noFill/>
          <a:ln w="9525">
            <a:noFill/>
          </a:ln>
        </p:spPr>
        <p:txBody>
          <a:bodyPr lIns="90000" tIns="0" rIns="90000" bIns="46800"/>
          <a:lstStyle/>
          <a:p>
            <a:pPr lvl="0">
              <a:lnSpc>
                <a:spcPct val="150000"/>
              </a:lnSpc>
            </a:pPr>
            <a:r>
              <a:rPr lang="zh-CN" altLang="en-US" sz="2000" b="1" dirty="0">
                <a:solidFill>
                  <a:srgbClr val="7F7F7F"/>
                </a:solidFill>
                <a:latin typeface="微软雅黑" pitchFamily="34" charset="-122"/>
                <a:ea typeface="微软雅黑" pitchFamily="34" charset="-122"/>
                <a:sym typeface="微软雅黑" pitchFamily="34" charset="-122"/>
              </a:rPr>
              <a:t>当年</a:t>
            </a:r>
            <a:r>
              <a:rPr lang="zh-CN" altLang="en-US" sz="2000" b="1" dirty="0" smtClean="0">
                <a:solidFill>
                  <a:srgbClr val="7F7F7F"/>
                </a:solidFill>
                <a:latin typeface="微软雅黑" pitchFamily="34" charset="-122"/>
                <a:ea typeface="微软雅黑" pitchFamily="34" charset="-122"/>
                <a:sym typeface="微软雅黑" pitchFamily="34" charset="-122"/>
              </a:rPr>
              <a:t>扣除（</a:t>
            </a:r>
            <a:r>
              <a:rPr lang="en-US" altLang="zh-CN" sz="2000" b="1" dirty="0" smtClean="0">
                <a:solidFill>
                  <a:srgbClr val="7F7F7F"/>
                </a:solidFill>
                <a:latin typeface="微软雅黑" pitchFamily="34" charset="-122"/>
                <a:ea typeface="微软雅黑" pitchFamily="34" charset="-122"/>
                <a:sym typeface="微软雅黑" pitchFamily="34" charset="-122"/>
              </a:rPr>
              <a:t>《</a:t>
            </a:r>
            <a:r>
              <a:rPr lang="zh-CN" altLang="en-US" sz="2000" b="1" dirty="0" smtClean="0">
                <a:solidFill>
                  <a:srgbClr val="7F7F7F"/>
                </a:solidFill>
                <a:latin typeface="微软雅黑" pitchFamily="34" charset="-122"/>
                <a:ea typeface="微软雅黑" pitchFamily="34" charset="-122"/>
                <a:sym typeface="微软雅黑" pitchFamily="34" charset="-122"/>
              </a:rPr>
              <a:t>捐赠支出及纳税调整明细表</a:t>
            </a:r>
            <a:r>
              <a:rPr lang="en-US" altLang="zh-CN" sz="2000" b="1" dirty="0" smtClean="0">
                <a:solidFill>
                  <a:srgbClr val="7F7F7F"/>
                </a:solidFill>
                <a:latin typeface="微软雅黑" pitchFamily="34" charset="-122"/>
                <a:ea typeface="微软雅黑" pitchFamily="34" charset="-122"/>
                <a:sym typeface="微软雅黑" pitchFamily="34" charset="-122"/>
              </a:rPr>
              <a:t>》</a:t>
            </a:r>
            <a:r>
              <a:rPr lang="zh-CN" altLang="en-US" sz="2000" b="1" dirty="0" smtClean="0">
                <a:solidFill>
                  <a:srgbClr val="7F7F7F"/>
                </a:solidFill>
                <a:latin typeface="微软雅黑" pitchFamily="34" charset="-122"/>
                <a:ea typeface="微软雅黑" pitchFamily="34" charset="-122"/>
                <a:sym typeface="微软雅黑" pitchFamily="34" charset="-122"/>
              </a:rPr>
              <a:t>填报“扶贫捐赠”栏）</a:t>
            </a:r>
            <a:endParaRPr lang="zh-CN" altLang="en-US" sz="2000" b="1" dirty="0">
              <a:solidFill>
                <a:srgbClr val="7F7F7F"/>
              </a:solidFill>
              <a:latin typeface="微软雅黑" pitchFamily="34" charset="-122"/>
              <a:ea typeface="微软雅黑" pitchFamily="34" charset="-122"/>
              <a:sym typeface="微软雅黑" pitchFamily="34" charset="-122"/>
            </a:endParaRPr>
          </a:p>
        </p:txBody>
      </p:sp>
      <p:sp>
        <p:nvSpPr>
          <p:cNvPr id="112658" name="文本框 34"/>
          <p:cNvSpPr txBox="1"/>
          <p:nvPr>
            <p:custDataLst>
              <p:tags r:id="rId18"/>
            </p:custDataLst>
          </p:nvPr>
        </p:nvSpPr>
        <p:spPr>
          <a:xfrm>
            <a:off x="8870481" y="2212936"/>
            <a:ext cx="2147640" cy="522287"/>
          </a:xfrm>
          <a:prstGeom prst="rect">
            <a:avLst/>
          </a:prstGeom>
          <a:noFill/>
          <a:ln w="9525">
            <a:noFill/>
          </a:ln>
        </p:spPr>
        <p:txBody>
          <a:bodyPr lIns="90000" tIns="46800" rIns="90000" bIns="46800"/>
          <a:lstStyle/>
          <a:p>
            <a:pPr lvl="0"/>
            <a:r>
              <a:rPr lang="en-US" altLang="zh-CN" sz="2400" b="1" dirty="0" smtClean="0">
                <a:solidFill>
                  <a:srgbClr val="1AA3AA"/>
                </a:solidFill>
                <a:latin typeface="微软雅黑" pitchFamily="34" charset="-122"/>
                <a:ea typeface="微软雅黑" pitchFamily="34" charset="-122"/>
              </a:rPr>
              <a:t>2019.1.1</a:t>
            </a:r>
            <a:r>
              <a:rPr lang="zh-CN" altLang="en-US" sz="2400" b="1" dirty="0" smtClean="0">
                <a:solidFill>
                  <a:srgbClr val="1AA3AA"/>
                </a:solidFill>
                <a:latin typeface="微软雅黑" pitchFamily="34" charset="-122"/>
                <a:ea typeface="微软雅黑" pitchFamily="34" charset="-122"/>
              </a:rPr>
              <a:t>起</a:t>
            </a:r>
            <a:endParaRPr lang="en-US" altLang="zh-CN" sz="2400" b="1" dirty="0">
              <a:solidFill>
                <a:srgbClr val="1AA3AA"/>
              </a:solidFill>
              <a:latin typeface="微软雅黑" pitchFamily="34" charset="-122"/>
              <a:ea typeface="微软雅黑" pitchFamily="34" charset="-122"/>
            </a:endParaRPr>
          </a:p>
        </p:txBody>
      </p:sp>
      <p:sp>
        <p:nvSpPr>
          <p:cNvPr id="36" name="椭圆 35"/>
          <p:cNvSpPr/>
          <p:nvPr>
            <p:custDataLst>
              <p:tags r:id="rId19"/>
            </p:custDataLst>
          </p:nvPr>
        </p:nvSpPr>
        <p:spPr>
          <a:xfrm>
            <a:off x="8513763" y="4970463"/>
            <a:ext cx="365125" cy="365125"/>
          </a:xfrm>
          <a:prstGeom prst="ellipse">
            <a:avLst/>
          </a:prstGeom>
          <a:solidFill>
            <a:sysClr val="window" lastClr="FFFFFF"/>
          </a:solidFill>
          <a:ln w="101600">
            <a:solidFill>
              <a:srgbClr val="1AA3AA"/>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zh-CN" altLang="en-US" dirty="0">
              <a:solidFill>
                <a:srgbClr val="FFFFFF"/>
              </a:solidFill>
              <a:ea typeface="宋体" pitchFamily="2" charset="-122"/>
            </a:endParaRPr>
          </a:p>
        </p:txBody>
      </p:sp>
      <p:cxnSp>
        <p:nvCxnSpPr>
          <p:cNvPr id="37" name="直接连接符 36"/>
          <p:cNvCxnSpPr/>
          <p:nvPr>
            <p:custDataLst>
              <p:tags r:id="rId20"/>
            </p:custDataLst>
          </p:nvPr>
        </p:nvCxnSpPr>
        <p:spPr>
          <a:xfrm>
            <a:off x="8696325" y="2501900"/>
            <a:ext cx="0" cy="2454275"/>
          </a:xfrm>
          <a:prstGeom prst="line">
            <a:avLst/>
          </a:prstGeom>
          <a:ln>
            <a:solidFill>
              <a:srgbClr val="1AA3AA"/>
            </a:solidFill>
          </a:ln>
        </p:spPr>
        <p:style>
          <a:lnRef idx="1">
            <a:srgbClr val="1F74AD"/>
          </a:lnRef>
          <a:fillRef idx="0">
            <a:srgbClr val="1F74AD"/>
          </a:fillRef>
          <a:effectRef idx="0">
            <a:srgbClr val="1F74AD"/>
          </a:effectRef>
          <a:fontRef idx="minor">
            <a:srgbClr val="000000"/>
          </a:fontRef>
        </p:style>
      </p:cxnSp>
      <p:sp>
        <p:nvSpPr>
          <p:cNvPr id="38" name="泪滴形 37"/>
          <p:cNvSpPr/>
          <p:nvPr>
            <p:custDataLst>
              <p:tags r:id="rId21"/>
            </p:custDataLst>
          </p:nvPr>
        </p:nvSpPr>
        <p:spPr>
          <a:xfrm rot="8100000">
            <a:off x="8616950" y="2309813"/>
            <a:ext cx="158750" cy="158750"/>
          </a:xfrm>
          <a:prstGeom prst="teardrop">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endParaRPr lang="zh-CN" altLang="en-US" dirty="0">
              <a:solidFill>
                <a:srgbClr val="FFFFFF"/>
              </a:solidFill>
              <a:ea typeface="宋体" pitchFamily="2" charset="-122"/>
            </a:endParaRPr>
          </a:p>
        </p:txBody>
      </p:sp>
      <p:sp>
        <p:nvSpPr>
          <p:cNvPr id="39" name="ï$ḻiďê"/>
          <p:cNvSpPr txBox="1"/>
          <p:nvPr>
            <p:custDataLst>
              <p:tags r:id="rId22"/>
            </p:custDataLst>
          </p:nvPr>
        </p:nvSpPr>
        <p:spPr bwMode="auto">
          <a:xfrm>
            <a:off x="8920163" y="2743200"/>
            <a:ext cx="1782763" cy="387350"/>
          </a:xfrm>
          <a:prstGeom prst="rect">
            <a:avLst/>
          </a:prstGeom>
          <a:noFill/>
          <a:ln>
            <a:noFill/>
          </a:ln>
        </p:spPr>
        <p:txBody>
          <a:bodyPr wrap="square" lIns="90000" tIns="46800" rIns="90000" bIns="46800" anchor="b"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120" normalizeH="0" baseline="0" noProof="0">
                <a:ln>
                  <a:noFill/>
                </a:ln>
                <a:solidFill>
                  <a:srgbClr val="000000"/>
                </a:solidFill>
                <a:effectLst/>
                <a:uLnTx/>
                <a:uFillTx/>
                <a:latin typeface="微软雅黑" pitchFamily="34" charset="-122"/>
                <a:ea typeface="微软雅黑" pitchFamily="34" charset="-122"/>
                <a:cs typeface="+mn-cs"/>
                <a:sym typeface="微软雅黑" pitchFamily="34" charset="-122"/>
              </a:rPr>
              <a:t>据实扣除</a:t>
            </a:r>
          </a:p>
        </p:txBody>
      </p:sp>
      <p:sp>
        <p:nvSpPr>
          <p:cNvPr id="75" name="TextBox 51"/>
          <p:cNvSpPr txBox="1"/>
          <p:nvPr>
            <p:custDataLst>
              <p:tags r:id="rId23"/>
            </p:custDataLst>
          </p:nvPr>
        </p:nvSpPr>
        <p:spPr>
          <a:xfrm>
            <a:off x="647700" y="2850246"/>
            <a:ext cx="2238375" cy="864815"/>
          </a:xfrm>
          <a:prstGeom prst="rect">
            <a:avLst/>
          </a:prstGeom>
          <a:noFill/>
        </p:spPr>
        <p:txBody>
          <a:bodyPr wrap="square" tIns="0" rtlCol="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150" normalizeH="0" baseline="0" noProof="0" dirty="0">
                <a:ln>
                  <a:noFill/>
                </a:ln>
                <a:solidFill>
                  <a:schemeClr val="tx1"/>
                </a:solidFill>
                <a:effectLst/>
                <a:uLnTx/>
                <a:uFillTx/>
                <a:latin typeface="微软雅黑" pitchFamily="34" charset="-122"/>
                <a:ea typeface="微软雅黑" pitchFamily="34" charset="-122"/>
                <a:cs typeface="+mn-cs"/>
              </a:rPr>
              <a:t>年度利润</a:t>
            </a:r>
            <a:r>
              <a:rPr kumimoji="0" lang="en-US" altLang="zh-CN" sz="2000" b="1" i="0" u="none" strike="noStrike" kern="1200" cap="none" spc="150" normalizeH="0" baseline="0" noProof="0" dirty="0">
                <a:ln>
                  <a:noFill/>
                </a:ln>
                <a:solidFill>
                  <a:schemeClr val="tx1"/>
                </a:solidFill>
                <a:effectLst/>
                <a:uLnTx/>
                <a:uFillTx/>
                <a:latin typeface="微软雅黑" pitchFamily="34" charset="-122"/>
                <a:ea typeface="微软雅黑" pitchFamily="34" charset="-122"/>
                <a:cs typeface="+mn-cs"/>
              </a:rPr>
              <a:t>12%</a:t>
            </a:r>
            <a:r>
              <a:rPr kumimoji="0" lang="zh-CN" altLang="en-US" sz="2000" b="1" i="0" u="none" strike="noStrike" kern="1200" cap="none" spc="150" normalizeH="0" baseline="0" noProof="0" dirty="0">
                <a:ln>
                  <a:noFill/>
                </a:ln>
                <a:solidFill>
                  <a:schemeClr val="tx1"/>
                </a:solidFill>
                <a:effectLst/>
                <a:uLnTx/>
                <a:uFillTx/>
                <a:latin typeface="微软雅黑" pitchFamily="34" charset="-122"/>
                <a:ea typeface="微软雅黑" pitchFamily="34" charset="-122"/>
                <a:cs typeface="+mn-cs"/>
              </a:rPr>
              <a:t>以内限额扣除</a:t>
            </a:r>
          </a:p>
        </p:txBody>
      </p:sp>
      <p:cxnSp>
        <p:nvCxnSpPr>
          <p:cNvPr id="2" name="直接连接符 1"/>
          <p:cNvCxnSpPr>
            <a:endCxn id="29" idx="2"/>
          </p:cNvCxnSpPr>
          <p:nvPr/>
        </p:nvCxnSpPr>
        <p:spPr>
          <a:xfrm flipV="1">
            <a:off x="633413" y="5151438"/>
            <a:ext cx="2070100" cy="17463"/>
          </a:xfrm>
          <a:prstGeom prst="line">
            <a:avLst/>
          </a:prstGeom>
          <a:ln w="1270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2665" name="文本框 5"/>
          <p:cNvSpPr txBox="1"/>
          <p:nvPr>
            <p:custDataLst>
              <p:tags r:id="rId24"/>
            </p:custDataLst>
          </p:nvPr>
        </p:nvSpPr>
        <p:spPr>
          <a:xfrm>
            <a:off x="3067051" y="3761921"/>
            <a:ext cx="2649538" cy="787400"/>
          </a:xfrm>
          <a:prstGeom prst="rect">
            <a:avLst/>
          </a:prstGeom>
          <a:noFill/>
          <a:ln w="9525">
            <a:noFill/>
          </a:ln>
        </p:spPr>
        <p:txBody>
          <a:bodyPr lIns="90000" tIns="0" rIns="90000" bIns="46800"/>
          <a:lstStyle/>
          <a:p>
            <a:pPr lvl="0">
              <a:lnSpc>
                <a:spcPct val="150000"/>
              </a:lnSpc>
            </a:pPr>
            <a:r>
              <a:rPr lang="zh-CN" altLang="en-US" sz="2000" b="1" dirty="0">
                <a:solidFill>
                  <a:srgbClr val="7F7F7F"/>
                </a:solidFill>
                <a:latin typeface="微软雅黑" pitchFamily="34" charset="-122"/>
                <a:ea typeface="微软雅黑" pitchFamily="34" charset="-122"/>
                <a:sym typeface="微软雅黑" pitchFamily="34" charset="-122"/>
              </a:rPr>
              <a:t>在</a:t>
            </a:r>
            <a:r>
              <a:rPr lang="en-US" altLang="zh-CN" sz="2000" b="1" dirty="0">
                <a:solidFill>
                  <a:srgbClr val="7F7F7F"/>
                </a:solidFill>
                <a:latin typeface="微软雅黑" pitchFamily="34" charset="-122"/>
                <a:ea typeface="微软雅黑" pitchFamily="34" charset="-122"/>
                <a:sym typeface="微软雅黑" pitchFamily="34" charset="-122"/>
              </a:rPr>
              <a:t>2018</a:t>
            </a:r>
            <a:r>
              <a:rPr lang="zh-CN" altLang="en-US" sz="2000" b="1" dirty="0">
                <a:solidFill>
                  <a:srgbClr val="7F7F7F"/>
                </a:solidFill>
                <a:latin typeface="微软雅黑" pitchFamily="34" charset="-122"/>
                <a:ea typeface="微软雅黑" pitchFamily="34" charset="-122"/>
                <a:sym typeface="微软雅黑" pitchFamily="34" charset="-122"/>
              </a:rPr>
              <a:t>年度汇缴扣除</a:t>
            </a:r>
          </a:p>
        </p:txBody>
      </p:sp>
      <p:sp>
        <p:nvSpPr>
          <p:cNvPr id="112666" name="文本框 5"/>
          <p:cNvSpPr txBox="1"/>
          <p:nvPr>
            <p:custDataLst>
              <p:tags r:id="rId25"/>
            </p:custDataLst>
          </p:nvPr>
        </p:nvSpPr>
        <p:spPr>
          <a:xfrm>
            <a:off x="5919329" y="3729037"/>
            <a:ext cx="2813050" cy="1514475"/>
          </a:xfrm>
          <a:prstGeom prst="rect">
            <a:avLst/>
          </a:prstGeom>
          <a:noFill/>
          <a:ln w="9525">
            <a:noFill/>
          </a:ln>
        </p:spPr>
        <p:txBody>
          <a:bodyPr lIns="90000" tIns="0" rIns="90000" bIns="46800"/>
          <a:lstStyle/>
          <a:p>
            <a:pPr lvl="0">
              <a:lnSpc>
                <a:spcPct val="150000"/>
              </a:lnSpc>
            </a:pPr>
            <a:r>
              <a:rPr lang="zh-CN" altLang="en-US" sz="2000" b="1" dirty="0">
                <a:solidFill>
                  <a:srgbClr val="7F7F7F"/>
                </a:solidFill>
                <a:latin typeface="微软雅黑" pitchFamily="34" charset="-122"/>
                <a:ea typeface="微软雅黑" pitchFamily="34" charset="-122"/>
                <a:sym typeface="微软雅黑" pitchFamily="34" charset="-122"/>
              </a:rPr>
              <a:t>在</a:t>
            </a:r>
            <a:r>
              <a:rPr lang="en-US" altLang="zh-CN" sz="2000" b="1" dirty="0">
                <a:solidFill>
                  <a:srgbClr val="7F7F7F"/>
                </a:solidFill>
                <a:latin typeface="微软雅黑" pitchFamily="34" charset="-122"/>
                <a:ea typeface="微软雅黑" pitchFamily="34" charset="-122"/>
                <a:sym typeface="微软雅黑" pitchFamily="34" charset="-122"/>
              </a:rPr>
              <a:t>2018</a:t>
            </a:r>
            <a:r>
              <a:rPr lang="zh-CN" altLang="en-US" sz="2000" b="1" dirty="0">
                <a:solidFill>
                  <a:srgbClr val="7F7F7F"/>
                </a:solidFill>
                <a:latin typeface="微软雅黑" pitchFamily="34" charset="-122"/>
                <a:ea typeface="微软雅黑" pitchFamily="34" charset="-122"/>
                <a:sym typeface="微软雅黑" pitchFamily="34" charset="-122"/>
              </a:rPr>
              <a:t>年度汇缴</a:t>
            </a:r>
            <a:r>
              <a:rPr lang="zh-CN" altLang="en-US" sz="2000" b="1" dirty="0" smtClean="0">
                <a:solidFill>
                  <a:srgbClr val="7F7F7F"/>
                </a:solidFill>
                <a:latin typeface="微软雅黑" pitchFamily="34" charset="-122"/>
                <a:ea typeface="微软雅黑" pitchFamily="34" charset="-122"/>
                <a:sym typeface="微软雅黑" pitchFamily="34" charset="-122"/>
              </a:rPr>
              <a:t>扣除（</a:t>
            </a:r>
            <a:r>
              <a:rPr lang="en-US" altLang="zh-CN" sz="2000" b="1" dirty="0" smtClean="0">
                <a:solidFill>
                  <a:srgbClr val="7F7F7F"/>
                </a:solidFill>
                <a:latin typeface="微软雅黑" pitchFamily="34" charset="-122"/>
                <a:ea typeface="微软雅黑" pitchFamily="34" charset="-122"/>
                <a:sym typeface="微软雅黑" pitchFamily="34" charset="-122"/>
              </a:rPr>
              <a:t>《</a:t>
            </a:r>
            <a:r>
              <a:rPr lang="zh-CN" altLang="en-US" sz="2000" b="1" dirty="0" smtClean="0">
                <a:solidFill>
                  <a:srgbClr val="7F7F7F"/>
                </a:solidFill>
                <a:latin typeface="微软雅黑" pitchFamily="34" charset="-122"/>
                <a:ea typeface="微软雅黑" pitchFamily="34" charset="-122"/>
                <a:sym typeface="微软雅黑" pitchFamily="34" charset="-122"/>
              </a:rPr>
              <a:t>纳税调整项目明细表</a:t>
            </a:r>
            <a:r>
              <a:rPr lang="en-US" altLang="zh-CN" sz="2000" b="1" dirty="0" smtClean="0">
                <a:solidFill>
                  <a:srgbClr val="7F7F7F"/>
                </a:solidFill>
                <a:latin typeface="微软雅黑" pitchFamily="34" charset="-122"/>
                <a:ea typeface="微软雅黑" pitchFamily="34" charset="-122"/>
                <a:sym typeface="微软雅黑" pitchFamily="34" charset="-122"/>
              </a:rPr>
              <a:t>》</a:t>
            </a:r>
            <a:r>
              <a:rPr lang="zh-CN" altLang="en-US" sz="2000" b="1" dirty="0" smtClean="0">
                <a:solidFill>
                  <a:srgbClr val="7F7F7F"/>
                </a:solidFill>
                <a:latin typeface="微软雅黑" pitchFamily="34" charset="-122"/>
                <a:ea typeface="微软雅黑" pitchFamily="34" charset="-122"/>
                <a:sym typeface="微软雅黑" pitchFamily="34" charset="-122"/>
              </a:rPr>
              <a:t>“六、其他”栏）</a:t>
            </a:r>
            <a:endParaRPr lang="zh-CN" altLang="en-US" sz="2000" b="1" dirty="0">
              <a:solidFill>
                <a:srgbClr val="7F7F7F"/>
              </a:solidFill>
              <a:latin typeface="微软雅黑" pitchFamily="34" charset="-122"/>
              <a:ea typeface="微软雅黑" pitchFamily="34" charset="-122"/>
              <a:sym typeface="微软雅黑" pitchFamily="34" charset="-122"/>
            </a:endParaRPr>
          </a:p>
        </p:txBody>
      </p:sp>
      <p:sp>
        <p:nvSpPr>
          <p:cNvPr id="57" name="圆角矩形 15"/>
          <p:cNvSpPr/>
          <p:nvPr>
            <p:custDataLst>
              <p:tags r:id="rId26"/>
            </p:custDataLst>
          </p:nvPr>
        </p:nvSpPr>
        <p:spPr bwMode="gray">
          <a:xfrm>
            <a:off x="1668463" y="5584141"/>
            <a:ext cx="9840912" cy="905510"/>
          </a:xfrm>
          <a:prstGeom prst="roundRect">
            <a:avLst>
              <a:gd name="adj" fmla="val 17049"/>
            </a:avLst>
          </a:prstGeom>
          <a:solidFill>
            <a:srgbClr val="3498DB">
              <a:alpha val="80000"/>
            </a:srgbClr>
          </a:solidFill>
          <a:ln w="25400" cap="flat" cmpd="sng" algn="ctr">
            <a:noFill/>
            <a:prstDash val="solid"/>
          </a:ln>
          <a:effectLst/>
          <a:scene3d>
            <a:camera prst="orthographicFront">
              <a:rot lat="0" lon="0" rev="0"/>
            </a:camera>
            <a:lightRig rig="contrasting" dir="t">
              <a:rot lat="0" lon="0" rev="7800000"/>
            </a:lightRig>
          </a:scene3d>
          <a:sp3d/>
        </p:spPr>
        <p:txBody>
          <a:bodyPr wrap="none" lIns="90000" tIns="46800" rIns="90000" bIns="46800" anchor="ctr">
            <a:no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a:t>
            </a:r>
            <a:r>
              <a:rPr kumimoji="0" lang="zh-CN" altLang="en-US"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财政部  税务总局</a:t>
            </a:r>
            <a:r>
              <a:rPr kumimoji="0" lang="zh-CN" altLang="zh-CN"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关于公益性捐赠支出企业所得税税前结转扣除</a:t>
            </a:r>
            <a:endParaRPr kumimoji="0" lang="en-US" altLang="zh-CN"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zh-CN"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有关政策的通知</a:t>
            </a:r>
            <a:r>
              <a:rPr kumimoji="0" lang="en-US" altLang="zh-CN"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a:t>
            </a:r>
            <a:r>
              <a:rPr kumimoji="0" lang="zh-CN" altLang="en-US"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a:t>
            </a:r>
            <a:r>
              <a:rPr kumimoji="0" lang="zh-CN" altLang="zh-CN"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财税</a:t>
            </a:r>
            <a:r>
              <a:rPr kumimoji="0" lang="zh-CN" altLang="zh-CN" sz="24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ea"/>
                <a:sym typeface="Arial" pitchFamily="34" charset="0"/>
              </a:rPr>
              <a:t>〔</a:t>
            </a:r>
            <a:r>
              <a:rPr kumimoji="0" lang="en-US" altLang="zh-CN" sz="24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ea"/>
                <a:sym typeface="Arial" pitchFamily="34" charset="0"/>
              </a:rPr>
              <a:t>2018</a:t>
            </a:r>
            <a:r>
              <a:rPr kumimoji="0" lang="zh-CN" altLang="zh-CN" sz="24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ea"/>
                <a:sym typeface="Arial" pitchFamily="34" charset="0"/>
              </a:rPr>
              <a:t>〕</a:t>
            </a:r>
            <a:r>
              <a:rPr kumimoji="0" lang="en-US" altLang="zh-CN" sz="24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ea"/>
                <a:sym typeface="Arial" pitchFamily="34" charset="0"/>
              </a:rPr>
              <a:t>15</a:t>
            </a:r>
            <a:r>
              <a:rPr kumimoji="0" lang="zh-CN" altLang="en-US" sz="24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ea"/>
                <a:sym typeface="Arial" pitchFamily="34" charset="0"/>
              </a:rPr>
              <a:t>号）</a:t>
            </a:r>
            <a:endParaRPr kumimoji="0" lang="zh-CN" altLang="en-US" sz="24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ea"/>
              <a:sym typeface="Arial" pitchFamily="34" charset="0"/>
            </a:endParaRPr>
          </a:p>
        </p:txBody>
      </p:sp>
      <p:sp>
        <p:nvSpPr>
          <p:cNvPr id="10" name="文本框 9"/>
          <p:cNvSpPr txBox="1"/>
          <p:nvPr/>
        </p:nvSpPr>
        <p:spPr>
          <a:xfrm>
            <a:off x="460169" y="1317089"/>
            <a:ext cx="1826141" cy="584775"/>
          </a:xfrm>
          <a:prstGeom prst="rect">
            <a:avLst/>
          </a:prstGeom>
          <a:noFill/>
        </p:spPr>
        <p:txBody>
          <a:bodyPr wrap="none" rtlCol="0" anchor="t">
            <a:spAutoFit/>
          </a:bodyPr>
          <a:lstStyle/>
          <a:p>
            <a:pPr lvl="0" defTabSz="0">
              <a:buSzPct val="25000"/>
              <a:tabLst>
                <a:tab pos="4210050" algn="l"/>
              </a:tabLst>
            </a:pPr>
            <a:r>
              <a:rPr lang="zh-CN" altLang="en-US" sz="3200" b="1" dirty="0">
                <a:solidFill>
                  <a:srgbClr val="404040"/>
                </a:solidFill>
                <a:latin typeface="微软雅黑" pitchFamily="34" charset="-122"/>
                <a:ea typeface="微软雅黑" pitchFamily="34" charset="-122"/>
                <a:sym typeface="+mn-ea"/>
              </a:rPr>
              <a:t>申报处理</a:t>
            </a:r>
            <a:endParaRPr lang="zh-CN" altLang="en-US" sz="2400" dirty="0">
              <a:latin typeface="微软雅黑" pitchFamily="34" charset="-122"/>
              <a:ea typeface="微软雅黑" pitchFamily="34" charset="-122"/>
            </a:endParaRPr>
          </a:p>
        </p:txBody>
      </p:sp>
      <p:sp>
        <p:nvSpPr>
          <p:cNvPr id="34" name="文本框 5"/>
          <p:cNvSpPr txBox="1"/>
          <p:nvPr>
            <p:custDataLst>
              <p:tags r:id="rId27"/>
            </p:custDataLst>
          </p:nvPr>
        </p:nvSpPr>
        <p:spPr>
          <a:xfrm>
            <a:off x="8987447" y="3178175"/>
            <a:ext cx="2647950" cy="787400"/>
          </a:xfrm>
          <a:prstGeom prst="rect">
            <a:avLst/>
          </a:prstGeom>
          <a:noFill/>
          <a:ln w="9525">
            <a:noFill/>
          </a:ln>
        </p:spPr>
        <p:txBody>
          <a:bodyPr lIns="90000" tIns="0" rIns="90000" bIns="46800"/>
          <a:lstStyle/>
          <a:p>
            <a:pPr lvl="0">
              <a:lnSpc>
                <a:spcPct val="150000"/>
              </a:lnSpc>
            </a:pPr>
            <a:r>
              <a:rPr lang="zh-CN" altLang="en-US" sz="2000" b="1" dirty="0">
                <a:solidFill>
                  <a:srgbClr val="7F7F7F"/>
                </a:solidFill>
                <a:latin typeface="微软雅黑" pitchFamily="34" charset="-122"/>
                <a:ea typeface="微软雅黑" pitchFamily="34" charset="-122"/>
                <a:sym typeface="微软雅黑" pitchFamily="34" charset="-122"/>
              </a:rPr>
              <a:t>有结转三年扣除政策</a:t>
            </a:r>
          </a:p>
        </p:txBody>
      </p:sp>
      <p:sp>
        <p:nvSpPr>
          <p:cNvPr id="35" name="TextBox 51"/>
          <p:cNvSpPr txBox="1"/>
          <p:nvPr>
            <p:custDataLst>
              <p:tags r:id="rId28"/>
            </p:custDataLst>
          </p:nvPr>
        </p:nvSpPr>
        <p:spPr>
          <a:xfrm>
            <a:off x="647700" y="3939267"/>
            <a:ext cx="2238375" cy="864815"/>
          </a:xfrm>
          <a:prstGeom prst="rect">
            <a:avLst/>
          </a:prstGeom>
          <a:noFill/>
        </p:spPr>
        <p:txBody>
          <a:bodyPr wrap="square" tIns="0" rtlCol="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150" normalizeH="0" baseline="0" noProof="0" dirty="0" smtClean="0">
                <a:ln>
                  <a:noFill/>
                </a:ln>
                <a:solidFill>
                  <a:schemeClr val="tx1"/>
                </a:solidFill>
                <a:effectLst/>
                <a:uLnTx/>
                <a:uFillTx/>
                <a:latin typeface="微软雅黑" pitchFamily="34" charset="-122"/>
                <a:ea typeface="微软雅黑" pitchFamily="34" charset="-122"/>
                <a:cs typeface="+mn-cs"/>
              </a:rPr>
              <a:t>扶贫捐赠</a:t>
            </a:r>
            <a:endParaRPr kumimoji="0" lang="zh-CN" altLang="en-US" sz="2000" b="1" i="0" u="none" strike="noStrike" kern="1200" cap="none" spc="150" normalizeH="0" baseline="0" noProof="0" dirty="0">
              <a:ln>
                <a:noFill/>
              </a:ln>
              <a:solidFill>
                <a:schemeClr val="tx1"/>
              </a:solidFill>
              <a:effectLst/>
              <a:uLnTx/>
              <a:uFillTx/>
              <a:latin typeface="微软雅黑" pitchFamily="34" charset="-122"/>
              <a:ea typeface="微软雅黑" pitchFamily="34" charset="-122"/>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57"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77825" y="1803400"/>
            <a:ext cx="282575"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schemeClr val="tx1"/>
                </a:solidFill>
                <a:effectLst/>
                <a:uLnTx/>
                <a:uFillTx/>
                <a:latin typeface="+mn-lt"/>
                <a:ea typeface="+mn-ea"/>
                <a:cs typeface="+mn-cs"/>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kumimoji="0" lang="zh-CN" altLang="en-US" sz="100" b="0" i="0" u="none" strike="noStrike" kern="1200" cap="none" spc="0" normalizeH="0" baseline="0" noProof="0">
              <a:ln>
                <a:noFill/>
              </a:ln>
              <a:solidFill>
                <a:schemeClr val="tx1"/>
              </a:solidFill>
              <a:effectLst/>
              <a:uLnTx/>
              <a:uFillTx/>
              <a:latin typeface="+mn-lt"/>
              <a:ea typeface="+mn-ea"/>
              <a:cs typeface="+mn-cs"/>
            </a:endParaRPr>
          </a:p>
        </p:txBody>
      </p:sp>
      <p:sp>
        <p:nvSpPr>
          <p:cNvPr id="3" name="矩形 2"/>
          <p:cNvSpPr/>
          <p:nvPr/>
        </p:nvSpPr>
        <p:spPr>
          <a:xfrm>
            <a:off x="169863" y="1158875"/>
            <a:ext cx="12192000" cy="573087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srgbClr val="FFFFFF"/>
              </a:solidFill>
              <a:ea typeface="宋体" pitchFamily="2" charset="-122"/>
            </a:endParaRPr>
          </a:p>
        </p:txBody>
      </p:sp>
      <p:sp>
        <p:nvSpPr>
          <p:cNvPr id="19" name="矩形 18"/>
          <p:cNvSpPr/>
          <p:nvPr/>
        </p:nvSpPr>
        <p:spPr>
          <a:xfrm>
            <a:off x="484188" y="2293938"/>
            <a:ext cx="10931525" cy="533400"/>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1125"/>
              </a:spcAft>
              <a:buClrTx/>
              <a:buSzTx/>
              <a:buFontTx/>
              <a:buNone/>
              <a:defRPr/>
            </a:pPr>
            <a:r>
              <a:rPr kumimoji="0" lang="en-US" sz="2400" b="0"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rPr>
              <a:t>      </a:t>
            </a:r>
            <a:endParaRPr kumimoji="0" lang="zh-CN" altLang="en-US" sz="2000" b="0"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endParaRPr>
          </a:p>
        </p:txBody>
      </p:sp>
      <p:sp>
        <p:nvSpPr>
          <p:cNvPr id="102410" name="文本框 16"/>
          <p:cNvSpPr txBox="1"/>
          <p:nvPr/>
        </p:nvSpPr>
        <p:spPr>
          <a:xfrm>
            <a:off x="581891" y="1436688"/>
            <a:ext cx="11234057" cy="2497607"/>
          </a:xfrm>
          <a:prstGeom prst="rect">
            <a:avLst/>
          </a:prstGeom>
          <a:noFill/>
          <a:ln w="9525">
            <a:noFill/>
          </a:ln>
        </p:spPr>
        <p:txBody>
          <a:bodyPr wrap="square" anchor="t">
            <a:spAutoFit/>
          </a:bodyPr>
          <a:lstStyle/>
          <a:p>
            <a:pPr marL="0" marR="0" lvl="0" indent="0" algn="l" defTabSz="914400" rtl="0" eaLnBrk="1" fontAlgn="auto" latinLnBrk="1" hangingPunct="1">
              <a:lnSpc>
                <a:spcPct val="140000"/>
              </a:lnSpc>
              <a:spcBef>
                <a:spcPts val="0"/>
              </a:spcBef>
              <a:spcAft>
                <a:spcPts val="1125"/>
              </a:spcAft>
              <a:buClrTx/>
              <a:buSzTx/>
              <a:buFontTx/>
              <a:buNone/>
              <a:defRPr/>
            </a:pPr>
            <a:r>
              <a:rPr kumimoji="0" lang="en-US" altLang="zh-CN" sz="2000" b="0"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sym typeface="+mn-ea"/>
              </a:rPr>
              <a:t>      </a:t>
            </a:r>
            <a:r>
              <a:rPr kumimoji="0" lang="en-US" altLang="zh-CN" sz="2000" b="1"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sym typeface="+mn-ea"/>
              </a:rPr>
              <a:t> </a:t>
            </a:r>
            <a:r>
              <a:rPr kumimoji="0" lang="zh-CN" altLang="en-US" sz="2800" b="1"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cs typeface="微软雅黑" pitchFamily="34" charset="-122"/>
                <a:sym typeface="+mn-ea"/>
              </a:rPr>
              <a:t>【实</a:t>
            </a:r>
            <a:r>
              <a:rPr kumimoji="0" lang="en-US" altLang="zh-CN" sz="2800" b="1"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cs typeface="微软雅黑" pitchFamily="34" charset="-122"/>
                <a:sym typeface="+mn-ea"/>
              </a:rPr>
              <a:t>例</a:t>
            </a:r>
            <a:r>
              <a:rPr kumimoji="0" lang="zh-CN" altLang="en-US" sz="2800" b="1"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cs typeface="微软雅黑" pitchFamily="34" charset="-122"/>
                <a:sym typeface="+mn-ea"/>
              </a:rPr>
              <a:t>】</a:t>
            </a:r>
            <a:r>
              <a:rPr kumimoji="0" lang="en-US" altLang="zh-CN" sz="2800" b="1"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sym typeface="+mn-ea"/>
              </a:rPr>
              <a:t>某企业2017年-2019</a:t>
            </a:r>
            <a:r>
              <a:rPr kumimoji="0" lang="zh-CN" altLang="en-US" sz="2800" b="1"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sym typeface="+mn-ea"/>
              </a:rPr>
              <a:t>年发生的捐赠情况如下：</a:t>
            </a:r>
          </a:p>
          <a:p>
            <a:pPr marL="0" marR="0" lvl="0" indent="0" algn="r" defTabSz="914400" rtl="0" eaLnBrk="1" fontAlgn="auto" latinLnBrk="1" hangingPunct="1">
              <a:lnSpc>
                <a:spcPct val="140000"/>
              </a:lnSpc>
              <a:spcBef>
                <a:spcPts val="0"/>
              </a:spcBef>
              <a:spcAft>
                <a:spcPts val="1125"/>
              </a:spcAft>
              <a:buClrTx/>
              <a:buSzTx/>
              <a:buFontTx/>
              <a:buNone/>
              <a:defRPr/>
            </a:pPr>
            <a:r>
              <a:rPr kumimoji="0" lang="zh-CN" altLang="en-US" sz="2400" b="1"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sym typeface="+mn-ea"/>
              </a:rPr>
              <a:t>金额单位：万元</a:t>
            </a:r>
          </a:p>
          <a:p>
            <a:pPr marL="0" marR="0" lvl="0" indent="0" algn="l" defTabSz="914400" rtl="0" eaLnBrk="1" fontAlgn="auto" latinLnBrk="1" hangingPunct="1">
              <a:lnSpc>
                <a:spcPct val="140000"/>
              </a:lnSpc>
              <a:spcBef>
                <a:spcPts val="0"/>
              </a:spcBef>
              <a:spcAft>
                <a:spcPts val="1125"/>
              </a:spcAft>
              <a:buClrTx/>
              <a:buSzTx/>
              <a:buFontTx/>
              <a:buNone/>
              <a:defRPr/>
            </a:pPr>
            <a:endParaRPr kumimoji="0" lang="zh-CN" altLang="en-US" sz="2000" b="0"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sym typeface="+mn-ea"/>
            </a:endParaRPr>
          </a:p>
          <a:p>
            <a:pPr marL="0" marR="0" lvl="0" indent="0" algn="l" defTabSz="914400" rtl="0" eaLnBrk="1" fontAlgn="auto" latinLnBrk="1" hangingPunct="1">
              <a:lnSpc>
                <a:spcPct val="140000"/>
              </a:lnSpc>
              <a:spcBef>
                <a:spcPts val="0"/>
              </a:spcBef>
              <a:spcAft>
                <a:spcPts val="1125"/>
              </a:spcAft>
              <a:buClrTx/>
              <a:buSzTx/>
              <a:buFontTx/>
              <a:buNone/>
              <a:defRPr/>
            </a:pPr>
            <a:endParaRPr kumimoji="0" lang="en-US" altLang="zh-CN" sz="2000" b="0"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endParaRPr>
          </a:p>
        </p:txBody>
      </p:sp>
      <p:graphicFrame>
        <p:nvGraphicFramePr>
          <p:cNvPr id="4" name="表格 3"/>
          <p:cNvGraphicFramePr/>
          <p:nvPr/>
        </p:nvGraphicFramePr>
        <p:xfrm>
          <a:off x="881061" y="2827338"/>
          <a:ext cx="10436122" cy="3644713"/>
        </p:xfrm>
        <a:graphic>
          <a:graphicData uri="http://schemas.openxmlformats.org/drawingml/2006/table">
            <a:tbl>
              <a:tblPr firstRow="1" bandRow="1">
                <a:tableStyleId>{5C22544A-7EE6-4342-B048-85BDC9FD1C3A}</a:tableStyleId>
              </a:tblPr>
              <a:tblGrid>
                <a:gridCol w="1440062"/>
                <a:gridCol w="1439396"/>
                <a:gridCol w="1438730"/>
                <a:gridCol w="1545303"/>
                <a:gridCol w="1333490"/>
                <a:gridCol w="3239141"/>
              </a:tblGrid>
              <a:tr h="1459016">
                <a:tc>
                  <a:txBody>
                    <a:bodyPr/>
                    <a:lstStyle/>
                    <a:p>
                      <a:pPr indent="0" algn="ctr">
                        <a:buNone/>
                      </a:pPr>
                      <a:r>
                        <a:rPr lang="zh-CN" sz="2000" b="1" dirty="0">
                          <a:latin typeface="微软雅黑" pitchFamily="34" charset="-122"/>
                          <a:ea typeface="微软雅黑" pitchFamily="34" charset="-122"/>
                        </a:rPr>
                        <a:t>年度</a:t>
                      </a:r>
                      <a:endParaRPr lang="zh-CN" altLang="en-US" sz="2000" b="1" dirty="0">
                        <a:latin typeface="微软雅黑" pitchFamily="34" charset="-122"/>
                        <a:ea typeface="微软雅黑" pitchFamily="34" charset="-122"/>
                      </a:endParaRPr>
                    </a:p>
                  </a:txBody>
                  <a:tcPr marL="12700" marR="12700" marT="12700" anchor="ctr"/>
                </a:tc>
                <a:tc>
                  <a:txBody>
                    <a:bodyPr/>
                    <a:lstStyle/>
                    <a:p>
                      <a:pPr indent="0" algn="ctr">
                        <a:buNone/>
                      </a:pPr>
                      <a:r>
                        <a:rPr lang="zh-CN" sz="2000" b="1" dirty="0">
                          <a:latin typeface="微软雅黑" pitchFamily="34" charset="-122"/>
                          <a:ea typeface="微软雅黑" pitchFamily="34" charset="-122"/>
                        </a:rPr>
                        <a:t>利润总额</a:t>
                      </a:r>
                      <a:endParaRPr lang="zh-CN" altLang="en-US" sz="2000" b="1" dirty="0">
                        <a:latin typeface="微软雅黑" pitchFamily="34" charset="-122"/>
                        <a:ea typeface="微软雅黑" pitchFamily="34" charset="-122"/>
                      </a:endParaRPr>
                    </a:p>
                  </a:txBody>
                  <a:tcPr marL="12700" marR="12700" marT="12700" anchor="ctr"/>
                </a:tc>
                <a:tc>
                  <a:txBody>
                    <a:bodyPr/>
                    <a:lstStyle/>
                    <a:p>
                      <a:pPr indent="0" algn="ctr">
                        <a:buNone/>
                      </a:pPr>
                      <a:r>
                        <a:rPr lang="zh-CN" sz="2000" b="1" dirty="0">
                          <a:latin typeface="微软雅黑" pitchFamily="34" charset="-122"/>
                          <a:ea typeface="微软雅黑" pitchFamily="34" charset="-122"/>
                        </a:rPr>
                        <a:t>公益性捐赠支出合计</a:t>
                      </a:r>
                      <a:endParaRPr lang="zh-CN" altLang="en-US" sz="2000" b="1" dirty="0">
                        <a:latin typeface="微软雅黑" pitchFamily="34" charset="-122"/>
                        <a:ea typeface="微软雅黑" pitchFamily="34" charset="-122"/>
                      </a:endParaRPr>
                    </a:p>
                  </a:txBody>
                  <a:tcPr marL="12700" marR="12700" marT="12700" anchor="ctr"/>
                </a:tc>
                <a:tc>
                  <a:txBody>
                    <a:bodyPr/>
                    <a:lstStyle/>
                    <a:p>
                      <a:pPr indent="0" algn="ctr">
                        <a:buNone/>
                      </a:pPr>
                      <a:r>
                        <a:rPr lang="zh-CN" sz="2000" b="1" dirty="0">
                          <a:latin typeface="微软雅黑" pitchFamily="34" charset="-122"/>
                          <a:ea typeface="微软雅黑" pitchFamily="34" charset="-122"/>
                        </a:rPr>
                        <a:t>其中：符合条件的扶贫捐赠</a:t>
                      </a:r>
                      <a:endParaRPr lang="zh-CN" altLang="en-US" sz="2000" b="1" dirty="0">
                        <a:latin typeface="微软雅黑" pitchFamily="34" charset="-122"/>
                        <a:ea typeface="微软雅黑" pitchFamily="34" charset="-122"/>
                      </a:endParaRPr>
                    </a:p>
                  </a:txBody>
                  <a:tcPr marL="12700" marR="12700" marT="12700" anchor="ctr"/>
                </a:tc>
                <a:tc>
                  <a:txBody>
                    <a:bodyPr/>
                    <a:lstStyle/>
                    <a:p>
                      <a:pPr indent="0" algn="ctr">
                        <a:buNone/>
                      </a:pPr>
                      <a:r>
                        <a:rPr lang="zh-CN" sz="2000" b="1" dirty="0">
                          <a:latin typeface="微软雅黑" pitchFamily="34" charset="-122"/>
                          <a:ea typeface="微软雅黑" pitchFamily="34" charset="-122"/>
                        </a:rPr>
                        <a:t>其他公益性捐赠</a:t>
                      </a:r>
                      <a:endParaRPr lang="zh-CN" altLang="en-US" sz="2000" b="1" dirty="0">
                        <a:latin typeface="微软雅黑" pitchFamily="34" charset="-122"/>
                        <a:ea typeface="微软雅黑" pitchFamily="34" charset="-122"/>
                      </a:endParaRPr>
                    </a:p>
                  </a:txBody>
                  <a:tcPr marL="12700" marR="12700" marT="12700" anchor="ctr"/>
                </a:tc>
                <a:tc>
                  <a:txBody>
                    <a:bodyPr/>
                    <a:lstStyle/>
                    <a:p>
                      <a:pPr indent="0" algn="ctr">
                        <a:buNone/>
                      </a:pPr>
                      <a:r>
                        <a:rPr lang="zh-CN" sz="2000" b="1">
                          <a:latin typeface="微软雅黑" pitchFamily="34" charset="-122"/>
                          <a:ea typeface="微软雅黑" pitchFamily="34" charset="-122"/>
                        </a:rPr>
                        <a:t>备注</a:t>
                      </a:r>
                      <a:endParaRPr lang="zh-CN" altLang="en-US" sz="2000" b="1">
                        <a:latin typeface="微软雅黑" pitchFamily="34" charset="-122"/>
                        <a:ea typeface="微软雅黑" pitchFamily="34" charset="-122"/>
                      </a:endParaRPr>
                    </a:p>
                  </a:txBody>
                  <a:tcPr marL="12700" marR="12700" marT="12700" anchor="ctr"/>
                </a:tc>
              </a:tr>
              <a:tr h="849410">
                <a:tc>
                  <a:txBody>
                    <a:bodyPr/>
                    <a:lstStyle/>
                    <a:p>
                      <a:pPr indent="0" algn="ctr">
                        <a:buNone/>
                      </a:pPr>
                      <a:r>
                        <a:rPr lang="zh-CN" sz="2000" b="1">
                          <a:latin typeface="微软雅黑" pitchFamily="34" charset="-122"/>
                          <a:ea typeface="微软雅黑" pitchFamily="34" charset="-122"/>
                        </a:rPr>
                        <a:t>2017年</a:t>
                      </a:r>
                      <a:endParaRPr lang="zh-CN"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400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90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50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dirty="0">
                          <a:latin typeface="微软雅黑" pitchFamily="34" charset="-122"/>
                          <a:ea typeface="微软雅黑" pitchFamily="34" charset="-122"/>
                        </a:rPr>
                        <a:t>40</a:t>
                      </a:r>
                      <a:endParaRPr lang="en-US" altLang="en-US" sz="2000" b="1" dirty="0">
                        <a:latin typeface="微软雅黑" pitchFamily="34" charset="-122"/>
                        <a:ea typeface="微软雅黑" pitchFamily="34" charset="-122"/>
                      </a:endParaRPr>
                    </a:p>
                  </a:txBody>
                  <a:tcPr marL="12700" marR="12700" marT="12700" anchor="ctr"/>
                </a:tc>
                <a:tc>
                  <a:txBody>
                    <a:bodyPr/>
                    <a:lstStyle/>
                    <a:p>
                      <a:pPr indent="0" algn="ctr">
                        <a:buNone/>
                      </a:pPr>
                      <a:r>
                        <a:rPr lang="zh-CN" sz="2000" b="1" dirty="0">
                          <a:latin typeface="微软雅黑" pitchFamily="34" charset="-122"/>
                          <a:ea typeface="微软雅黑" pitchFamily="34" charset="-122"/>
                        </a:rPr>
                        <a:t>当年未享受扶贫捐赠全额扣除优惠</a:t>
                      </a:r>
                      <a:endParaRPr lang="zh-CN" altLang="en-US" sz="2000" b="1" dirty="0">
                        <a:latin typeface="微软雅黑" pitchFamily="34" charset="-122"/>
                        <a:ea typeface="微软雅黑" pitchFamily="34" charset="-122"/>
                      </a:endParaRPr>
                    </a:p>
                  </a:txBody>
                  <a:tcPr marL="12700" marR="12700" marT="12700" anchor="ctr"/>
                </a:tc>
              </a:tr>
              <a:tr h="731526">
                <a:tc>
                  <a:txBody>
                    <a:bodyPr/>
                    <a:lstStyle/>
                    <a:p>
                      <a:pPr indent="0" algn="ctr">
                        <a:buNone/>
                      </a:pPr>
                      <a:r>
                        <a:rPr lang="zh-CN" sz="2000" b="1">
                          <a:latin typeface="微软雅黑" pitchFamily="34" charset="-122"/>
                          <a:ea typeface="微软雅黑" pitchFamily="34" charset="-122"/>
                        </a:rPr>
                        <a:t>2018年</a:t>
                      </a:r>
                      <a:endParaRPr lang="zh-CN"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500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120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50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70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endParaRPr lang="zh-CN" altLang="en-US" sz="2000" b="1" dirty="0">
                        <a:latin typeface="微软雅黑" pitchFamily="34" charset="-122"/>
                        <a:ea typeface="微软雅黑" pitchFamily="34" charset="-122"/>
                      </a:endParaRPr>
                    </a:p>
                  </a:txBody>
                  <a:tcPr marL="12700" marR="12700" marT="12700" anchor="ctr"/>
                </a:tc>
              </a:tr>
              <a:tr h="604761">
                <a:tc>
                  <a:txBody>
                    <a:bodyPr/>
                    <a:lstStyle/>
                    <a:p>
                      <a:pPr indent="0" algn="ctr">
                        <a:buNone/>
                      </a:pPr>
                      <a:r>
                        <a:rPr lang="zh-CN" sz="2000" b="1">
                          <a:latin typeface="微软雅黑" pitchFamily="34" charset="-122"/>
                          <a:ea typeface="微软雅黑" pitchFamily="34" charset="-122"/>
                        </a:rPr>
                        <a:t>2019年</a:t>
                      </a:r>
                      <a:endParaRPr lang="zh-CN"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600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140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r>
                        <a:rPr lang="en-US" sz="2000" b="1" dirty="0">
                          <a:latin typeface="微软雅黑" pitchFamily="34" charset="-122"/>
                          <a:ea typeface="微软雅黑" pitchFamily="34" charset="-122"/>
                        </a:rPr>
                        <a:t>50</a:t>
                      </a:r>
                      <a:endParaRPr lang="en-US" altLang="en-US" sz="2000" b="1" dirty="0">
                        <a:latin typeface="微软雅黑" pitchFamily="34" charset="-122"/>
                        <a:ea typeface="微软雅黑" pitchFamily="34" charset="-122"/>
                      </a:endParaRPr>
                    </a:p>
                  </a:txBody>
                  <a:tcPr marL="12700" marR="12700" marT="12700" anchor="ctr"/>
                </a:tc>
                <a:tc>
                  <a:txBody>
                    <a:bodyPr/>
                    <a:lstStyle/>
                    <a:p>
                      <a:pPr indent="0" algn="ctr">
                        <a:buNone/>
                      </a:pPr>
                      <a:r>
                        <a:rPr lang="en-US" sz="2000" b="1">
                          <a:latin typeface="微软雅黑" pitchFamily="34" charset="-122"/>
                          <a:ea typeface="微软雅黑" pitchFamily="34" charset="-122"/>
                        </a:rPr>
                        <a:t>90</a:t>
                      </a:r>
                      <a:endParaRPr lang="en-US" altLang="en-US" sz="2000" b="1">
                        <a:latin typeface="微软雅黑" pitchFamily="34" charset="-122"/>
                        <a:ea typeface="微软雅黑" pitchFamily="34" charset="-122"/>
                      </a:endParaRPr>
                    </a:p>
                  </a:txBody>
                  <a:tcPr marL="12700" marR="12700" marT="12700" anchor="ctr"/>
                </a:tc>
                <a:tc>
                  <a:txBody>
                    <a:bodyPr/>
                    <a:lstStyle/>
                    <a:p>
                      <a:pPr indent="0" algn="ctr">
                        <a:buNone/>
                      </a:pPr>
                      <a:endParaRPr lang="en-US" altLang="en-US" sz="2000" b="1" dirty="0">
                        <a:latin typeface="微软雅黑" pitchFamily="34" charset="-122"/>
                        <a:ea typeface="微软雅黑" pitchFamily="34" charset="-122"/>
                      </a:endParaRPr>
                    </a:p>
                  </a:txBody>
                  <a:tcPr marL="12700" marR="12700" marT="12700" anchor="ctr"/>
                </a:tc>
              </a:tr>
            </a:tbl>
          </a:graphicData>
        </a:graphic>
      </p:graphicFrame>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p:cNvPicPr>
            <a:picLocks noChangeAspect="1"/>
          </p:cNvPicPr>
          <p:nvPr/>
        </p:nvPicPr>
        <p:blipFill>
          <a:blip r:embed="rId2"/>
          <a:srcRect b="11569"/>
          <a:stretch>
            <a:fillRect/>
          </a:stretch>
        </p:blipFill>
        <p:spPr bwMode="auto">
          <a:xfrm>
            <a:off x="520700" y="3733800"/>
            <a:ext cx="2287588" cy="2247900"/>
          </a:xfrm>
          <a:prstGeom prst="rect">
            <a:avLst/>
          </a:prstGeom>
          <a:noFill/>
          <a:ln w="9525">
            <a:noFill/>
            <a:miter lim="800000"/>
            <a:headEnd/>
            <a:tailEnd/>
          </a:ln>
        </p:spPr>
      </p:pic>
      <p:sp>
        <p:nvSpPr>
          <p:cNvPr id="41" name="Freeform 9"/>
          <p:cNvSpPr>
            <a:spLocks noEditPoints="1"/>
          </p:cNvSpPr>
          <p:nvPr/>
        </p:nvSpPr>
        <p:spPr bwMode="auto">
          <a:xfrm flipH="1">
            <a:off x="2956055" y="1484416"/>
            <a:ext cx="45719" cy="3277589"/>
          </a:xfrm>
          <a:custGeom>
            <a:avLst/>
            <a:gdLst>
              <a:gd name="T0" fmla="*/ 0 w 153"/>
              <a:gd name="T1" fmla="*/ 0 h 6522"/>
              <a:gd name="T2" fmla="*/ 2147483647 w 153"/>
              <a:gd name="T3" fmla="*/ 0 h 6522"/>
              <a:gd name="T4" fmla="*/ 2147483647 w 153"/>
              <a:gd name="T5" fmla="*/ 2147483647 h 6522"/>
              <a:gd name="T6" fmla="*/ 0 w 153"/>
              <a:gd name="T7" fmla="*/ 2147483647 h 6522"/>
              <a:gd name="T8" fmla="*/ 0 w 153"/>
              <a:gd name="T9" fmla="*/ 0 h 6522"/>
              <a:gd name="T10" fmla="*/ 2147483647 w 153"/>
              <a:gd name="T11" fmla="*/ 0 h 6522"/>
              <a:gd name="T12" fmla="*/ 2147483647 w 153"/>
              <a:gd name="T13" fmla="*/ 0 h 6522"/>
              <a:gd name="T14" fmla="*/ 2147483647 w 153"/>
              <a:gd name="T15" fmla="*/ 2147483647 h 6522"/>
              <a:gd name="T16" fmla="*/ 2147483647 w 153"/>
              <a:gd name="T17" fmla="*/ 2147483647 h 6522"/>
              <a:gd name="T18" fmla="*/ 2147483647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6522"/>
              <a:gd name="T32" fmla="*/ 153 w 153"/>
              <a:gd name="T33" fmla="*/ 6522 h 6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chemeClr val="bg1"/>
          </a:solidFill>
          <a:ln w="9525">
            <a:solidFill>
              <a:schemeClr val="accent1"/>
            </a:solidFill>
            <a:round/>
          </a:ln>
        </p:spPr>
        <p:txBody>
          <a:bodyPr/>
          <a:lstStyle/>
          <a:p>
            <a:endParaRPr lang="zh-CN" altLang="en-US"/>
          </a:p>
        </p:txBody>
      </p:sp>
      <p:sp>
        <p:nvSpPr>
          <p:cNvPr id="5" name="Freeform 10"/>
          <p:cNvSpPr/>
          <p:nvPr/>
        </p:nvSpPr>
        <p:spPr bwMode="auto">
          <a:xfrm>
            <a:off x="3215510" y="1476522"/>
            <a:ext cx="7130556" cy="768350"/>
          </a:xfrm>
          <a:custGeom>
            <a:avLst/>
            <a:gdLst>
              <a:gd name="T0" fmla="*/ 93 w 6425"/>
              <a:gd name="T1" fmla="*/ 0 h 911"/>
              <a:gd name="T2" fmla="*/ 6331 w 6425"/>
              <a:gd name="T3" fmla="*/ 0 h 911"/>
              <a:gd name="T4" fmla="*/ 6425 w 6425"/>
              <a:gd name="T5" fmla="*/ 93 h 911"/>
              <a:gd name="T6" fmla="*/ 6425 w 6425"/>
              <a:gd name="T7" fmla="*/ 818 h 911"/>
              <a:gd name="T8" fmla="*/ 6331 w 6425"/>
              <a:gd name="T9" fmla="*/ 911 h 911"/>
              <a:gd name="T10" fmla="*/ 93 w 6425"/>
              <a:gd name="T11" fmla="*/ 911 h 911"/>
              <a:gd name="T12" fmla="*/ 0 w 6425"/>
              <a:gd name="T13" fmla="*/ 818 h 911"/>
              <a:gd name="T14" fmla="*/ 0 w 6425"/>
              <a:gd name="T15" fmla="*/ 93 h 911"/>
              <a:gd name="T16" fmla="*/ 93 w 6425"/>
              <a:gd name="T17"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bg1"/>
          </a:solidFill>
          <a:ln>
            <a:solidFill>
              <a:schemeClr val="accent1">
                <a:lumMod val="75000"/>
              </a:schemeClr>
            </a:solidFill>
          </a:ln>
        </p:spPr>
        <p:txBody>
          <a:bodyPr/>
          <a:lstStyle/>
          <a:p>
            <a:pPr fontAlgn="auto">
              <a:spcBef>
                <a:spcPts val="0"/>
              </a:spcBef>
              <a:spcAft>
                <a:spcPts val="0"/>
              </a:spcAft>
              <a:defRPr/>
            </a:pPr>
            <a:endParaRPr lang="zh-CN" altLang="en-US">
              <a:solidFill>
                <a:schemeClr val="bg2"/>
              </a:solidFill>
              <a:latin typeface="+mn-lt"/>
              <a:ea typeface="+mn-ea"/>
            </a:endParaRPr>
          </a:p>
        </p:txBody>
      </p:sp>
      <p:grpSp>
        <p:nvGrpSpPr>
          <p:cNvPr id="6" name="组合 5"/>
          <p:cNvGrpSpPr/>
          <p:nvPr/>
        </p:nvGrpSpPr>
        <p:grpSpPr>
          <a:xfrm>
            <a:off x="3254560" y="1554104"/>
            <a:ext cx="604929" cy="613186"/>
            <a:chOff x="5667375" y="819046"/>
            <a:chExt cx="588963" cy="597002"/>
          </a:xfrm>
          <a:solidFill>
            <a:srgbClr val="00A2C2"/>
          </a:solidFill>
        </p:grpSpPr>
        <p:sp>
          <p:nvSpPr>
            <p:cNvPr id="7" name="Oval 16"/>
            <p:cNvSpPr>
              <a:spLocks noChangeArrowheads="1"/>
            </p:cNvSpPr>
            <p:nvPr/>
          </p:nvSpPr>
          <p:spPr bwMode="auto">
            <a:xfrm>
              <a:off x="5667375" y="819046"/>
              <a:ext cx="588963" cy="590550"/>
            </a:xfrm>
            <a:prstGeom prst="ellipse">
              <a:avLst/>
            </a:prstGeom>
            <a:grpFill/>
            <a:ln>
              <a:noFill/>
            </a:ln>
          </p:spPr>
          <p:txBody>
            <a:bodyPr/>
            <a:lstStyle/>
            <a:p>
              <a:pPr fontAlgn="auto">
                <a:spcBef>
                  <a:spcPts val="0"/>
                </a:spcBef>
                <a:spcAft>
                  <a:spcPts val="0"/>
                </a:spcAft>
                <a:defRPr/>
              </a:pPr>
              <a:endParaRPr lang="zh-CN" altLang="en-US" sz="2800">
                <a:solidFill>
                  <a:srgbClr val="FFFFFF"/>
                </a:solidFill>
                <a:latin typeface="+mn-lt"/>
                <a:ea typeface="+mn-ea"/>
              </a:endParaRPr>
            </a:p>
          </p:txBody>
        </p:sp>
        <p:sp>
          <p:nvSpPr>
            <p:cNvPr id="8" name="TextBox 44"/>
            <p:cNvSpPr txBox="1"/>
            <p:nvPr/>
          </p:nvSpPr>
          <p:spPr>
            <a:xfrm>
              <a:off x="5726856" y="846707"/>
              <a:ext cx="426381" cy="569341"/>
            </a:xfrm>
            <a:prstGeom prst="rect">
              <a:avLst/>
            </a:prstGeom>
            <a:noFill/>
          </p:spPr>
          <p:txBody>
            <a:bodyPr wrap="none">
              <a:spAutoFit/>
            </a:bodyPr>
            <a:lstStyle/>
            <a:p>
              <a:pPr fontAlgn="auto">
                <a:spcBef>
                  <a:spcPts val="0"/>
                </a:spcBef>
                <a:spcAft>
                  <a:spcPts val="0"/>
                </a:spcAft>
                <a:defRPr/>
              </a:pPr>
              <a:r>
                <a:rPr lang="en-US" altLang="zh-CN" sz="3200" b="1" dirty="0">
                  <a:solidFill>
                    <a:srgbClr val="FFFFFF"/>
                  </a:solidFill>
                  <a:latin typeface="微软雅黑" pitchFamily="34" charset="-122"/>
                  <a:ea typeface="微软雅黑" pitchFamily="34" charset="-122"/>
                </a:rPr>
                <a:t>1</a:t>
              </a:r>
              <a:endParaRPr lang="zh-CN" altLang="en-US" sz="3200" b="1" dirty="0">
                <a:solidFill>
                  <a:srgbClr val="FFFFFF"/>
                </a:solidFill>
                <a:latin typeface="微软雅黑" pitchFamily="34" charset="-122"/>
                <a:ea typeface="微软雅黑" pitchFamily="34" charset="-122"/>
              </a:endParaRPr>
            </a:p>
          </p:txBody>
        </p:sp>
      </p:grpSp>
      <p:sp>
        <p:nvSpPr>
          <p:cNvPr id="62" name="TextBox 61"/>
          <p:cNvSpPr txBox="1">
            <a:spLocks noChangeArrowheads="1"/>
          </p:cNvSpPr>
          <p:nvPr/>
        </p:nvSpPr>
        <p:spPr bwMode="auto">
          <a:xfrm>
            <a:off x="3980714" y="1564995"/>
            <a:ext cx="6158515" cy="584775"/>
          </a:xfrm>
          <a:prstGeom prst="rect">
            <a:avLst/>
          </a:prstGeom>
          <a:noFill/>
          <a:ln w="9525">
            <a:noFill/>
            <a:miter lim="800000"/>
          </a:ln>
        </p:spPr>
        <p:txBody>
          <a:bodyPr wrap="square">
            <a:spAutoFit/>
          </a:bodyPr>
          <a:lstStyle/>
          <a:p>
            <a:r>
              <a:rPr lang="zh-CN" altLang="en-US" sz="3200" b="1" dirty="0">
                <a:solidFill>
                  <a:schemeClr val="tx2"/>
                </a:solidFill>
                <a:latin typeface="微软雅黑" pitchFamily="34" charset="-122"/>
                <a:ea typeface="微软雅黑" pitchFamily="34" charset="-122"/>
              </a:rPr>
              <a:t>企业</a:t>
            </a:r>
            <a:r>
              <a:rPr lang="zh-CN" altLang="en-US" sz="3200" b="1" dirty="0" smtClean="0">
                <a:solidFill>
                  <a:schemeClr val="tx2"/>
                </a:solidFill>
                <a:latin typeface="微软雅黑" pitchFamily="34" charset="-122"/>
                <a:ea typeface="微软雅黑" pitchFamily="34" charset="-122"/>
              </a:rPr>
              <a:t>所得税基础知识简介</a:t>
            </a:r>
            <a:endParaRPr lang="zh-CN" altLang="en-US" sz="3200" b="1" dirty="0">
              <a:solidFill>
                <a:schemeClr val="tx2"/>
              </a:solidFill>
              <a:latin typeface="微软雅黑" pitchFamily="34" charset="-122"/>
              <a:ea typeface="微软雅黑" pitchFamily="34" charset="-122"/>
            </a:endParaRPr>
          </a:p>
        </p:txBody>
      </p:sp>
      <p:sp>
        <p:nvSpPr>
          <p:cNvPr id="9" name="Freeform 10"/>
          <p:cNvSpPr/>
          <p:nvPr/>
        </p:nvSpPr>
        <p:spPr bwMode="auto">
          <a:xfrm>
            <a:off x="3227386" y="3762384"/>
            <a:ext cx="7130558" cy="768350"/>
          </a:xfrm>
          <a:custGeom>
            <a:avLst/>
            <a:gdLst>
              <a:gd name="T0" fmla="*/ 93 w 6425"/>
              <a:gd name="T1" fmla="*/ 0 h 911"/>
              <a:gd name="T2" fmla="*/ 6331 w 6425"/>
              <a:gd name="T3" fmla="*/ 0 h 911"/>
              <a:gd name="T4" fmla="*/ 6425 w 6425"/>
              <a:gd name="T5" fmla="*/ 93 h 911"/>
              <a:gd name="T6" fmla="*/ 6425 w 6425"/>
              <a:gd name="T7" fmla="*/ 818 h 911"/>
              <a:gd name="T8" fmla="*/ 6331 w 6425"/>
              <a:gd name="T9" fmla="*/ 911 h 911"/>
              <a:gd name="T10" fmla="*/ 93 w 6425"/>
              <a:gd name="T11" fmla="*/ 911 h 911"/>
              <a:gd name="T12" fmla="*/ 0 w 6425"/>
              <a:gd name="T13" fmla="*/ 818 h 911"/>
              <a:gd name="T14" fmla="*/ 0 w 6425"/>
              <a:gd name="T15" fmla="*/ 93 h 911"/>
              <a:gd name="T16" fmla="*/ 93 w 6425"/>
              <a:gd name="T17"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bg1"/>
          </a:solidFill>
          <a:ln>
            <a:solidFill>
              <a:schemeClr val="accent1">
                <a:lumMod val="75000"/>
              </a:schemeClr>
            </a:solidFill>
          </a:ln>
        </p:spPr>
        <p:txBody>
          <a:bodyPr/>
          <a:lstStyle/>
          <a:p>
            <a:pPr fontAlgn="auto">
              <a:spcBef>
                <a:spcPts val="0"/>
              </a:spcBef>
              <a:spcAft>
                <a:spcPts val="0"/>
              </a:spcAft>
              <a:defRPr/>
            </a:pPr>
            <a:endParaRPr lang="zh-CN" altLang="en-US">
              <a:solidFill>
                <a:schemeClr val="bg2"/>
              </a:solidFill>
              <a:latin typeface="+mn-lt"/>
              <a:ea typeface="+mn-ea"/>
            </a:endParaRPr>
          </a:p>
        </p:txBody>
      </p:sp>
      <p:grpSp>
        <p:nvGrpSpPr>
          <p:cNvPr id="10" name="组合 9"/>
          <p:cNvGrpSpPr/>
          <p:nvPr/>
        </p:nvGrpSpPr>
        <p:grpSpPr>
          <a:xfrm>
            <a:off x="3316202" y="3854776"/>
            <a:ext cx="604929" cy="613186"/>
            <a:chOff x="5667375" y="819046"/>
            <a:chExt cx="588963" cy="597002"/>
          </a:xfrm>
          <a:solidFill>
            <a:srgbClr val="00A2C2"/>
          </a:solidFill>
        </p:grpSpPr>
        <p:sp>
          <p:nvSpPr>
            <p:cNvPr id="11" name="Oval 16"/>
            <p:cNvSpPr>
              <a:spLocks noChangeArrowheads="1"/>
            </p:cNvSpPr>
            <p:nvPr/>
          </p:nvSpPr>
          <p:spPr bwMode="auto">
            <a:xfrm>
              <a:off x="5667375" y="819046"/>
              <a:ext cx="588963" cy="590550"/>
            </a:xfrm>
            <a:prstGeom prst="ellipse">
              <a:avLst/>
            </a:prstGeom>
            <a:grpFill/>
            <a:ln>
              <a:noFill/>
            </a:ln>
          </p:spPr>
          <p:txBody>
            <a:bodyPr/>
            <a:lstStyle/>
            <a:p>
              <a:pPr fontAlgn="auto">
                <a:spcBef>
                  <a:spcPts val="0"/>
                </a:spcBef>
                <a:spcAft>
                  <a:spcPts val="0"/>
                </a:spcAft>
                <a:defRPr/>
              </a:pPr>
              <a:endParaRPr lang="zh-CN" altLang="en-US" sz="2800">
                <a:solidFill>
                  <a:srgbClr val="FFFFFF"/>
                </a:solidFill>
                <a:latin typeface="+mn-lt"/>
                <a:ea typeface="+mn-ea"/>
              </a:endParaRPr>
            </a:p>
          </p:txBody>
        </p:sp>
        <p:sp>
          <p:nvSpPr>
            <p:cNvPr id="12" name="TextBox 44"/>
            <p:cNvSpPr txBox="1"/>
            <p:nvPr/>
          </p:nvSpPr>
          <p:spPr>
            <a:xfrm>
              <a:off x="5726856" y="846707"/>
              <a:ext cx="426381" cy="569341"/>
            </a:xfrm>
            <a:prstGeom prst="rect">
              <a:avLst/>
            </a:prstGeom>
            <a:noFill/>
          </p:spPr>
          <p:txBody>
            <a:bodyPr wrap="none">
              <a:spAutoFit/>
            </a:bodyPr>
            <a:lstStyle/>
            <a:p>
              <a:pPr fontAlgn="auto">
                <a:spcBef>
                  <a:spcPts val="0"/>
                </a:spcBef>
                <a:spcAft>
                  <a:spcPts val="0"/>
                </a:spcAft>
                <a:defRPr/>
              </a:pPr>
              <a:r>
                <a:rPr lang="en-US" sz="3200" b="1" dirty="0">
                  <a:solidFill>
                    <a:srgbClr val="FFFFFF"/>
                  </a:solidFill>
                  <a:latin typeface="微软雅黑" pitchFamily="34" charset="-122"/>
                  <a:ea typeface="微软雅黑" pitchFamily="34" charset="-122"/>
                </a:rPr>
                <a:t>3</a:t>
              </a:r>
              <a:endParaRPr lang="en-US" sz="3200" b="1" dirty="0">
                <a:solidFill>
                  <a:srgbClr val="FFFFFF"/>
                </a:solidFill>
                <a:latin typeface="微软雅黑" pitchFamily="34" charset="-122"/>
                <a:ea typeface="微软雅黑" pitchFamily="34" charset="-122"/>
              </a:endParaRPr>
            </a:p>
          </p:txBody>
        </p:sp>
      </p:grpSp>
      <p:sp>
        <p:nvSpPr>
          <p:cNvPr id="13" name="TextBox 61"/>
          <p:cNvSpPr txBox="1">
            <a:spLocks noChangeArrowheads="1"/>
          </p:cNvSpPr>
          <p:nvPr/>
        </p:nvSpPr>
        <p:spPr bwMode="auto">
          <a:xfrm>
            <a:off x="4041772" y="3868982"/>
            <a:ext cx="6158515" cy="584775"/>
          </a:xfrm>
          <a:prstGeom prst="rect">
            <a:avLst/>
          </a:prstGeom>
          <a:noFill/>
          <a:ln w="9525">
            <a:noFill/>
            <a:miter lim="800000"/>
          </a:ln>
        </p:spPr>
        <p:txBody>
          <a:bodyPr wrap="square">
            <a:spAutoFit/>
          </a:bodyPr>
          <a:lstStyle/>
          <a:p>
            <a:r>
              <a:rPr lang="en-US" altLang="zh-CN" sz="3200" b="1" dirty="0">
                <a:solidFill>
                  <a:schemeClr val="tx2"/>
                </a:solidFill>
                <a:latin typeface="微软雅黑" pitchFamily="34" charset="-122"/>
                <a:ea typeface="微软雅黑" pitchFamily="34" charset="-122"/>
              </a:rPr>
              <a:t>2019</a:t>
            </a:r>
            <a:r>
              <a:rPr lang="zh-CN" altLang="en-US" sz="3200" b="1" dirty="0">
                <a:solidFill>
                  <a:schemeClr val="tx2"/>
                </a:solidFill>
                <a:latin typeface="微软雅黑" pitchFamily="34" charset="-122"/>
                <a:ea typeface="微软雅黑" pitchFamily="34" charset="-122"/>
              </a:rPr>
              <a:t>年企业所得税新政解读</a:t>
            </a:r>
          </a:p>
        </p:txBody>
      </p:sp>
      <p:sp>
        <p:nvSpPr>
          <p:cNvPr id="14" name="Freeform 10"/>
          <p:cNvSpPr/>
          <p:nvPr/>
        </p:nvSpPr>
        <p:spPr bwMode="auto">
          <a:xfrm>
            <a:off x="3244386" y="2593425"/>
            <a:ext cx="7130558" cy="768350"/>
          </a:xfrm>
          <a:custGeom>
            <a:avLst/>
            <a:gdLst>
              <a:gd name="T0" fmla="*/ 93 w 6425"/>
              <a:gd name="T1" fmla="*/ 0 h 911"/>
              <a:gd name="T2" fmla="*/ 6331 w 6425"/>
              <a:gd name="T3" fmla="*/ 0 h 911"/>
              <a:gd name="T4" fmla="*/ 6425 w 6425"/>
              <a:gd name="T5" fmla="*/ 93 h 911"/>
              <a:gd name="T6" fmla="*/ 6425 w 6425"/>
              <a:gd name="T7" fmla="*/ 818 h 911"/>
              <a:gd name="T8" fmla="*/ 6331 w 6425"/>
              <a:gd name="T9" fmla="*/ 911 h 911"/>
              <a:gd name="T10" fmla="*/ 93 w 6425"/>
              <a:gd name="T11" fmla="*/ 911 h 911"/>
              <a:gd name="T12" fmla="*/ 0 w 6425"/>
              <a:gd name="T13" fmla="*/ 818 h 911"/>
              <a:gd name="T14" fmla="*/ 0 w 6425"/>
              <a:gd name="T15" fmla="*/ 93 h 911"/>
              <a:gd name="T16" fmla="*/ 93 w 6425"/>
              <a:gd name="T17"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bg1"/>
          </a:solidFill>
          <a:ln>
            <a:solidFill>
              <a:schemeClr val="accent1">
                <a:lumMod val="75000"/>
              </a:schemeClr>
            </a:solidFill>
          </a:ln>
        </p:spPr>
        <p:txBody>
          <a:bodyPr/>
          <a:lstStyle/>
          <a:p>
            <a:pPr fontAlgn="auto">
              <a:spcBef>
                <a:spcPts val="0"/>
              </a:spcBef>
              <a:spcAft>
                <a:spcPts val="0"/>
              </a:spcAft>
              <a:defRPr/>
            </a:pPr>
            <a:endParaRPr lang="zh-CN" altLang="en-US">
              <a:solidFill>
                <a:schemeClr val="bg2"/>
              </a:solidFill>
              <a:latin typeface="+mn-lt"/>
              <a:ea typeface="+mn-ea"/>
            </a:endParaRPr>
          </a:p>
        </p:txBody>
      </p:sp>
      <p:grpSp>
        <p:nvGrpSpPr>
          <p:cNvPr id="15" name="组合 14"/>
          <p:cNvGrpSpPr/>
          <p:nvPr/>
        </p:nvGrpSpPr>
        <p:grpSpPr>
          <a:xfrm>
            <a:off x="3288479" y="2649663"/>
            <a:ext cx="604929" cy="611976"/>
            <a:chOff x="5667375" y="819046"/>
            <a:chExt cx="588963" cy="595824"/>
          </a:xfrm>
          <a:solidFill>
            <a:srgbClr val="00A2C2"/>
          </a:solidFill>
        </p:grpSpPr>
        <p:sp>
          <p:nvSpPr>
            <p:cNvPr id="16" name="Oval 16"/>
            <p:cNvSpPr>
              <a:spLocks noChangeArrowheads="1"/>
            </p:cNvSpPr>
            <p:nvPr/>
          </p:nvSpPr>
          <p:spPr bwMode="auto">
            <a:xfrm>
              <a:off x="5667375" y="819046"/>
              <a:ext cx="588963" cy="590550"/>
            </a:xfrm>
            <a:prstGeom prst="ellipse">
              <a:avLst/>
            </a:prstGeom>
            <a:grpFill/>
            <a:ln>
              <a:noFill/>
            </a:ln>
          </p:spPr>
          <p:txBody>
            <a:bodyPr/>
            <a:lstStyle/>
            <a:p>
              <a:pPr fontAlgn="auto">
                <a:spcBef>
                  <a:spcPts val="0"/>
                </a:spcBef>
                <a:spcAft>
                  <a:spcPts val="0"/>
                </a:spcAft>
                <a:defRPr/>
              </a:pPr>
              <a:endParaRPr lang="zh-CN" altLang="en-US" sz="2800">
                <a:solidFill>
                  <a:srgbClr val="FFFFFF"/>
                </a:solidFill>
                <a:latin typeface="+mn-lt"/>
                <a:ea typeface="+mn-ea"/>
              </a:endParaRPr>
            </a:p>
          </p:txBody>
        </p:sp>
        <p:sp>
          <p:nvSpPr>
            <p:cNvPr id="17" name="TextBox 44"/>
            <p:cNvSpPr txBox="1"/>
            <p:nvPr/>
          </p:nvSpPr>
          <p:spPr>
            <a:xfrm>
              <a:off x="5726856" y="846707"/>
              <a:ext cx="422258" cy="568163"/>
            </a:xfrm>
            <a:prstGeom prst="rect">
              <a:avLst/>
            </a:prstGeom>
            <a:noFill/>
          </p:spPr>
          <p:txBody>
            <a:bodyPr wrap="none">
              <a:spAutoFit/>
            </a:bodyPr>
            <a:lstStyle/>
            <a:p>
              <a:pPr fontAlgn="auto">
                <a:spcBef>
                  <a:spcPts val="0"/>
                </a:spcBef>
                <a:spcAft>
                  <a:spcPts val="0"/>
                </a:spcAft>
                <a:defRPr/>
              </a:pPr>
              <a:r>
                <a:rPr lang="en-US" sz="3200" b="1" dirty="0">
                  <a:solidFill>
                    <a:srgbClr val="FFFFFF"/>
                  </a:solidFill>
                  <a:latin typeface="微软雅黑" pitchFamily="34" charset="-122"/>
                  <a:ea typeface="微软雅黑" pitchFamily="34" charset="-122"/>
                </a:rPr>
                <a:t>2</a:t>
              </a:r>
            </a:p>
          </p:txBody>
        </p:sp>
      </p:grpSp>
      <p:sp>
        <p:nvSpPr>
          <p:cNvPr id="18" name="TextBox 17"/>
          <p:cNvSpPr txBox="1">
            <a:spLocks noChangeArrowheads="1"/>
          </p:cNvSpPr>
          <p:nvPr/>
        </p:nvSpPr>
        <p:spPr bwMode="auto">
          <a:xfrm>
            <a:off x="3980713" y="2691797"/>
            <a:ext cx="6158515" cy="584775"/>
          </a:xfrm>
          <a:prstGeom prst="rect">
            <a:avLst/>
          </a:prstGeom>
          <a:noFill/>
          <a:ln w="9525">
            <a:noFill/>
            <a:miter lim="800000"/>
          </a:ln>
        </p:spPr>
        <p:txBody>
          <a:bodyPr wrap="square">
            <a:spAutoFit/>
          </a:bodyPr>
          <a:lstStyle/>
          <a:p>
            <a:r>
              <a:rPr lang="zh-CN" altLang="en-US" sz="3200" b="1" dirty="0">
                <a:solidFill>
                  <a:schemeClr val="tx2"/>
                </a:solidFill>
                <a:latin typeface="微软雅黑" pitchFamily="34" charset="-122"/>
                <a:ea typeface="微软雅黑" pitchFamily="34" charset="-122"/>
              </a:rPr>
              <a:t>企业所得税法实施</a:t>
            </a:r>
            <a:r>
              <a:rPr lang="zh-CN" altLang="en-US" sz="3200" b="1" dirty="0" smtClean="0">
                <a:solidFill>
                  <a:schemeClr val="tx2"/>
                </a:solidFill>
                <a:latin typeface="微软雅黑" pitchFamily="34" charset="-122"/>
                <a:ea typeface="微软雅黑" pitchFamily="34" charset="-122"/>
              </a:rPr>
              <a:t>条例的修订</a:t>
            </a:r>
            <a:endParaRPr lang="zh-CN" altLang="en-US" sz="3200" b="1" dirty="0">
              <a:solidFill>
                <a:schemeClr val="tx2"/>
              </a:solidFill>
              <a:latin typeface="微软雅黑" pitchFamily="34" charset="-122"/>
              <a:ea typeface="微软雅黑"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500"/>
                                        <p:tgtEl>
                                          <p:spTgt spid="41"/>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300" fill="hold"/>
                                        <p:tgtEl>
                                          <p:spTgt spid="6"/>
                                        </p:tgtEl>
                                        <p:attrNameLst>
                                          <p:attrName>ppt_w</p:attrName>
                                        </p:attrNameLst>
                                      </p:cBhvr>
                                      <p:tavLst>
                                        <p:tav tm="0">
                                          <p:val>
                                            <p:fltVal val="0"/>
                                          </p:val>
                                        </p:tav>
                                        <p:tav tm="100000">
                                          <p:val>
                                            <p:strVal val="#ppt_w"/>
                                          </p:val>
                                        </p:tav>
                                      </p:tavLst>
                                    </p:anim>
                                    <p:anim calcmode="lin" valueType="num">
                                      <p:cBhvr>
                                        <p:cTn id="23" dur="300" fill="hold"/>
                                        <p:tgtEl>
                                          <p:spTgt spid="6"/>
                                        </p:tgtEl>
                                        <p:attrNameLst>
                                          <p:attrName>ppt_h</p:attrName>
                                        </p:attrNameLst>
                                      </p:cBhvr>
                                      <p:tavLst>
                                        <p:tav tm="0">
                                          <p:val>
                                            <p:fltVal val="0"/>
                                          </p:val>
                                        </p:tav>
                                        <p:tav tm="100000">
                                          <p:val>
                                            <p:strVal val="#ppt_h"/>
                                          </p:val>
                                        </p:tav>
                                      </p:tavLst>
                                    </p:anim>
                                    <p:animEffect transition="in" filter="fade">
                                      <p:cBhvr>
                                        <p:cTn id="24" dur="300"/>
                                        <p:tgtEl>
                                          <p:spTgt spid="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500"/>
                                        <p:tgtEl>
                                          <p:spTgt spid="62"/>
                                        </p:tgtEl>
                                      </p:cBhvr>
                                    </p:animEffect>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 fill="hold"/>
                                        <p:tgtEl>
                                          <p:spTgt spid="10"/>
                                        </p:tgtEl>
                                        <p:attrNameLst>
                                          <p:attrName>ppt_w</p:attrName>
                                        </p:attrNameLst>
                                      </p:cBhvr>
                                      <p:tavLst>
                                        <p:tav tm="0">
                                          <p:val>
                                            <p:fltVal val="0"/>
                                          </p:val>
                                        </p:tav>
                                        <p:tav tm="100000">
                                          <p:val>
                                            <p:strVal val="#ppt_w"/>
                                          </p:val>
                                        </p:tav>
                                      </p:tavLst>
                                    </p:anim>
                                    <p:anim calcmode="lin" valueType="num">
                                      <p:cBhvr>
                                        <p:cTn id="38" dur="300" fill="hold"/>
                                        <p:tgtEl>
                                          <p:spTgt spid="10"/>
                                        </p:tgtEl>
                                        <p:attrNameLst>
                                          <p:attrName>ppt_h</p:attrName>
                                        </p:attrNameLst>
                                      </p:cBhvr>
                                      <p:tavLst>
                                        <p:tav tm="0">
                                          <p:val>
                                            <p:fltVal val="0"/>
                                          </p:val>
                                        </p:tav>
                                        <p:tav tm="100000">
                                          <p:val>
                                            <p:strVal val="#ppt_h"/>
                                          </p:val>
                                        </p:tav>
                                      </p:tavLst>
                                    </p:anim>
                                    <p:animEffect transition="in" filter="fade">
                                      <p:cBhvr>
                                        <p:cTn id="39" dur="300"/>
                                        <p:tgtEl>
                                          <p:spTgt spid="1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 fill="hold"/>
                                        <p:tgtEl>
                                          <p:spTgt spid="15"/>
                                        </p:tgtEl>
                                        <p:attrNameLst>
                                          <p:attrName>ppt_w</p:attrName>
                                        </p:attrNameLst>
                                      </p:cBhvr>
                                      <p:tavLst>
                                        <p:tav tm="0">
                                          <p:val>
                                            <p:fltVal val="0"/>
                                          </p:val>
                                        </p:tav>
                                        <p:tav tm="100000">
                                          <p:val>
                                            <p:strVal val="#ppt_w"/>
                                          </p:val>
                                        </p:tav>
                                      </p:tavLst>
                                    </p:anim>
                                    <p:anim calcmode="lin" valueType="num">
                                      <p:cBhvr>
                                        <p:cTn id="53" dur="300" fill="hold"/>
                                        <p:tgtEl>
                                          <p:spTgt spid="15"/>
                                        </p:tgtEl>
                                        <p:attrNameLst>
                                          <p:attrName>ppt_h</p:attrName>
                                        </p:attrNameLst>
                                      </p:cBhvr>
                                      <p:tavLst>
                                        <p:tav tm="0">
                                          <p:val>
                                            <p:fltVal val="0"/>
                                          </p:val>
                                        </p:tav>
                                        <p:tav tm="100000">
                                          <p:val>
                                            <p:strVal val="#ppt_h"/>
                                          </p:val>
                                        </p:tav>
                                      </p:tavLst>
                                    </p:anim>
                                    <p:animEffect transition="in" filter="fade">
                                      <p:cBhvr>
                                        <p:cTn id="54" dur="300"/>
                                        <p:tgtEl>
                                          <p:spTgt spid="15"/>
                                        </p:tgtEl>
                                      </p:cBhvr>
                                    </p:animEffect>
                                  </p:childTnLst>
                                </p:cTn>
                              </p:par>
                            </p:childTnLst>
                          </p:cTn>
                        </p:par>
                        <p:par>
                          <p:cTn id="55" fill="hold">
                            <p:stCondLst>
                              <p:cond delay="53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2" grpId="0"/>
      <p:bldP spid="13"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79" y="178130"/>
            <a:ext cx="10835363" cy="5865909"/>
            <a:chOff x="472479" y="720158"/>
            <a:chExt cx="10835363" cy="5352663"/>
          </a:xfrm>
        </p:grpSpPr>
        <p:sp>
          <p:nvSpPr>
            <p:cNvPr id="5" name="任意多边形 4"/>
            <p:cNvSpPr/>
            <p:nvPr/>
          </p:nvSpPr>
          <p:spPr>
            <a:xfrm>
              <a:off x="472479" y="720158"/>
              <a:ext cx="3095818" cy="1547909"/>
            </a:xfrm>
            <a:custGeom>
              <a:avLst/>
              <a:gdLst>
                <a:gd name="connsiteX0" fmla="*/ 0 w 3095818"/>
                <a:gd name="connsiteY0" fmla="*/ 154791 h 1547909"/>
                <a:gd name="connsiteX1" fmla="*/ 154791 w 3095818"/>
                <a:gd name="connsiteY1" fmla="*/ 0 h 1547909"/>
                <a:gd name="connsiteX2" fmla="*/ 2941027 w 3095818"/>
                <a:gd name="connsiteY2" fmla="*/ 0 h 1547909"/>
                <a:gd name="connsiteX3" fmla="*/ 3095818 w 3095818"/>
                <a:gd name="connsiteY3" fmla="*/ 154791 h 1547909"/>
                <a:gd name="connsiteX4" fmla="*/ 3095818 w 3095818"/>
                <a:gd name="connsiteY4" fmla="*/ 1393118 h 1547909"/>
                <a:gd name="connsiteX5" fmla="*/ 2941027 w 3095818"/>
                <a:gd name="connsiteY5" fmla="*/ 1547909 h 1547909"/>
                <a:gd name="connsiteX6" fmla="*/ 154791 w 3095818"/>
                <a:gd name="connsiteY6" fmla="*/ 1547909 h 1547909"/>
                <a:gd name="connsiteX7" fmla="*/ 0 w 3095818"/>
                <a:gd name="connsiteY7" fmla="*/ 1393118 h 1547909"/>
                <a:gd name="connsiteX8" fmla="*/ 0 w 3095818"/>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818" h="1547909">
                  <a:moveTo>
                    <a:pt x="0" y="154791"/>
                  </a:moveTo>
                  <a:cubicBezTo>
                    <a:pt x="0" y="69302"/>
                    <a:pt x="69302" y="0"/>
                    <a:pt x="154791" y="0"/>
                  </a:cubicBezTo>
                  <a:lnTo>
                    <a:pt x="2941027" y="0"/>
                  </a:lnTo>
                  <a:cubicBezTo>
                    <a:pt x="3026516" y="0"/>
                    <a:pt x="3095818" y="69302"/>
                    <a:pt x="3095818" y="154791"/>
                  </a:cubicBezTo>
                  <a:lnTo>
                    <a:pt x="3095818" y="1393118"/>
                  </a:lnTo>
                  <a:cubicBezTo>
                    <a:pt x="3095818" y="1478607"/>
                    <a:pt x="3026516" y="1547909"/>
                    <a:pt x="2941027" y="1547909"/>
                  </a:cubicBezTo>
                  <a:lnTo>
                    <a:pt x="154791" y="1547909"/>
                  </a:lnTo>
                  <a:cubicBezTo>
                    <a:pt x="69302" y="1547909"/>
                    <a:pt x="0" y="1478607"/>
                    <a:pt x="0" y="1393118"/>
                  </a:cubicBezTo>
                  <a:lnTo>
                    <a:pt x="0" y="15479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7722" tIns="66927" rIns="77722" bIns="66927" numCol="1" spcCol="1270" anchor="ctr" anchorCtr="0">
              <a:noAutofit/>
            </a:bodyPr>
            <a:lstStyle/>
            <a:p>
              <a:pPr lvl="0" algn="ctr" defTabSz="755650">
                <a:lnSpc>
                  <a:spcPct val="90000"/>
                </a:lnSpc>
                <a:spcBef>
                  <a:spcPct val="0"/>
                </a:spcBef>
                <a:spcAft>
                  <a:spcPct val="35000"/>
                </a:spcAft>
              </a:pPr>
              <a:r>
                <a:rPr lang="en-US" altLang="zh-CN" sz="2400" b="1" kern="1200" dirty="0" smtClean="0">
                  <a:solidFill>
                    <a:schemeClr val="tx1"/>
                  </a:solidFill>
                  <a:latin typeface="微软雅黑" pitchFamily="34" charset="-122"/>
                  <a:ea typeface="微软雅黑" pitchFamily="34" charset="-122"/>
                  <a:sym typeface="+mn-ea"/>
                </a:rPr>
                <a:t>1.2017</a:t>
              </a:r>
              <a:r>
                <a:rPr lang="zh-CN" altLang="en-US" sz="2400" b="1" kern="1200" dirty="0" smtClean="0">
                  <a:solidFill>
                    <a:schemeClr val="tx1"/>
                  </a:solidFill>
                  <a:latin typeface="微软雅黑" pitchFamily="34" charset="-122"/>
                  <a:ea typeface="微软雅黑" pitchFamily="34" charset="-122"/>
                  <a:sym typeface="+mn-ea"/>
                </a:rPr>
                <a:t>年度。</a:t>
              </a:r>
              <a:r>
                <a:rPr lang="en-US" altLang="zh-CN" sz="2400" b="1" kern="1200" dirty="0" smtClean="0">
                  <a:solidFill>
                    <a:schemeClr val="tx1"/>
                  </a:solidFill>
                  <a:latin typeface="微软雅黑" pitchFamily="34" charset="-122"/>
                  <a:ea typeface="微软雅黑" pitchFamily="34" charset="-122"/>
                  <a:sym typeface="+mn-ea"/>
                </a:rPr>
                <a:t> </a:t>
              </a:r>
              <a:r>
                <a:rPr lang="zh-CN" altLang="en-US" sz="2400" b="1" kern="1200" dirty="0" smtClean="0">
                  <a:solidFill>
                    <a:schemeClr val="tx1"/>
                  </a:solidFill>
                  <a:latin typeface="微软雅黑" pitchFamily="34" charset="-122"/>
                  <a:ea typeface="微软雅黑" pitchFamily="34" charset="-122"/>
                  <a:sym typeface="+mn-ea"/>
                </a:rPr>
                <a:t>利润总额</a:t>
              </a:r>
              <a:r>
                <a:rPr lang="en-US" altLang="zh-CN" sz="2400" b="1" kern="1200" dirty="0" smtClean="0">
                  <a:solidFill>
                    <a:schemeClr val="tx1"/>
                  </a:solidFill>
                  <a:latin typeface="微软雅黑" pitchFamily="34" charset="-122"/>
                  <a:ea typeface="微软雅黑" pitchFamily="34" charset="-122"/>
                  <a:sym typeface="+mn-ea"/>
                </a:rPr>
                <a:t>400</a:t>
              </a:r>
              <a:r>
                <a:rPr lang="zh-CN" altLang="en-US" sz="2400" b="1" kern="1200" dirty="0" smtClean="0">
                  <a:solidFill>
                    <a:schemeClr val="tx1"/>
                  </a:solidFill>
                  <a:latin typeface="微软雅黑" pitchFamily="34" charset="-122"/>
                  <a:ea typeface="微软雅黑" pitchFamily="34" charset="-122"/>
                  <a:sym typeface="+mn-ea"/>
                </a:rPr>
                <a:t>万元，</a:t>
              </a:r>
              <a:r>
                <a:rPr lang="zh-CN" altLang="zh-CN" sz="2400" b="1" kern="1200" dirty="0" smtClean="0">
                  <a:solidFill>
                    <a:schemeClr val="tx1"/>
                  </a:solidFill>
                  <a:latin typeface="微软雅黑" pitchFamily="34" charset="-122"/>
                  <a:ea typeface="微软雅黑" pitchFamily="34" charset="-122"/>
                  <a:sym typeface="+mn-ea"/>
                </a:rPr>
                <a:t>发生公益性</a:t>
              </a:r>
              <a:r>
                <a:rPr lang="zh-CN" altLang="zh-CN" sz="2400" b="1" dirty="0">
                  <a:solidFill>
                    <a:schemeClr val="tx1"/>
                  </a:solidFill>
                  <a:latin typeface="微软雅黑" pitchFamily="34" charset="-122"/>
                  <a:ea typeface="微软雅黑" pitchFamily="34" charset="-122"/>
                  <a:sym typeface="+mn-ea"/>
                </a:rPr>
                <a:t>捐赠</a:t>
              </a:r>
              <a:r>
                <a:rPr lang="zh-CN" altLang="zh-CN" sz="2400" b="1" kern="1200" dirty="0" smtClean="0">
                  <a:solidFill>
                    <a:schemeClr val="tx1"/>
                  </a:solidFill>
                  <a:latin typeface="微软雅黑" pitchFamily="34" charset="-122"/>
                  <a:ea typeface="微软雅黑" pitchFamily="34" charset="-122"/>
                  <a:sym typeface="+mn-ea"/>
                </a:rPr>
                <a:t>支出</a:t>
              </a:r>
              <a:r>
                <a:rPr lang="en-US" altLang="zh-CN" sz="2400" b="1" kern="1200" dirty="0" smtClean="0">
                  <a:solidFill>
                    <a:schemeClr val="tx1"/>
                  </a:solidFill>
                  <a:latin typeface="微软雅黑" pitchFamily="34" charset="-122"/>
                  <a:ea typeface="微软雅黑" pitchFamily="34" charset="-122"/>
                  <a:sym typeface="+mn-ea"/>
                </a:rPr>
                <a:t>90</a:t>
              </a:r>
              <a:r>
                <a:rPr lang="zh-CN" altLang="zh-CN" sz="2400" b="1" kern="1200" dirty="0" smtClean="0">
                  <a:solidFill>
                    <a:schemeClr val="tx1"/>
                  </a:solidFill>
                  <a:latin typeface="微软雅黑" pitchFamily="34" charset="-122"/>
                  <a:ea typeface="微软雅黑" pitchFamily="34" charset="-122"/>
                  <a:sym typeface="+mn-ea"/>
                </a:rPr>
                <a:t>万元</a:t>
              </a:r>
              <a:r>
                <a:rPr lang="zh-CN" altLang="en-US" sz="2400" b="1" kern="1200" dirty="0" smtClean="0">
                  <a:solidFill>
                    <a:schemeClr val="tx1"/>
                  </a:solidFill>
                  <a:latin typeface="微软雅黑" pitchFamily="34" charset="-122"/>
                  <a:ea typeface="微软雅黑" pitchFamily="34" charset="-122"/>
                  <a:sym typeface="+mn-ea"/>
                </a:rPr>
                <a:t>，其中扶贫捐赠</a:t>
              </a:r>
              <a:r>
                <a:rPr lang="en-US" altLang="zh-CN" sz="2400" b="1" kern="1200" dirty="0" smtClean="0">
                  <a:solidFill>
                    <a:schemeClr val="tx1"/>
                  </a:solidFill>
                  <a:latin typeface="微软雅黑" pitchFamily="34" charset="-122"/>
                  <a:ea typeface="微软雅黑" pitchFamily="34" charset="-122"/>
                  <a:sym typeface="+mn-ea"/>
                </a:rPr>
                <a:t>50</a:t>
              </a:r>
              <a:r>
                <a:rPr lang="zh-CN" altLang="en-US" sz="2400" b="1" kern="1200" dirty="0" smtClean="0">
                  <a:solidFill>
                    <a:schemeClr val="tx1"/>
                  </a:solidFill>
                  <a:latin typeface="微软雅黑" pitchFamily="34" charset="-122"/>
                  <a:ea typeface="微软雅黑" pitchFamily="34" charset="-122"/>
                  <a:sym typeface="+mn-ea"/>
                </a:rPr>
                <a:t>万元。</a:t>
              </a:r>
              <a:endParaRPr lang="zh-CN" altLang="en-US" sz="2400" kern="1200" dirty="0">
                <a:solidFill>
                  <a:schemeClr val="tx1"/>
                </a:solidFill>
              </a:endParaRPr>
            </a:p>
          </p:txBody>
        </p:sp>
        <p:sp>
          <p:nvSpPr>
            <p:cNvPr id="6" name="任意多边形 5"/>
            <p:cNvSpPr/>
            <p:nvPr/>
          </p:nvSpPr>
          <p:spPr>
            <a:xfrm>
              <a:off x="782061" y="2268067"/>
              <a:ext cx="309581" cy="1160931"/>
            </a:xfrm>
            <a:custGeom>
              <a:avLst/>
              <a:gdLst/>
              <a:ahLst/>
              <a:cxnLst/>
              <a:rect l="0" t="0" r="0" b="0"/>
              <a:pathLst>
                <a:path>
                  <a:moveTo>
                    <a:pt x="0" y="0"/>
                  </a:moveTo>
                  <a:lnTo>
                    <a:pt x="0" y="1160931"/>
                  </a:lnTo>
                  <a:lnTo>
                    <a:pt x="309581" y="1160931"/>
                  </a:lnTo>
                </a:path>
              </a:pathLst>
            </a:custGeom>
            <a:noFill/>
            <a:ln>
              <a:solidFill>
                <a:srgbClr val="0070C0"/>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1091642" y="2655043"/>
              <a:ext cx="2957844" cy="1934887"/>
            </a:xfrm>
            <a:custGeom>
              <a:avLst/>
              <a:gdLst>
                <a:gd name="connsiteX0" fmla="*/ 0 w 2476654"/>
                <a:gd name="connsiteY0" fmla="*/ 154791 h 1547909"/>
                <a:gd name="connsiteX1" fmla="*/ 154791 w 2476654"/>
                <a:gd name="connsiteY1" fmla="*/ 0 h 1547909"/>
                <a:gd name="connsiteX2" fmla="*/ 2321863 w 2476654"/>
                <a:gd name="connsiteY2" fmla="*/ 0 h 1547909"/>
                <a:gd name="connsiteX3" fmla="*/ 2476654 w 2476654"/>
                <a:gd name="connsiteY3" fmla="*/ 154791 h 1547909"/>
                <a:gd name="connsiteX4" fmla="*/ 2476654 w 2476654"/>
                <a:gd name="connsiteY4" fmla="*/ 1393118 h 1547909"/>
                <a:gd name="connsiteX5" fmla="*/ 2321863 w 2476654"/>
                <a:gd name="connsiteY5" fmla="*/ 1547909 h 1547909"/>
                <a:gd name="connsiteX6" fmla="*/ 154791 w 2476654"/>
                <a:gd name="connsiteY6" fmla="*/ 1547909 h 1547909"/>
                <a:gd name="connsiteX7" fmla="*/ 0 w 2476654"/>
                <a:gd name="connsiteY7" fmla="*/ 1393118 h 1547909"/>
                <a:gd name="connsiteX8" fmla="*/ 0 w 2476654"/>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654" h="1547909">
                  <a:moveTo>
                    <a:pt x="0" y="154791"/>
                  </a:moveTo>
                  <a:cubicBezTo>
                    <a:pt x="0" y="69302"/>
                    <a:pt x="69302" y="0"/>
                    <a:pt x="154791" y="0"/>
                  </a:cubicBezTo>
                  <a:lnTo>
                    <a:pt x="2321863" y="0"/>
                  </a:lnTo>
                  <a:cubicBezTo>
                    <a:pt x="2407352" y="0"/>
                    <a:pt x="2476654" y="69302"/>
                    <a:pt x="2476654" y="154791"/>
                  </a:cubicBezTo>
                  <a:lnTo>
                    <a:pt x="2476654" y="1393118"/>
                  </a:lnTo>
                  <a:cubicBezTo>
                    <a:pt x="2476654" y="1478607"/>
                    <a:pt x="2407352" y="1547909"/>
                    <a:pt x="2321863" y="1547909"/>
                  </a:cubicBezTo>
                  <a:lnTo>
                    <a:pt x="154791" y="1547909"/>
                  </a:lnTo>
                  <a:cubicBezTo>
                    <a:pt x="69302" y="1547909"/>
                    <a:pt x="0" y="1478607"/>
                    <a:pt x="0" y="1393118"/>
                  </a:cubicBezTo>
                  <a:lnTo>
                    <a:pt x="0" y="154791"/>
                  </a:lnTo>
                  <a:close/>
                </a:path>
              </a:pathLst>
            </a:custGeom>
            <a:solidFill>
              <a:schemeClr val="accent2">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7" tIns="60577" rIns="68197" bIns="60577" numCol="1" spcCol="1270" anchor="ctr" anchorCtr="0">
              <a:noAutofit/>
            </a:bodyPr>
            <a:lstStyle/>
            <a:p>
              <a:pPr lvl="0" algn="ctr" defTabSz="533400">
                <a:lnSpc>
                  <a:spcPct val="90000"/>
                </a:lnSpc>
                <a:spcBef>
                  <a:spcPct val="0"/>
                </a:spcBef>
                <a:spcAft>
                  <a:spcPct val="35000"/>
                </a:spcAft>
              </a:pPr>
              <a:r>
                <a:rPr lang="zh-CN" altLang="en-US" sz="2000" b="1" kern="1200" dirty="0" smtClean="0">
                  <a:latin typeface="微软雅黑" pitchFamily="34" charset="-122"/>
                  <a:ea typeface="微软雅黑" pitchFamily="34" charset="-122"/>
                </a:rPr>
                <a:t>限额扣除：公益性捐赠税前扣除限额</a:t>
              </a:r>
              <a:r>
                <a:rPr lang="en-US" altLang="en-US" sz="2000" b="1" kern="1200" dirty="0" smtClean="0">
                  <a:latin typeface="微软雅黑" pitchFamily="34" charset="-122"/>
                  <a:ea typeface="微软雅黑" pitchFamily="34" charset="-122"/>
                </a:rPr>
                <a:t>48</a:t>
              </a:r>
              <a:r>
                <a:rPr lang="zh-CN" altLang="en-US" sz="2000" b="1" kern="1200" dirty="0" smtClean="0">
                  <a:latin typeface="微软雅黑" pitchFamily="34" charset="-122"/>
                  <a:ea typeface="微软雅黑" pitchFamily="34" charset="-122"/>
                </a:rPr>
                <a:t>万元（</a:t>
              </a:r>
              <a:r>
                <a:rPr lang="en-US" altLang="en-US" sz="2000" b="1" kern="1200" dirty="0" smtClean="0">
                  <a:latin typeface="微软雅黑" pitchFamily="34" charset="-122"/>
                  <a:ea typeface="微软雅黑" pitchFamily="34" charset="-122"/>
                </a:rPr>
                <a:t>400×12%</a:t>
              </a:r>
              <a:r>
                <a:rPr lang="zh-CN" altLang="en-US" sz="2000" b="1" kern="1200" dirty="0" smtClean="0">
                  <a:latin typeface="微软雅黑" pitchFamily="34" charset="-122"/>
                  <a:ea typeface="微软雅黑" pitchFamily="34" charset="-122"/>
                </a:rPr>
                <a:t>），税前扣除</a:t>
              </a:r>
              <a:r>
                <a:rPr lang="en-US" altLang="en-US" sz="2000" b="1" kern="1200" dirty="0" smtClean="0">
                  <a:latin typeface="微软雅黑" pitchFamily="34" charset="-122"/>
                  <a:ea typeface="微软雅黑" pitchFamily="34" charset="-122"/>
                </a:rPr>
                <a:t>48</a:t>
              </a:r>
              <a:r>
                <a:rPr lang="zh-CN" altLang="en-US" sz="2000" b="1" kern="1200" dirty="0" smtClean="0">
                  <a:latin typeface="微软雅黑" pitchFamily="34" charset="-122"/>
                  <a:ea typeface="微软雅黑" pitchFamily="34" charset="-122"/>
                </a:rPr>
                <a:t>万（包括其他公益捐赠</a:t>
              </a:r>
              <a:r>
                <a:rPr lang="en-US" altLang="en-US" sz="2000" b="1" kern="1200" dirty="0" smtClean="0">
                  <a:latin typeface="微软雅黑" pitchFamily="34" charset="-122"/>
                  <a:ea typeface="微软雅黑" pitchFamily="34" charset="-122"/>
                </a:rPr>
                <a:t>40</a:t>
              </a:r>
              <a:r>
                <a:rPr lang="zh-CN" altLang="en-US" sz="2000" b="1" kern="1200" dirty="0" smtClean="0">
                  <a:latin typeface="微软雅黑" pitchFamily="34" charset="-122"/>
                  <a:ea typeface="微软雅黑" pitchFamily="34" charset="-122"/>
                </a:rPr>
                <a:t>万</a:t>
              </a:r>
              <a:r>
                <a:rPr lang="en-US" altLang="en-US" sz="2000" b="1" kern="1200" dirty="0" smtClean="0">
                  <a:latin typeface="微软雅黑" pitchFamily="34" charset="-122"/>
                  <a:ea typeface="微软雅黑" pitchFamily="34" charset="-122"/>
                </a:rPr>
                <a:t>+</a:t>
              </a:r>
              <a:r>
                <a:rPr lang="zh-CN" altLang="en-US" sz="2000" b="1" kern="1200" dirty="0" smtClean="0">
                  <a:latin typeface="微软雅黑" pitchFamily="34" charset="-122"/>
                  <a:ea typeface="微软雅黑" pitchFamily="34" charset="-122"/>
                </a:rPr>
                <a:t>扶贫捐赠</a:t>
              </a:r>
              <a:r>
                <a:rPr lang="en-US" altLang="en-US" sz="2000" b="1" kern="1200" dirty="0" smtClean="0">
                  <a:latin typeface="微软雅黑" pitchFamily="34" charset="-122"/>
                  <a:ea typeface="微软雅黑" pitchFamily="34" charset="-122"/>
                </a:rPr>
                <a:t>8</a:t>
              </a:r>
              <a:r>
                <a:rPr lang="zh-CN" altLang="en-US" sz="2000" b="1" kern="1200" dirty="0" smtClean="0">
                  <a:latin typeface="微软雅黑" pitchFamily="34" charset="-122"/>
                  <a:ea typeface="微软雅黑" pitchFamily="34" charset="-122"/>
                </a:rPr>
                <a:t>万），其余</a:t>
              </a:r>
              <a:r>
                <a:rPr lang="en-US" altLang="en-US" sz="2000" b="1" kern="1200" dirty="0" smtClean="0">
                  <a:latin typeface="微软雅黑" pitchFamily="34" charset="-122"/>
                  <a:ea typeface="微软雅黑" pitchFamily="34" charset="-122"/>
                </a:rPr>
                <a:t>42</a:t>
              </a:r>
              <a:r>
                <a:rPr lang="zh-CN" altLang="en-US" sz="2000" b="1" kern="1200" dirty="0" smtClean="0">
                  <a:latin typeface="微软雅黑" pitchFamily="34" charset="-122"/>
                  <a:ea typeface="微软雅黑" pitchFamily="34" charset="-122"/>
                </a:rPr>
                <a:t>万元（扶贫捐赠）向</a:t>
              </a:r>
              <a:r>
                <a:rPr lang="en-US" altLang="en-US" sz="2000" b="1" kern="1200" dirty="0" smtClean="0">
                  <a:latin typeface="微软雅黑" pitchFamily="34" charset="-122"/>
                  <a:ea typeface="微软雅黑" pitchFamily="34" charset="-122"/>
                </a:rPr>
                <a:t>2018</a:t>
              </a:r>
              <a:r>
                <a:rPr lang="zh-CN" altLang="en-US" sz="2000" b="1" kern="1200" dirty="0" smtClean="0">
                  <a:latin typeface="微软雅黑" pitchFamily="34" charset="-122"/>
                  <a:ea typeface="微软雅黑" pitchFamily="34" charset="-122"/>
                </a:rPr>
                <a:t>年度结转。</a:t>
              </a:r>
              <a:endParaRPr lang="zh-CN" altLang="en-US" sz="2000" b="1" kern="1200" dirty="0">
                <a:latin typeface="微软雅黑" pitchFamily="34" charset="-122"/>
                <a:ea typeface="微软雅黑" pitchFamily="34" charset="-122"/>
              </a:endParaRPr>
            </a:p>
          </p:txBody>
        </p:sp>
        <p:sp>
          <p:nvSpPr>
            <p:cNvPr id="8" name="任意多边形 7"/>
            <p:cNvSpPr/>
            <p:nvPr/>
          </p:nvSpPr>
          <p:spPr>
            <a:xfrm>
              <a:off x="4342251" y="720158"/>
              <a:ext cx="3095818" cy="1547909"/>
            </a:xfrm>
            <a:custGeom>
              <a:avLst/>
              <a:gdLst>
                <a:gd name="connsiteX0" fmla="*/ 0 w 3095818"/>
                <a:gd name="connsiteY0" fmla="*/ 154791 h 1547909"/>
                <a:gd name="connsiteX1" fmla="*/ 154791 w 3095818"/>
                <a:gd name="connsiteY1" fmla="*/ 0 h 1547909"/>
                <a:gd name="connsiteX2" fmla="*/ 2941027 w 3095818"/>
                <a:gd name="connsiteY2" fmla="*/ 0 h 1547909"/>
                <a:gd name="connsiteX3" fmla="*/ 3095818 w 3095818"/>
                <a:gd name="connsiteY3" fmla="*/ 154791 h 1547909"/>
                <a:gd name="connsiteX4" fmla="*/ 3095818 w 3095818"/>
                <a:gd name="connsiteY4" fmla="*/ 1393118 h 1547909"/>
                <a:gd name="connsiteX5" fmla="*/ 2941027 w 3095818"/>
                <a:gd name="connsiteY5" fmla="*/ 1547909 h 1547909"/>
                <a:gd name="connsiteX6" fmla="*/ 154791 w 3095818"/>
                <a:gd name="connsiteY6" fmla="*/ 1547909 h 1547909"/>
                <a:gd name="connsiteX7" fmla="*/ 0 w 3095818"/>
                <a:gd name="connsiteY7" fmla="*/ 1393118 h 1547909"/>
                <a:gd name="connsiteX8" fmla="*/ 0 w 3095818"/>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818" h="1547909">
                  <a:moveTo>
                    <a:pt x="0" y="154791"/>
                  </a:moveTo>
                  <a:cubicBezTo>
                    <a:pt x="0" y="69302"/>
                    <a:pt x="69302" y="0"/>
                    <a:pt x="154791" y="0"/>
                  </a:cubicBezTo>
                  <a:lnTo>
                    <a:pt x="2941027" y="0"/>
                  </a:lnTo>
                  <a:cubicBezTo>
                    <a:pt x="3026516" y="0"/>
                    <a:pt x="3095818" y="69302"/>
                    <a:pt x="3095818" y="154791"/>
                  </a:cubicBezTo>
                  <a:lnTo>
                    <a:pt x="3095818" y="1393118"/>
                  </a:lnTo>
                  <a:cubicBezTo>
                    <a:pt x="3095818" y="1478607"/>
                    <a:pt x="3026516" y="1547909"/>
                    <a:pt x="2941027" y="1547909"/>
                  </a:cubicBezTo>
                  <a:lnTo>
                    <a:pt x="154791" y="1547909"/>
                  </a:lnTo>
                  <a:cubicBezTo>
                    <a:pt x="69302" y="1547909"/>
                    <a:pt x="0" y="1478607"/>
                    <a:pt x="0" y="1393118"/>
                  </a:cubicBezTo>
                  <a:lnTo>
                    <a:pt x="0" y="154791"/>
                  </a:lnTo>
                  <a:close/>
                </a:path>
              </a:pathLst>
            </a:custGeom>
            <a:solidFill>
              <a:schemeClr val="accent4">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727682"/>
                <a:satOff val="-41963"/>
                <a:lumOff val="4314"/>
                <a:alphaOff val="0"/>
              </a:schemeClr>
            </a:fillRef>
            <a:effectRef idx="2">
              <a:schemeClr val="accent2">
                <a:hueOff val="-727682"/>
                <a:satOff val="-41963"/>
                <a:lumOff val="4314"/>
                <a:alphaOff val="0"/>
              </a:schemeClr>
            </a:effectRef>
            <a:fontRef idx="minor">
              <a:schemeClr val="lt1"/>
            </a:fontRef>
          </p:style>
          <p:txBody>
            <a:bodyPr spcFirstLastPara="0" vert="horz" wrap="square" lIns="77722" tIns="66927" rIns="77722" bIns="66927" numCol="1" spcCol="1270" anchor="ctr" anchorCtr="0">
              <a:noAutofit/>
            </a:bodyPr>
            <a:lstStyle/>
            <a:p>
              <a:pPr lvl="0" algn="ctr" defTabSz="755650">
                <a:lnSpc>
                  <a:spcPct val="90000"/>
                </a:lnSpc>
                <a:spcBef>
                  <a:spcPct val="0"/>
                </a:spcBef>
                <a:spcAft>
                  <a:spcPct val="35000"/>
                </a:spcAft>
              </a:pPr>
              <a:r>
                <a:rPr lang="en-US" altLang="zh-CN" sz="2400" b="1" kern="1200" dirty="0" smtClean="0">
                  <a:solidFill>
                    <a:schemeClr val="tx1"/>
                  </a:solidFill>
                  <a:latin typeface="微软雅黑" pitchFamily="34" charset="-122"/>
                  <a:ea typeface="微软雅黑" pitchFamily="34" charset="-122"/>
                  <a:sym typeface="+mn-ea"/>
                </a:rPr>
                <a:t>2.2018</a:t>
              </a:r>
              <a:r>
                <a:rPr lang="zh-CN" altLang="en-US" sz="2400" b="1" kern="1200" dirty="0" smtClean="0">
                  <a:solidFill>
                    <a:schemeClr val="tx1"/>
                  </a:solidFill>
                  <a:latin typeface="微软雅黑" pitchFamily="34" charset="-122"/>
                  <a:ea typeface="微软雅黑" pitchFamily="34" charset="-122"/>
                  <a:sym typeface="+mn-ea"/>
                </a:rPr>
                <a:t>年度。 利润总额</a:t>
              </a:r>
              <a:r>
                <a:rPr lang="en-US" altLang="zh-CN" sz="2400" b="1" kern="1200" dirty="0" smtClean="0">
                  <a:solidFill>
                    <a:schemeClr val="tx1"/>
                  </a:solidFill>
                  <a:latin typeface="微软雅黑" pitchFamily="34" charset="-122"/>
                  <a:ea typeface="微软雅黑" pitchFamily="34" charset="-122"/>
                  <a:sym typeface="+mn-ea"/>
                </a:rPr>
                <a:t>500</a:t>
              </a:r>
              <a:r>
                <a:rPr lang="zh-CN" altLang="en-US" sz="2400" b="1" kern="1200" dirty="0" smtClean="0">
                  <a:solidFill>
                    <a:schemeClr val="tx1"/>
                  </a:solidFill>
                  <a:latin typeface="微软雅黑" pitchFamily="34" charset="-122"/>
                  <a:ea typeface="微软雅黑" pitchFamily="34" charset="-122"/>
                  <a:sym typeface="+mn-ea"/>
                </a:rPr>
                <a:t>万元，</a:t>
              </a:r>
              <a:r>
                <a:rPr lang="zh-CN" altLang="zh-CN" sz="2400" b="1" kern="1200" dirty="0" smtClean="0">
                  <a:solidFill>
                    <a:schemeClr val="tx1"/>
                  </a:solidFill>
                  <a:latin typeface="微软雅黑" pitchFamily="34" charset="-122"/>
                  <a:ea typeface="微软雅黑" pitchFamily="34" charset="-122"/>
                  <a:sym typeface="+mn-ea"/>
                </a:rPr>
                <a:t>发生公益性捐赠支出</a:t>
              </a:r>
              <a:r>
                <a:rPr lang="en-US" altLang="zh-CN" sz="2400" b="1" kern="1200" dirty="0" smtClean="0">
                  <a:solidFill>
                    <a:schemeClr val="tx1"/>
                  </a:solidFill>
                  <a:latin typeface="微软雅黑" pitchFamily="34" charset="-122"/>
                  <a:ea typeface="微软雅黑" pitchFamily="34" charset="-122"/>
                  <a:sym typeface="+mn-ea"/>
                </a:rPr>
                <a:t>120</a:t>
              </a:r>
              <a:r>
                <a:rPr lang="zh-CN" altLang="zh-CN" sz="2400" b="1" kern="1200" dirty="0" smtClean="0">
                  <a:solidFill>
                    <a:schemeClr val="tx1"/>
                  </a:solidFill>
                  <a:latin typeface="微软雅黑" pitchFamily="34" charset="-122"/>
                  <a:ea typeface="微软雅黑" pitchFamily="34" charset="-122"/>
                  <a:sym typeface="+mn-ea"/>
                </a:rPr>
                <a:t>万元</a:t>
              </a:r>
              <a:r>
                <a:rPr lang="zh-CN" altLang="en-US" sz="2400" b="1" kern="1200" dirty="0" smtClean="0">
                  <a:solidFill>
                    <a:schemeClr val="tx1"/>
                  </a:solidFill>
                  <a:latin typeface="微软雅黑" pitchFamily="34" charset="-122"/>
                  <a:ea typeface="微软雅黑" pitchFamily="34" charset="-122"/>
                  <a:sym typeface="+mn-ea"/>
                </a:rPr>
                <a:t>，其中扶贫捐赠</a:t>
              </a:r>
              <a:r>
                <a:rPr lang="en-US" altLang="zh-CN" sz="2400" b="1" kern="1200" dirty="0" smtClean="0">
                  <a:solidFill>
                    <a:schemeClr val="tx1"/>
                  </a:solidFill>
                  <a:latin typeface="微软雅黑" pitchFamily="34" charset="-122"/>
                  <a:ea typeface="微软雅黑" pitchFamily="34" charset="-122"/>
                  <a:sym typeface="+mn-ea"/>
                </a:rPr>
                <a:t>50</a:t>
              </a:r>
              <a:r>
                <a:rPr lang="zh-CN" altLang="en-US" sz="2400" b="1" kern="1200" dirty="0" smtClean="0">
                  <a:solidFill>
                    <a:schemeClr val="tx1"/>
                  </a:solidFill>
                  <a:latin typeface="微软雅黑" pitchFamily="34" charset="-122"/>
                  <a:ea typeface="微软雅黑" pitchFamily="34" charset="-122"/>
                  <a:sym typeface="+mn-ea"/>
                </a:rPr>
                <a:t>万元。</a:t>
              </a:r>
              <a:endParaRPr lang="zh-CN" altLang="en-US" sz="2400" kern="1200" dirty="0">
                <a:solidFill>
                  <a:schemeClr val="tx1"/>
                </a:solidFill>
              </a:endParaRPr>
            </a:p>
          </p:txBody>
        </p:sp>
        <p:sp>
          <p:nvSpPr>
            <p:cNvPr id="9" name="任意多边形 8"/>
            <p:cNvSpPr/>
            <p:nvPr/>
          </p:nvSpPr>
          <p:spPr>
            <a:xfrm>
              <a:off x="4651833" y="2268067"/>
              <a:ext cx="309581" cy="1160931"/>
            </a:xfrm>
            <a:custGeom>
              <a:avLst/>
              <a:gdLst/>
              <a:ahLst/>
              <a:cxnLst/>
              <a:rect l="0" t="0" r="0" b="0"/>
              <a:pathLst>
                <a:path>
                  <a:moveTo>
                    <a:pt x="0" y="0"/>
                  </a:moveTo>
                  <a:lnTo>
                    <a:pt x="0" y="1160931"/>
                  </a:lnTo>
                  <a:lnTo>
                    <a:pt x="309581" y="1160931"/>
                  </a:lnTo>
                </a:path>
              </a:pathLst>
            </a:custGeom>
            <a:noFill/>
            <a:ln>
              <a:solidFill>
                <a:srgbClr val="0070C0"/>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4961414" y="2555355"/>
              <a:ext cx="3054430" cy="1824402"/>
            </a:xfrm>
            <a:custGeom>
              <a:avLst/>
              <a:gdLst>
                <a:gd name="connsiteX0" fmla="*/ 0 w 2476654"/>
                <a:gd name="connsiteY0" fmla="*/ 154791 h 1547909"/>
                <a:gd name="connsiteX1" fmla="*/ 154791 w 2476654"/>
                <a:gd name="connsiteY1" fmla="*/ 0 h 1547909"/>
                <a:gd name="connsiteX2" fmla="*/ 2321863 w 2476654"/>
                <a:gd name="connsiteY2" fmla="*/ 0 h 1547909"/>
                <a:gd name="connsiteX3" fmla="*/ 2476654 w 2476654"/>
                <a:gd name="connsiteY3" fmla="*/ 154791 h 1547909"/>
                <a:gd name="connsiteX4" fmla="*/ 2476654 w 2476654"/>
                <a:gd name="connsiteY4" fmla="*/ 1393118 h 1547909"/>
                <a:gd name="connsiteX5" fmla="*/ 2321863 w 2476654"/>
                <a:gd name="connsiteY5" fmla="*/ 1547909 h 1547909"/>
                <a:gd name="connsiteX6" fmla="*/ 154791 w 2476654"/>
                <a:gd name="connsiteY6" fmla="*/ 1547909 h 1547909"/>
                <a:gd name="connsiteX7" fmla="*/ 0 w 2476654"/>
                <a:gd name="connsiteY7" fmla="*/ 1393118 h 1547909"/>
                <a:gd name="connsiteX8" fmla="*/ 0 w 2476654"/>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654" h="1547909">
                  <a:moveTo>
                    <a:pt x="0" y="154791"/>
                  </a:moveTo>
                  <a:cubicBezTo>
                    <a:pt x="0" y="69302"/>
                    <a:pt x="69302" y="0"/>
                    <a:pt x="154791" y="0"/>
                  </a:cubicBezTo>
                  <a:lnTo>
                    <a:pt x="2321863" y="0"/>
                  </a:lnTo>
                  <a:cubicBezTo>
                    <a:pt x="2407352" y="0"/>
                    <a:pt x="2476654" y="69302"/>
                    <a:pt x="2476654" y="154791"/>
                  </a:cubicBezTo>
                  <a:lnTo>
                    <a:pt x="2476654" y="1393118"/>
                  </a:lnTo>
                  <a:cubicBezTo>
                    <a:pt x="2476654" y="1478607"/>
                    <a:pt x="2407352" y="1547909"/>
                    <a:pt x="2321863" y="1547909"/>
                  </a:cubicBezTo>
                  <a:lnTo>
                    <a:pt x="154791" y="1547909"/>
                  </a:lnTo>
                  <a:cubicBezTo>
                    <a:pt x="69302" y="1547909"/>
                    <a:pt x="0" y="1478607"/>
                    <a:pt x="0" y="1393118"/>
                  </a:cubicBezTo>
                  <a:lnTo>
                    <a:pt x="0" y="154791"/>
                  </a:lnTo>
                  <a:close/>
                </a:path>
              </a:pathLst>
            </a:custGeom>
            <a:solidFill>
              <a:schemeClr val="accent4">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727682"/>
                <a:satOff val="-41963"/>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7" tIns="60577" rIns="68197" bIns="60577" numCol="1" spcCol="1270" anchor="ctr" anchorCtr="0">
              <a:noAutofit/>
            </a:bodyPr>
            <a:lstStyle/>
            <a:p>
              <a:pPr lvl="0" algn="ctr" defTabSz="533400">
                <a:lnSpc>
                  <a:spcPct val="90000"/>
                </a:lnSpc>
                <a:spcBef>
                  <a:spcPct val="0"/>
                </a:spcBef>
                <a:spcAft>
                  <a:spcPct val="35000"/>
                </a:spcAft>
              </a:pPr>
              <a:r>
                <a:rPr lang="zh-CN" altLang="en-US" sz="2000" b="1" kern="1200" dirty="0" smtClean="0">
                  <a:latin typeface="微软雅黑" pitchFamily="34" charset="-122"/>
                  <a:ea typeface="微软雅黑" pitchFamily="34" charset="-122"/>
                </a:rPr>
                <a:t>（</a:t>
              </a:r>
              <a:r>
                <a:rPr lang="en-US" altLang="en-US" sz="2000" b="1" kern="1200" dirty="0" smtClean="0">
                  <a:latin typeface="微软雅黑" pitchFamily="34" charset="-122"/>
                  <a:ea typeface="微软雅黑" pitchFamily="34" charset="-122"/>
                </a:rPr>
                <a:t>1</a:t>
              </a:r>
              <a:r>
                <a:rPr lang="zh-CN" altLang="en-US" sz="2000" b="1" kern="1200" dirty="0" smtClean="0">
                  <a:latin typeface="微软雅黑" pitchFamily="34" charset="-122"/>
                  <a:ea typeface="微软雅黑" pitchFamily="34" charset="-122"/>
                </a:rPr>
                <a:t>）限额扣除：公益性捐赠税前扣除限额</a:t>
              </a:r>
              <a:r>
                <a:rPr lang="en-US" altLang="en-US" sz="2000" b="1" kern="1200" dirty="0" smtClean="0">
                  <a:latin typeface="微软雅黑" pitchFamily="34" charset="-122"/>
                  <a:ea typeface="微软雅黑" pitchFamily="34" charset="-122"/>
                </a:rPr>
                <a:t>60</a:t>
              </a:r>
              <a:r>
                <a:rPr lang="zh-CN" altLang="en-US" sz="2000" b="1" kern="1200" dirty="0" smtClean="0">
                  <a:latin typeface="微软雅黑" pitchFamily="34" charset="-122"/>
                  <a:ea typeface="微软雅黑" pitchFamily="34" charset="-122"/>
                </a:rPr>
                <a:t>万元（</a:t>
              </a:r>
              <a:r>
                <a:rPr lang="en-US" altLang="en-US" sz="2000" b="1" kern="1200" dirty="0" smtClean="0">
                  <a:latin typeface="微软雅黑" pitchFamily="34" charset="-122"/>
                  <a:ea typeface="微软雅黑" pitchFamily="34" charset="-122"/>
                </a:rPr>
                <a:t>500×12%</a:t>
              </a:r>
              <a:r>
                <a:rPr lang="zh-CN" altLang="en-US" sz="2000" b="1" kern="1200" dirty="0" smtClean="0">
                  <a:latin typeface="微软雅黑" pitchFamily="34" charset="-122"/>
                  <a:ea typeface="微软雅黑" pitchFamily="34" charset="-122"/>
                </a:rPr>
                <a:t>），税前扣除</a:t>
              </a:r>
              <a:r>
                <a:rPr lang="en-US" altLang="en-US" sz="2000" b="1" kern="1200" dirty="0" smtClean="0">
                  <a:latin typeface="微软雅黑" pitchFamily="34" charset="-122"/>
                  <a:ea typeface="微软雅黑" pitchFamily="34" charset="-122"/>
                </a:rPr>
                <a:t>60</a:t>
              </a:r>
              <a:r>
                <a:rPr lang="zh-CN" altLang="en-US" sz="2000" b="1" kern="1200" dirty="0" smtClean="0">
                  <a:latin typeface="微软雅黑" pitchFamily="34" charset="-122"/>
                  <a:ea typeface="微软雅黑" pitchFamily="34" charset="-122"/>
                </a:rPr>
                <a:t>万，其他公益性捐赠超过税前扣除限额</a:t>
              </a:r>
              <a:r>
                <a:rPr lang="en-US" altLang="en-US" sz="2000" b="1" kern="1200" dirty="0" smtClean="0">
                  <a:latin typeface="微软雅黑" pitchFamily="34" charset="-122"/>
                  <a:ea typeface="微软雅黑" pitchFamily="34" charset="-122"/>
                </a:rPr>
                <a:t>10</a:t>
              </a:r>
              <a:r>
                <a:rPr lang="zh-CN" altLang="en-US" sz="2000" b="1" kern="1200" dirty="0" smtClean="0">
                  <a:latin typeface="微软雅黑" pitchFamily="34" charset="-122"/>
                  <a:ea typeface="微软雅黑" pitchFamily="34" charset="-122"/>
                </a:rPr>
                <a:t>万元，结转至</a:t>
              </a:r>
              <a:r>
                <a:rPr lang="en-US" altLang="en-US" sz="2000" b="1" kern="1200" dirty="0" smtClean="0">
                  <a:latin typeface="微软雅黑" pitchFamily="34" charset="-122"/>
                  <a:ea typeface="微软雅黑" pitchFamily="34" charset="-122"/>
                </a:rPr>
                <a:t>2019</a:t>
              </a:r>
              <a:r>
                <a:rPr lang="zh-CN" altLang="en-US" sz="2000" b="1" kern="1200" dirty="0" smtClean="0">
                  <a:latin typeface="微软雅黑" pitchFamily="34" charset="-122"/>
                  <a:ea typeface="微软雅黑" pitchFamily="34" charset="-122"/>
                </a:rPr>
                <a:t>年度进行扣除。</a:t>
              </a:r>
              <a:endParaRPr lang="zh-CN" altLang="en-US" sz="2000" b="1" kern="1200" dirty="0">
                <a:latin typeface="微软雅黑" pitchFamily="34" charset="-122"/>
                <a:ea typeface="微软雅黑" pitchFamily="34" charset="-122"/>
              </a:endParaRPr>
            </a:p>
          </p:txBody>
        </p:sp>
        <p:sp>
          <p:nvSpPr>
            <p:cNvPr id="11" name="任意多边形 10"/>
            <p:cNvSpPr/>
            <p:nvPr/>
          </p:nvSpPr>
          <p:spPr>
            <a:xfrm>
              <a:off x="4651833" y="2268067"/>
              <a:ext cx="309581" cy="3095818"/>
            </a:xfrm>
            <a:custGeom>
              <a:avLst/>
              <a:gdLst/>
              <a:ahLst/>
              <a:cxnLst/>
              <a:rect l="0" t="0" r="0" b="0"/>
              <a:pathLst>
                <a:path>
                  <a:moveTo>
                    <a:pt x="0" y="0"/>
                  </a:moveTo>
                  <a:lnTo>
                    <a:pt x="0" y="3095818"/>
                  </a:lnTo>
                  <a:lnTo>
                    <a:pt x="309581" y="3095818"/>
                  </a:lnTo>
                </a:path>
              </a:pathLst>
            </a:custGeom>
            <a:noFill/>
            <a:ln>
              <a:solidFill>
                <a:srgbClr val="0070C0"/>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961415" y="4524912"/>
              <a:ext cx="3054429" cy="1547909"/>
            </a:xfrm>
            <a:custGeom>
              <a:avLst/>
              <a:gdLst>
                <a:gd name="connsiteX0" fmla="*/ 0 w 2476654"/>
                <a:gd name="connsiteY0" fmla="*/ 154791 h 1547909"/>
                <a:gd name="connsiteX1" fmla="*/ 154791 w 2476654"/>
                <a:gd name="connsiteY1" fmla="*/ 0 h 1547909"/>
                <a:gd name="connsiteX2" fmla="*/ 2321863 w 2476654"/>
                <a:gd name="connsiteY2" fmla="*/ 0 h 1547909"/>
                <a:gd name="connsiteX3" fmla="*/ 2476654 w 2476654"/>
                <a:gd name="connsiteY3" fmla="*/ 154791 h 1547909"/>
                <a:gd name="connsiteX4" fmla="*/ 2476654 w 2476654"/>
                <a:gd name="connsiteY4" fmla="*/ 1393118 h 1547909"/>
                <a:gd name="connsiteX5" fmla="*/ 2321863 w 2476654"/>
                <a:gd name="connsiteY5" fmla="*/ 1547909 h 1547909"/>
                <a:gd name="connsiteX6" fmla="*/ 154791 w 2476654"/>
                <a:gd name="connsiteY6" fmla="*/ 1547909 h 1547909"/>
                <a:gd name="connsiteX7" fmla="*/ 0 w 2476654"/>
                <a:gd name="connsiteY7" fmla="*/ 1393118 h 1547909"/>
                <a:gd name="connsiteX8" fmla="*/ 0 w 2476654"/>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654" h="1547909">
                  <a:moveTo>
                    <a:pt x="0" y="154791"/>
                  </a:moveTo>
                  <a:cubicBezTo>
                    <a:pt x="0" y="69302"/>
                    <a:pt x="69302" y="0"/>
                    <a:pt x="154791" y="0"/>
                  </a:cubicBezTo>
                  <a:lnTo>
                    <a:pt x="2321863" y="0"/>
                  </a:lnTo>
                  <a:cubicBezTo>
                    <a:pt x="2407352" y="0"/>
                    <a:pt x="2476654" y="69302"/>
                    <a:pt x="2476654" y="154791"/>
                  </a:cubicBezTo>
                  <a:lnTo>
                    <a:pt x="2476654" y="1393118"/>
                  </a:lnTo>
                  <a:cubicBezTo>
                    <a:pt x="2476654" y="1478607"/>
                    <a:pt x="2407352" y="1547909"/>
                    <a:pt x="2321863" y="1547909"/>
                  </a:cubicBezTo>
                  <a:lnTo>
                    <a:pt x="154791" y="1547909"/>
                  </a:lnTo>
                  <a:cubicBezTo>
                    <a:pt x="69302" y="1547909"/>
                    <a:pt x="0" y="1478607"/>
                    <a:pt x="0" y="1393118"/>
                  </a:cubicBezTo>
                  <a:lnTo>
                    <a:pt x="0" y="154791"/>
                  </a:lnTo>
                  <a:close/>
                </a:path>
              </a:pathLst>
            </a:custGeom>
            <a:solidFill>
              <a:schemeClr val="accent4">
                <a:lumMod val="40000"/>
                <a:lumOff val="6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1455363"/>
                <a:satOff val="-83927"/>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7" tIns="60577" rIns="68197" bIns="60577" numCol="1" spcCol="1270" anchor="ctr" anchorCtr="0">
              <a:noAutofit/>
            </a:bodyPr>
            <a:lstStyle/>
            <a:p>
              <a:pPr lvl="0" algn="ctr" defTabSz="533400">
                <a:lnSpc>
                  <a:spcPct val="90000"/>
                </a:lnSpc>
                <a:spcBef>
                  <a:spcPct val="0"/>
                </a:spcBef>
                <a:spcAft>
                  <a:spcPct val="35000"/>
                </a:spcAft>
              </a:pPr>
              <a:r>
                <a:rPr lang="zh-CN" altLang="en-US" sz="2000" b="1" kern="1200" dirty="0" smtClean="0">
                  <a:latin typeface="微软雅黑" pitchFamily="34" charset="-122"/>
                  <a:ea typeface="微软雅黑" pitchFamily="34" charset="-122"/>
                </a:rPr>
                <a:t>（</a:t>
              </a:r>
              <a:r>
                <a:rPr lang="en-US" altLang="en-US" sz="2000" b="1" kern="1200" dirty="0" smtClean="0">
                  <a:latin typeface="微软雅黑" pitchFamily="34" charset="-122"/>
                  <a:ea typeface="微软雅黑" pitchFamily="34" charset="-122"/>
                </a:rPr>
                <a:t>2</a:t>
              </a:r>
              <a:r>
                <a:rPr lang="zh-CN" altLang="en-US" sz="2000" b="1" kern="1200" dirty="0" smtClean="0">
                  <a:latin typeface="微软雅黑" pitchFamily="34" charset="-122"/>
                  <a:ea typeface="微软雅黑" pitchFamily="34" charset="-122"/>
                </a:rPr>
                <a:t>）全额扣除：</a:t>
              </a:r>
              <a:r>
                <a:rPr lang="en-US" altLang="en-US" sz="2000" b="1" kern="1200" dirty="0" smtClean="0">
                  <a:latin typeface="微软雅黑" pitchFamily="34" charset="-122"/>
                  <a:ea typeface="微软雅黑" pitchFamily="34" charset="-122"/>
                </a:rPr>
                <a:t>2017-2018</a:t>
              </a:r>
              <a:r>
                <a:rPr lang="zh-CN" altLang="en-US" sz="2000" b="1" kern="1200" dirty="0" smtClean="0">
                  <a:latin typeface="微软雅黑" pitchFamily="34" charset="-122"/>
                  <a:ea typeface="微软雅黑" pitchFamily="34" charset="-122"/>
                </a:rPr>
                <a:t>年度发生的扶贫捐赠额</a:t>
              </a:r>
              <a:r>
                <a:rPr lang="en-US" altLang="en-US" sz="2000" b="1" kern="1200" dirty="0" smtClean="0">
                  <a:latin typeface="微软雅黑" pitchFamily="34" charset="-122"/>
                  <a:ea typeface="微软雅黑" pitchFamily="34" charset="-122"/>
                </a:rPr>
                <a:t>92</a:t>
              </a:r>
              <a:r>
                <a:rPr lang="zh-CN" altLang="en-US" sz="2000" b="1" kern="1200" dirty="0" smtClean="0">
                  <a:latin typeface="微软雅黑" pitchFamily="34" charset="-122"/>
                  <a:ea typeface="微软雅黑" pitchFamily="34" charset="-122"/>
                </a:rPr>
                <a:t>万元（</a:t>
              </a:r>
              <a:r>
                <a:rPr lang="en-US" altLang="en-US" sz="2000" b="1" kern="1200" dirty="0" smtClean="0">
                  <a:latin typeface="微软雅黑" pitchFamily="34" charset="-122"/>
                  <a:ea typeface="微软雅黑" pitchFamily="34" charset="-122"/>
                </a:rPr>
                <a:t>42+50</a:t>
              </a:r>
              <a:r>
                <a:rPr lang="zh-CN" altLang="en-US" sz="2000" b="1" kern="1200" dirty="0" smtClean="0">
                  <a:latin typeface="微软雅黑" pitchFamily="34" charset="-122"/>
                  <a:ea typeface="微软雅黑" pitchFamily="34" charset="-122"/>
                </a:rPr>
                <a:t>）在</a:t>
              </a:r>
              <a:r>
                <a:rPr lang="en-US" altLang="en-US" sz="2000" b="1" kern="1200" dirty="0" smtClean="0">
                  <a:latin typeface="微软雅黑" pitchFamily="34" charset="-122"/>
                  <a:ea typeface="微软雅黑" pitchFamily="34" charset="-122"/>
                </a:rPr>
                <a:t>2018</a:t>
              </a:r>
              <a:r>
                <a:rPr lang="zh-CN" altLang="en-US" sz="2000" b="1" kern="1200" dirty="0" smtClean="0">
                  <a:latin typeface="微软雅黑" pitchFamily="34" charset="-122"/>
                  <a:ea typeface="微软雅黑" pitchFamily="34" charset="-122"/>
                </a:rPr>
                <a:t>年度汇算清缴时全额扣除。</a:t>
              </a:r>
              <a:endParaRPr lang="zh-CN" altLang="en-US" sz="2000" b="1" kern="1200" dirty="0">
                <a:latin typeface="微软雅黑" pitchFamily="34" charset="-122"/>
                <a:ea typeface="微软雅黑" pitchFamily="34" charset="-122"/>
              </a:endParaRPr>
            </a:p>
          </p:txBody>
        </p:sp>
        <p:sp>
          <p:nvSpPr>
            <p:cNvPr id="13" name="任意多边形 12"/>
            <p:cNvSpPr/>
            <p:nvPr/>
          </p:nvSpPr>
          <p:spPr>
            <a:xfrm>
              <a:off x="8212024" y="720158"/>
              <a:ext cx="3095818" cy="1547909"/>
            </a:xfrm>
            <a:custGeom>
              <a:avLst/>
              <a:gdLst>
                <a:gd name="connsiteX0" fmla="*/ 0 w 3095818"/>
                <a:gd name="connsiteY0" fmla="*/ 154791 h 1547909"/>
                <a:gd name="connsiteX1" fmla="*/ 154791 w 3095818"/>
                <a:gd name="connsiteY1" fmla="*/ 0 h 1547909"/>
                <a:gd name="connsiteX2" fmla="*/ 2941027 w 3095818"/>
                <a:gd name="connsiteY2" fmla="*/ 0 h 1547909"/>
                <a:gd name="connsiteX3" fmla="*/ 3095818 w 3095818"/>
                <a:gd name="connsiteY3" fmla="*/ 154791 h 1547909"/>
                <a:gd name="connsiteX4" fmla="*/ 3095818 w 3095818"/>
                <a:gd name="connsiteY4" fmla="*/ 1393118 h 1547909"/>
                <a:gd name="connsiteX5" fmla="*/ 2941027 w 3095818"/>
                <a:gd name="connsiteY5" fmla="*/ 1547909 h 1547909"/>
                <a:gd name="connsiteX6" fmla="*/ 154791 w 3095818"/>
                <a:gd name="connsiteY6" fmla="*/ 1547909 h 1547909"/>
                <a:gd name="connsiteX7" fmla="*/ 0 w 3095818"/>
                <a:gd name="connsiteY7" fmla="*/ 1393118 h 1547909"/>
                <a:gd name="connsiteX8" fmla="*/ 0 w 3095818"/>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818" h="1547909">
                  <a:moveTo>
                    <a:pt x="0" y="154791"/>
                  </a:moveTo>
                  <a:cubicBezTo>
                    <a:pt x="0" y="69302"/>
                    <a:pt x="69302" y="0"/>
                    <a:pt x="154791" y="0"/>
                  </a:cubicBezTo>
                  <a:lnTo>
                    <a:pt x="2941027" y="0"/>
                  </a:lnTo>
                  <a:cubicBezTo>
                    <a:pt x="3026516" y="0"/>
                    <a:pt x="3095818" y="69302"/>
                    <a:pt x="3095818" y="154791"/>
                  </a:cubicBezTo>
                  <a:lnTo>
                    <a:pt x="3095818" y="1393118"/>
                  </a:lnTo>
                  <a:cubicBezTo>
                    <a:pt x="3095818" y="1478607"/>
                    <a:pt x="3026516" y="1547909"/>
                    <a:pt x="2941027" y="1547909"/>
                  </a:cubicBezTo>
                  <a:lnTo>
                    <a:pt x="154791" y="1547909"/>
                  </a:lnTo>
                  <a:cubicBezTo>
                    <a:pt x="69302" y="1547909"/>
                    <a:pt x="0" y="1478607"/>
                    <a:pt x="0" y="1393118"/>
                  </a:cubicBezTo>
                  <a:lnTo>
                    <a:pt x="0" y="15479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1455363"/>
                <a:satOff val="-83927"/>
                <a:lumOff val="8628"/>
                <a:alphaOff val="0"/>
              </a:schemeClr>
            </a:fillRef>
            <a:effectRef idx="2">
              <a:schemeClr val="accent2">
                <a:hueOff val="-1455363"/>
                <a:satOff val="-83927"/>
                <a:lumOff val="8628"/>
                <a:alphaOff val="0"/>
              </a:schemeClr>
            </a:effectRef>
            <a:fontRef idx="minor">
              <a:schemeClr val="lt1"/>
            </a:fontRef>
          </p:style>
          <p:txBody>
            <a:bodyPr spcFirstLastPara="0" vert="horz" wrap="square" lIns="77722" tIns="66927" rIns="77722" bIns="66927" numCol="1" spcCol="1270" anchor="ctr" anchorCtr="0">
              <a:noAutofit/>
            </a:bodyPr>
            <a:lstStyle/>
            <a:p>
              <a:pPr lvl="0" algn="ctr" defTabSz="755650">
                <a:lnSpc>
                  <a:spcPct val="90000"/>
                </a:lnSpc>
                <a:spcBef>
                  <a:spcPct val="0"/>
                </a:spcBef>
                <a:spcAft>
                  <a:spcPct val="35000"/>
                </a:spcAft>
              </a:pPr>
              <a:r>
                <a:rPr lang="en-US" altLang="zh-CN" sz="2400" b="1" kern="1200" dirty="0" smtClean="0">
                  <a:solidFill>
                    <a:schemeClr val="tx1"/>
                  </a:solidFill>
                  <a:latin typeface="微软雅黑" pitchFamily="34" charset="-122"/>
                  <a:ea typeface="微软雅黑" pitchFamily="34" charset="-122"/>
                  <a:sym typeface="+mn-ea"/>
                </a:rPr>
                <a:t>3.2019</a:t>
              </a:r>
              <a:r>
                <a:rPr lang="zh-CN" altLang="en-US" sz="2400" b="1" kern="1200" dirty="0" smtClean="0">
                  <a:solidFill>
                    <a:schemeClr val="tx1"/>
                  </a:solidFill>
                  <a:latin typeface="微软雅黑" pitchFamily="34" charset="-122"/>
                  <a:ea typeface="微软雅黑" pitchFamily="34" charset="-122"/>
                  <a:sym typeface="+mn-ea"/>
                </a:rPr>
                <a:t>年度。  利润总额</a:t>
              </a:r>
              <a:r>
                <a:rPr lang="en-US" altLang="zh-CN" sz="2400" b="1" kern="1200" dirty="0" smtClean="0">
                  <a:solidFill>
                    <a:schemeClr val="tx1"/>
                  </a:solidFill>
                  <a:latin typeface="微软雅黑" pitchFamily="34" charset="-122"/>
                  <a:ea typeface="微软雅黑" pitchFamily="34" charset="-122"/>
                  <a:sym typeface="+mn-ea"/>
                </a:rPr>
                <a:t>600</a:t>
              </a:r>
              <a:r>
                <a:rPr lang="zh-CN" altLang="en-US" sz="2400" b="1" kern="1200" dirty="0" smtClean="0">
                  <a:solidFill>
                    <a:schemeClr val="tx1"/>
                  </a:solidFill>
                  <a:latin typeface="微软雅黑" pitchFamily="34" charset="-122"/>
                  <a:ea typeface="微软雅黑" pitchFamily="34" charset="-122"/>
                  <a:sym typeface="+mn-ea"/>
                </a:rPr>
                <a:t>万元，</a:t>
              </a:r>
              <a:r>
                <a:rPr lang="zh-CN" altLang="zh-CN" sz="2400" b="1" kern="1200" dirty="0" smtClean="0">
                  <a:solidFill>
                    <a:schemeClr val="tx1"/>
                  </a:solidFill>
                  <a:latin typeface="微软雅黑" pitchFamily="34" charset="-122"/>
                  <a:ea typeface="微软雅黑" pitchFamily="34" charset="-122"/>
                  <a:sym typeface="+mn-ea"/>
                </a:rPr>
                <a:t>发生公益性捐赠支出</a:t>
              </a:r>
              <a:r>
                <a:rPr lang="en-US" altLang="zh-CN" sz="2400" b="1" kern="1200" dirty="0" smtClean="0">
                  <a:solidFill>
                    <a:schemeClr val="tx1"/>
                  </a:solidFill>
                  <a:latin typeface="微软雅黑" pitchFamily="34" charset="-122"/>
                  <a:ea typeface="微软雅黑" pitchFamily="34" charset="-122"/>
                  <a:sym typeface="+mn-ea"/>
                </a:rPr>
                <a:t>140</a:t>
              </a:r>
              <a:r>
                <a:rPr lang="zh-CN" altLang="zh-CN" sz="2400" b="1" kern="1200" dirty="0" smtClean="0">
                  <a:solidFill>
                    <a:schemeClr val="tx1"/>
                  </a:solidFill>
                  <a:latin typeface="微软雅黑" pitchFamily="34" charset="-122"/>
                  <a:ea typeface="微软雅黑" pitchFamily="34" charset="-122"/>
                  <a:sym typeface="+mn-ea"/>
                </a:rPr>
                <a:t>万元</a:t>
              </a:r>
              <a:r>
                <a:rPr lang="zh-CN" altLang="en-US" sz="2400" b="1" kern="1200" dirty="0" smtClean="0">
                  <a:solidFill>
                    <a:schemeClr val="tx1"/>
                  </a:solidFill>
                  <a:latin typeface="微软雅黑" pitchFamily="34" charset="-122"/>
                  <a:ea typeface="微软雅黑" pitchFamily="34" charset="-122"/>
                  <a:sym typeface="+mn-ea"/>
                </a:rPr>
                <a:t>，其中扶贫捐赠</a:t>
              </a:r>
              <a:r>
                <a:rPr lang="en-US" altLang="zh-CN" sz="2400" b="1" kern="1200" dirty="0" smtClean="0">
                  <a:solidFill>
                    <a:schemeClr val="tx1"/>
                  </a:solidFill>
                  <a:latin typeface="微软雅黑" pitchFamily="34" charset="-122"/>
                  <a:ea typeface="微软雅黑" pitchFamily="34" charset="-122"/>
                  <a:sym typeface="+mn-ea"/>
                </a:rPr>
                <a:t>50</a:t>
              </a:r>
              <a:r>
                <a:rPr lang="zh-CN" altLang="en-US" sz="2400" b="1" kern="1200" dirty="0" smtClean="0">
                  <a:solidFill>
                    <a:schemeClr val="tx1"/>
                  </a:solidFill>
                  <a:latin typeface="微软雅黑" pitchFamily="34" charset="-122"/>
                  <a:ea typeface="微软雅黑" pitchFamily="34" charset="-122"/>
                  <a:sym typeface="+mn-ea"/>
                </a:rPr>
                <a:t>万元。</a:t>
              </a:r>
              <a:endParaRPr lang="zh-CN" altLang="en-US" sz="2400" kern="1200" dirty="0">
                <a:solidFill>
                  <a:schemeClr val="tx1"/>
                </a:solidFill>
              </a:endParaRPr>
            </a:p>
          </p:txBody>
        </p:sp>
      </p:grpSp>
      <p:sp>
        <p:nvSpPr>
          <p:cNvPr id="16" name="任意多边形 15"/>
          <p:cNvSpPr/>
          <p:nvPr/>
        </p:nvSpPr>
        <p:spPr>
          <a:xfrm>
            <a:off x="8925792" y="2305051"/>
            <a:ext cx="3103911" cy="2041318"/>
          </a:xfrm>
          <a:custGeom>
            <a:avLst/>
            <a:gdLst>
              <a:gd name="connsiteX0" fmla="*/ 0 w 2476654"/>
              <a:gd name="connsiteY0" fmla="*/ 154791 h 1547909"/>
              <a:gd name="connsiteX1" fmla="*/ 154791 w 2476654"/>
              <a:gd name="connsiteY1" fmla="*/ 0 h 1547909"/>
              <a:gd name="connsiteX2" fmla="*/ 2321863 w 2476654"/>
              <a:gd name="connsiteY2" fmla="*/ 0 h 1547909"/>
              <a:gd name="connsiteX3" fmla="*/ 2476654 w 2476654"/>
              <a:gd name="connsiteY3" fmla="*/ 154791 h 1547909"/>
              <a:gd name="connsiteX4" fmla="*/ 2476654 w 2476654"/>
              <a:gd name="connsiteY4" fmla="*/ 1393118 h 1547909"/>
              <a:gd name="connsiteX5" fmla="*/ 2321863 w 2476654"/>
              <a:gd name="connsiteY5" fmla="*/ 1547909 h 1547909"/>
              <a:gd name="connsiteX6" fmla="*/ 154791 w 2476654"/>
              <a:gd name="connsiteY6" fmla="*/ 1547909 h 1547909"/>
              <a:gd name="connsiteX7" fmla="*/ 0 w 2476654"/>
              <a:gd name="connsiteY7" fmla="*/ 1393118 h 1547909"/>
              <a:gd name="connsiteX8" fmla="*/ 0 w 2476654"/>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654" h="1547909">
                <a:moveTo>
                  <a:pt x="0" y="154791"/>
                </a:moveTo>
                <a:cubicBezTo>
                  <a:pt x="0" y="69302"/>
                  <a:pt x="69302" y="0"/>
                  <a:pt x="154791" y="0"/>
                </a:cubicBezTo>
                <a:lnTo>
                  <a:pt x="2321863" y="0"/>
                </a:lnTo>
                <a:cubicBezTo>
                  <a:pt x="2407352" y="0"/>
                  <a:pt x="2476654" y="69302"/>
                  <a:pt x="2476654" y="154791"/>
                </a:cubicBezTo>
                <a:lnTo>
                  <a:pt x="2476654" y="1393118"/>
                </a:lnTo>
                <a:cubicBezTo>
                  <a:pt x="2476654" y="1478607"/>
                  <a:pt x="2407352" y="1547909"/>
                  <a:pt x="2321863" y="1547909"/>
                </a:cubicBezTo>
                <a:lnTo>
                  <a:pt x="154791" y="1547909"/>
                </a:lnTo>
                <a:cubicBezTo>
                  <a:pt x="69302" y="1547909"/>
                  <a:pt x="0" y="1478607"/>
                  <a:pt x="0" y="1393118"/>
                </a:cubicBezTo>
                <a:lnTo>
                  <a:pt x="0" y="154791"/>
                </a:lnTo>
                <a:close/>
              </a:path>
            </a:pathLst>
          </a:custGeom>
          <a:solidFill>
            <a:schemeClr val="bg1">
              <a:lumMod val="75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727682"/>
              <a:satOff val="-41963"/>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7" tIns="60577" rIns="68197" bIns="60577" numCol="1" spcCol="1270" anchor="ctr" anchorCtr="0">
            <a:noAutofit/>
          </a:bodyPr>
          <a:lstStyle/>
          <a:p>
            <a:pPr lvl="0" algn="ctr" defTabSz="533400">
              <a:lnSpc>
                <a:spcPct val="90000"/>
              </a:lnSpc>
              <a:spcAft>
                <a:spcPct val="35000"/>
              </a:spcAft>
            </a:pP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）限额扣除：公益性捐赠税前扣除限额</a:t>
            </a:r>
            <a:r>
              <a:rPr lang="en-US" altLang="zh-CN" b="1" dirty="0">
                <a:latin typeface="微软雅黑" pitchFamily="34" charset="-122"/>
                <a:ea typeface="微软雅黑" pitchFamily="34" charset="-122"/>
              </a:rPr>
              <a:t>72</a:t>
            </a:r>
            <a:r>
              <a:rPr lang="zh-CN" altLang="en-US" b="1" dirty="0">
                <a:latin typeface="微软雅黑" pitchFamily="34" charset="-122"/>
                <a:ea typeface="微软雅黑" pitchFamily="34" charset="-122"/>
              </a:rPr>
              <a:t>万元（</a:t>
            </a:r>
            <a:r>
              <a:rPr lang="en-US" altLang="zh-CN" b="1" dirty="0">
                <a:latin typeface="微软雅黑" pitchFamily="34" charset="-122"/>
                <a:ea typeface="微软雅黑" pitchFamily="34" charset="-122"/>
              </a:rPr>
              <a:t>600×12%</a:t>
            </a:r>
            <a:r>
              <a:rPr lang="zh-CN" altLang="en-US" b="1" dirty="0">
                <a:latin typeface="微软雅黑" pitchFamily="34" charset="-122"/>
                <a:ea typeface="微软雅黑" pitchFamily="34" charset="-122"/>
              </a:rPr>
              <a:t>），税前扣除</a:t>
            </a:r>
            <a:r>
              <a:rPr lang="en-US" altLang="zh-CN" b="1" dirty="0">
                <a:latin typeface="微软雅黑" pitchFamily="34" charset="-122"/>
                <a:ea typeface="微软雅黑" pitchFamily="34" charset="-122"/>
              </a:rPr>
              <a:t>72</a:t>
            </a:r>
            <a:r>
              <a:rPr lang="zh-CN" altLang="en-US" b="1" dirty="0">
                <a:latin typeface="微软雅黑" pitchFamily="34" charset="-122"/>
                <a:ea typeface="微软雅黑" pitchFamily="34" charset="-122"/>
              </a:rPr>
              <a:t>万（其中</a:t>
            </a:r>
            <a:r>
              <a:rPr lang="en-US" altLang="zh-CN" b="1" dirty="0">
                <a:latin typeface="微软雅黑" pitchFamily="34" charset="-122"/>
                <a:ea typeface="微软雅黑" pitchFamily="34" charset="-122"/>
              </a:rPr>
              <a:t>2018</a:t>
            </a:r>
            <a:r>
              <a:rPr lang="zh-CN" altLang="en-US" b="1" dirty="0">
                <a:latin typeface="微软雅黑" pitchFamily="34" charset="-122"/>
                <a:ea typeface="微软雅黑" pitchFamily="34" charset="-122"/>
              </a:rPr>
              <a:t>年度结转</a:t>
            </a:r>
            <a:r>
              <a:rPr lang="en-US" altLang="zh-CN" b="1" dirty="0">
                <a:latin typeface="微软雅黑" pitchFamily="34" charset="-122"/>
                <a:ea typeface="微软雅黑" pitchFamily="34" charset="-122"/>
              </a:rPr>
              <a:t>10</a:t>
            </a:r>
            <a:r>
              <a:rPr lang="zh-CN" altLang="en-US" b="1" dirty="0">
                <a:latin typeface="微软雅黑" pitchFamily="34" charset="-122"/>
                <a:ea typeface="微软雅黑" pitchFamily="34" charset="-122"/>
              </a:rPr>
              <a:t>万</a:t>
            </a:r>
            <a:r>
              <a:rPr lang="en-US" altLang="zh-CN" b="1" dirty="0">
                <a:latin typeface="微软雅黑" pitchFamily="34" charset="-122"/>
                <a:ea typeface="微软雅黑" pitchFamily="34" charset="-122"/>
              </a:rPr>
              <a:t>+2019</a:t>
            </a:r>
            <a:r>
              <a:rPr lang="zh-CN" altLang="en-US" b="1" dirty="0">
                <a:latin typeface="微软雅黑" pitchFamily="34" charset="-122"/>
                <a:ea typeface="微软雅黑" pitchFamily="34" charset="-122"/>
              </a:rPr>
              <a:t>年度</a:t>
            </a:r>
            <a:r>
              <a:rPr lang="en-US" altLang="zh-CN" b="1" dirty="0">
                <a:latin typeface="微软雅黑" pitchFamily="34" charset="-122"/>
                <a:ea typeface="微软雅黑" pitchFamily="34" charset="-122"/>
              </a:rPr>
              <a:t>62</a:t>
            </a:r>
            <a:r>
              <a:rPr lang="zh-CN" altLang="en-US" b="1" dirty="0">
                <a:latin typeface="微软雅黑" pitchFamily="34" charset="-122"/>
                <a:ea typeface="微软雅黑" pitchFamily="34" charset="-122"/>
              </a:rPr>
              <a:t>万），</a:t>
            </a:r>
            <a:r>
              <a:rPr lang="en-US" altLang="zh-CN" b="1" dirty="0">
                <a:latin typeface="微软雅黑" pitchFamily="34" charset="-122"/>
                <a:ea typeface="微软雅黑" pitchFamily="34" charset="-122"/>
              </a:rPr>
              <a:t>2019</a:t>
            </a:r>
            <a:r>
              <a:rPr lang="zh-CN" altLang="en-US" b="1" dirty="0">
                <a:latin typeface="微软雅黑" pitchFamily="34" charset="-122"/>
                <a:ea typeface="微软雅黑" pitchFamily="34" charset="-122"/>
              </a:rPr>
              <a:t>年其他公益捐赠超过税前扣除限额</a:t>
            </a:r>
            <a:r>
              <a:rPr lang="en-US" altLang="zh-CN" b="1" dirty="0">
                <a:latin typeface="微软雅黑" pitchFamily="34" charset="-122"/>
                <a:ea typeface="微软雅黑" pitchFamily="34" charset="-122"/>
              </a:rPr>
              <a:t>28</a:t>
            </a:r>
            <a:r>
              <a:rPr lang="zh-CN" altLang="en-US" b="1" dirty="0">
                <a:latin typeface="微软雅黑" pitchFamily="34" charset="-122"/>
                <a:ea typeface="微软雅黑" pitchFamily="34" charset="-122"/>
              </a:rPr>
              <a:t>万（</a:t>
            </a:r>
            <a:r>
              <a:rPr lang="en-US" altLang="zh-CN" b="1" dirty="0">
                <a:latin typeface="微软雅黑" pitchFamily="34" charset="-122"/>
                <a:ea typeface="微软雅黑" pitchFamily="34" charset="-122"/>
              </a:rPr>
              <a:t>90-62</a:t>
            </a:r>
            <a:r>
              <a:rPr lang="zh-CN" altLang="en-US" b="1" dirty="0">
                <a:latin typeface="微软雅黑" pitchFamily="34" charset="-122"/>
                <a:ea typeface="微软雅黑" pitchFamily="34" charset="-122"/>
              </a:rPr>
              <a:t>），结转以后三年扣除。</a:t>
            </a:r>
          </a:p>
        </p:txBody>
      </p:sp>
      <p:sp>
        <p:nvSpPr>
          <p:cNvPr id="17" name="任意多边形 16"/>
          <p:cNvSpPr/>
          <p:nvPr/>
        </p:nvSpPr>
        <p:spPr>
          <a:xfrm>
            <a:off x="8670725" y="2158290"/>
            <a:ext cx="309581" cy="2825008"/>
          </a:xfrm>
          <a:custGeom>
            <a:avLst/>
            <a:gdLst/>
            <a:ahLst/>
            <a:cxnLst/>
            <a:rect l="0" t="0" r="0" b="0"/>
            <a:pathLst>
              <a:path>
                <a:moveTo>
                  <a:pt x="0" y="0"/>
                </a:moveTo>
                <a:lnTo>
                  <a:pt x="0" y="3095818"/>
                </a:lnTo>
                <a:lnTo>
                  <a:pt x="309581" y="3095818"/>
                </a:lnTo>
              </a:path>
            </a:pathLst>
          </a:custGeom>
          <a:noFill/>
          <a:ln>
            <a:solidFill>
              <a:srgbClr val="0070C0"/>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8670725" y="1880904"/>
            <a:ext cx="255067" cy="1734021"/>
          </a:xfrm>
          <a:custGeom>
            <a:avLst/>
            <a:gdLst/>
            <a:ahLst/>
            <a:cxnLst/>
            <a:rect l="0" t="0" r="0" b="0"/>
            <a:pathLst>
              <a:path>
                <a:moveTo>
                  <a:pt x="0" y="0"/>
                </a:moveTo>
                <a:lnTo>
                  <a:pt x="0" y="1160931"/>
                </a:lnTo>
                <a:lnTo>
                  <a:pt x="309581" y="1160931"/>
                </a:lnTo>
              </a:path>
            </a:pathLst>
          </a:custGeom>
          <a:noFill/>
          <a:ln>
            <a:solidFill>
              <a:srgbClr val="0070C0"/>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9" name="任意多边形 18"/>
          <p:cNvSpPr/>
          <p:nvPr/>
        </p:nvSpPr>
        <p:spPr>
          <a:xfrm>
            <a:off x="9031086" y="4554085"/>
            <a:ext cx="2973282" cy="1348004"/>
          </a:xfrm>
          <a:custGeom>
            <a:avLst/>
            <a:gdLst>
              <a:gd name="connsiteX0" fmla="*/ 0 w 2476654"/>
              <a:gd name="connsiteY0" fmla="*/ 154791 h 1547909"/>
              <a:gd name="connsiteX1" fmla="*/ 154791 w 2476654"/>
              <a:gd name="connsiteY1" fmla="*/ 0 h 1547909"/>
              <a:gd name="connsiteX2" fmla="*/ 2321863 w 2476654"/>
              <a:gd name="connsiteY2" fmla="*/ 0 h 1547909"/>
              <a:gd name="connsiteX3" fmla="*/ 2476654 w 2476654"/>
              <a:gd name="connsiteY3" fmla="*/ 154791 h 1547909"/>
              <a:gd name="connsiteX4" fmla="*/ 2476654 w 2476654"/>
              <a:gd name="connsiteY4" fmla="*/ 1393118 h 1547909"/>
              <a:gd name="connsiteX5" fmla="*/ 2321863 w 2476654"/>
              <a:gd name="connsiteY5" fmla="*/ 1547909 h 1547909"/>
              <a:gd name="connsiteX6" fmla="*/ 154791 w 2476654"/>
              <a:gd name="connsiteY6" fmla="*/ 1547909 h 1547909"/>
              <a:gd name="connsiteX7" fmla="*/ 0 w 2476654"/>
              <a:gd name="connsiteY7" fmla="*/ 1393118 h 1547909"/>
              <a:gd name="connsiteX8" fmla="*/ 0 w 2476654"/>
              <a:gd name="connsiteY8" fmla="*/ 154791 h 15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654" h="1547909">
                <a:moveTo>
                  <a:pt x="0" y="154791"/>
                </a:moveTo>
                <a:cubicBezTo>
                  <a:pt x="0" y="69302"/>
                  <a:pt x="69302" y="0"/>
                  <a:pt x="154791" y="0"/>
                </a:cubicBezTo>
                <a:lnTo>
                  <a:pt x="2321863" y="0"/>
                </a:lnTo>
                <a:cubicBezTo>
                  <a:pt x="2407352" y="0"/>
                  <a:pt x="2476654" y="69302"/>
                  <a:pt x="2476654" y="154791"/>
                </a:cubicBezTo>
                <a:lnTo>
                  <a:pt x="2476654" y="1393118"/>
                </a:lnTo>
                <a:cubicBezTo>
                  <a:pt x="2476654" y="1478607"/>
                  <a:pt x="2407352" y="1547909"/>
                  <a:pt x="2321863" y="1547909"/>
                </a:cubicBezTo>
                <a:lnTo>
                  <a:pt x="154791" y="1547909"/>
                </a:lnTo>
                <a:cubicBezTo>
                  <a:pt x="69302" y="1547909"/>
                  <a:pt x="0" y="1478607"/>
                  <a:pt x="0" y="1393118"/>
                </a:cubicBezTo>
                <a:lnTo>
                  <a:pt x="0" y="154791"/>
                </a:lnTo>
                <a:close/>
              </a:path>
            </a:pathLst>
          </a:custGeom>
          <a:solidFill>
            <a:schemeClr val="bg1">
              <a:lumMod val="85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1455363"/>
              <a:satOff val="-83927"/>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7" tIns="60577" rIns="68197" bIns="60577" numCol="1" spcCol="1270" anchor="ctr" anchorCtr="0">
            <a:noAutofit/>
          </a:bodyPr>
          <a:lstStyle/>
          <a:p>
            <a:pPr lvl="0" latinLnBrk="1">
              <a:spcAft>
                <a:spcPts val="1125"/>
              </a:spcAft>
            </a:pPr>
            <a:r>
              <a:rPr lang="zh-CN" altLang="en-US" sz="2000" b="1" dirty="0">
                <a:solidFill>
                  <a:srgbClr val="333333"/>
                </a:solidFill>
                <a:latin typeface="微软雅黑" pitchFamily="34" charset="-122"/>
                <a:ea typeface="微软雅黑" pitchFamily="34" charset="-122"/>
                <a:sym typeface="+mn-ea"/>
              </a:rPr>
              <a:t>（</a:t>
            </a:r>
            <a:r>
              <a:rPr lang="en-US" altLang="zh-CN" sz="2000" b="1" dirty="0">
                <a:solidFill>
                  <a:srgbClr val="333333"/>
                </a:solidFill>
                <a:latin typeface="微软雅黑" pitchFamily="34" charset="-122"/>
                <a:ea typeface="微软雅黑" pitchFamily="34" charset="-122"/>
                <a:sym typeface="+mn-ea"/>
              </a:rPr>
              <a:t>2</a:t>
            </a:r>
            <a:r>
              <a:rPr lang="zh-CN" altLang="en-US" sz="2000" b="1" dirty="0">
                <a:solidFill>
                  <a:srgbClr val="333333"/>
                </a:solidFill>
                <a:latin typeface="微软雅黑" pitchFamily="34" charset="-122"/>
                <a:ea typeface="微软雅黑" pitchFamily="34" charset="-122"/>
                <a:sym typeface="+mn-ea"/>
              </a:rPr>
              <a:t>）全额扣除：</a:t>
            </a:r>
            <a:r>
              <a:rPr lang="en-US" altLang="zh-CN" sz="2000" b="1" dirty="0">
                <a:solidFill>
                  <a:srgbClr val="333333"/>
                </a:solidFill>
                <a:latin typeface="微软雅黑" pitchFamily="34" charset="-122"/>
                <a:ea typeface="微软雅黑" pitchFamily="34" charset="-122"/>
                <a:sym typeface="+mn-ea"/>
              </a:rPr>
              <a:t>2019</a:t>
            </a:r>
            <a:r>
              <a:rPr lang="zh-CN" altLang="en-US" sz="2000" b="1" dirty="0">
                <a:solidFill>
                  <a:srgbClr val="333333"/>
                </a:solidFill>
                <a:latin typeface="微软雅黑" pitchFamily="34" charset="-122"/>
                <a:ea typeface="微软雅黑" pitchFamily="34" charset="-122"/>
                <a:sym typeface="+mn-ea"/>
              </a:rPr>
              <a:t>年度发生的扶贫捐赠</a:t>
            </a:r>
            <a:r>
              <a:rPr lang="en-US" altLang="zh-CN" sz="2000" b="1" dirty="0">
                <a:solidFill>
                  <a:srgbClr val="333333"/>
                </a:solidFill>
                <a:latin typeface="微软雅黑" pitchFamily="34" charset="-122"/>
                <a:ea typeface="微软雅黑" pitchFamily="34" charset="-122"/>
                <a:sym typeface="+mn-ea"/>
              </a:rPr>
              <a:t>50</a:t>
            </a:r>
            <a:r>
              <a:rPr lang="zh-CN" altLang="en-US" sz="2000" b="1" dirty="0">
                <a:solidFill>
                  <a:srgbClr val="333333"/>
                </a:solidFill>
                <a:latin typeface="微软雅黑" pitchFamily="34" charset="-122"/>
                <a:ea typeface="微软雅黑" pitchFamily="34" charset="-122"/>
                <a:sym typeface="+mn-ea"/>
              </a:rPr>
              <a:t>万元全额税前扣除。</a:t>
            </a:r>
            <a:endParaRPr lang="zh-CN" altLang="en-US" sz="2000" b="1" dirty="0">
              <a:solidFill>
                <a:srgbClr val="333333"/>
              </a:solidFill>
              <a:latin typeface="微软雅黑" pitchFamily="34" charset="-122"/>
              <a:ea typeface="微软雅黑" pitchFamily="34" charset="-122"/>
            </a:endParaRPr>
          </a:p>
        </p:txBody>
      </p:sp>
      <p:cxnSp>
        <p:nvCxnSpPr>
          <p:cNvPr id="21" name="直接箭头连接符 20"/>
          <p:cNvCxnSpPr/>
          <p:nvPr/>
        </p:nvCxnSpPr>
        <p:spPr>
          <a:xfrm>
            <a:off x="593765" y="1880904"/>
            <a:ext cx="0" cy="365703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56830" y="5480669"/>
            <a:ext cx="1560042" cy="830997"/>
          </a:xfrm>
          <a:prstGeom prst="rect">
            <a:avLst/>
          </a:prstGeom>
          <a:noFill/>
          <a:ln w="38100">
            <a:solidFill>
              <a:srgbClr val="00B050"/>
            </a:solidFill>
          </a:ln>
        </p:spPr>
        <p:txBody>
          <a:bodyPr wrap="none" lIns="91440" tIns="45720" rIns="91440" bIns="45720">
            <a:spAutoFit/>
          </a:bodyPr>
          <a:lstStyle/>
          <a:p>
            <a:pPr algn="ctr"/>
            <a:r>
              <a:rPr lang="en-US" altLang="zh-C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48</a:t>
            </a:r>
            <a:r>
              <a:rPr lang="zh-CN"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万</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endParaRPr>
          </a:p>
        </p:txBody>
      </p:sp>
      <p:cxnSp>
        <p:nvCxnSpPr>
          <p:cNvPr id="24" name="直接箭头连接符 23"/>
          <p:cNvCxnSpPr/>
          <p:nvPr/>
        </p:nvCxnSpPr>
        <p:spPr>
          <a:xfrm>
            <a:off x="4475017" y="1880904"/>
            <a:ext cx="0" cy="41631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117903" y="6020928"/>
            <a:ext cx="1939955" cy="830997"/>
          </a:xfrm>
          <a:prstGeom prst="rect">
            <a:avLst/>
          </a:prstGeom>
          <a:noFill/>
          <a:ln w="38100">
            <a:solidFill>
              <a:srgbClr val="00B050"/>
            </a:solidFill>
          </a:ln>
        </p:spPr>
        <p:txBody>
          <a:bodyPr wrap="none" lIns="91440" tIns="45720" rIns="91440" bIns="45720">
            <a:spAutoFit/>
          </a:bodyPr>
          <a:lstStyle/>
          <a:p>
            <a:pPr algn="ctr"/>
            <a:r>
              <a:rPr lang="en-US" altLang="zh-C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152</a:t>
            </a:r>
            <a:r>
              <a:rPr lang="zh-CN"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万</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endParaRPr>
          </a:p>
        </p:txBody>
      </p:sp>
      <p:cxnSp>
        <p:nvCxnSpPr>
          <p:cNvPr id="28" name="直接箭头连接符 27"/>
          <p:cNvCxnSpPr/>
          <p:nvPr/>
        </p:nvCxnSpPr>
        <p:spPr>
          <a:xfrm>
            <a:off x="8510649" y="1857793"/>
            <a:ext cx="0" cy="41631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355415" y="6020927"/>
            <a:ext cx="1939955" cy="830997"/>
          </a:xfrm>
          <a:prstGeom prst="rect">
            <a:avLst/>
          </a:prstGeom>
          <a:noFill/>
          <a:ln w="38100">
            <a:solidFill>
              <a:srgbClr val="00B050"/>
            </a:solidFill>
          </a:ln>
        </p:spPr>
        <p:txBody>
          <a:bodyPr wrap="none" lIns="91440" tIns="45720" rIns="91440" bIns="45720">
            <a:spAutoFit/>
          </a:bodyPr>
          <a:lstStyle/>
          <a:p>
            <a:pPr algn="ctr"/>
            <a:r>
              <a:rPr lang="en-US" altLang="zh-C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122</a:t>
            </a:r>
            <a:r>
              <a:rPr lang="zh-CN"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万</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77825" y="1803400"/>
            <a:ext cx="282575"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schemeClr val="tx1"/>
                </a:solidFill>
                <a:effectLst/>
                <a:uLnTx/>
                <a:uFillTx/>
                <a:latin typeface="+mn-lt"/>
                <a:ea typeface="+mn-ea"/>
                <a:cs typeface="+mn-cs"/>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kumimoji="0" lang="zh-CN" altLang="en-US" sz="100" b="0" i="0" u="none" strike="noStrike" kern="1200" cap="none" spc="0" normalizeH="0" baseline="0" noProof="0">
              <a:ln>
                <a:noFill/>
              </a:ln>
              <a:solidFill>
                <a:schemeClr val="tx1"/>
              </a:solidFill>
              <a:effectLst/>
              <a:uLnTx/>
              <a:uFillTx/>
              <a:latin typeface="+mn-lt"/>
              <a:ea typeface="+mn-ea"/>
              <a:cs typeface="+mn-cs"/>
            </a:endParaRPr>
          </a:p>
        </p:txBody>
      </p:sp>
      <p:sp>
        <p:nvSpPr>
          <p:cNvPr id="19" name="矩形 18"/>
          <p:cNvSpPr/>
          <p:nvPr/>
        </p:nvSpPr>
        <p:spPr>
          <a:xfrm>
            <a:off x="484188" y="2293938"/>
            <a:ext cx="10931525" cy="533400"/>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1125"/>
              </a:spcAft>
              <a:buClrTx/>
              <a:buSzTx/>
              <a:buFontTx/>
              <a:buNone/>
              <a:defRPr/>
            </a:pPr>
            <a:r>
              <a:rPr kumimoji="0" lang="en-US" sz="2400" b="0"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rPr>
              <a:t>      </a:t>
            </a:r>
            <a:endParaRPr kumimoji="0" lang="zh-CN" altLang="en-US" sz="2000" b="0" i="0" u="none" strike="noStrike" kern="0" cap="none" spc="0" normalizeH="0" baseline="0" noProof="0" dirty="0">
              <a:ln>
                <a:noFill/>
              </a:ln>
              <a:solidFill>
                <a:srgbClr val="333333"/>
              </a:solidFill>
              <a:effectLst/>
              <a:uLnTx/>
              <a:uFillTx/>
              <a:latin typeface="微软雅黑" pitchFamily="34" charset="-122"/>
              <a:ea typeface="微软雅黑" pitchFamily="34" charset="-122"/>
              <a:cs typeface="微软雅黑" pitchFamily="34" charset="-122"/>
            </a:endParaRPr>
          </a:p>
        </p:txBody>
      </p:sp>
      <p:graphicFrame>
        <p:nvGraphicFramePr>
          <p:cNvPr id="5" name="表格 4"/>
          <p:cNvGraphicFramePr/>
          <p:nvPr/>
        </p:nvGraphicFramePr>
        <p:xfrm>
          <a:off x="316671" y="1329665"/>
          <a:ext cx="11523026" cy="5242560"/>
        </p:xfrm>
        <a:graphic>
          <a:graphicData uri="http://schemas.openxmlformats.org/drawingml/2006/table">
            <a:tbl>
              <a:tblPr firstRow="1" bandRow="1">
                <a:tableStyleId>{5C22544A-7EE6-4342-B048-85BDC9FD1C3A}</a:tableStyleId>
              </a:tblPr>
              <a:tblGrid>
                <a:gridCol w="955397"/>
                <a:gridCol w="572046"/>
                <a:gridCol w="2549755"/>
                <a:gridCol w="1077840"/>
                <a:gridCol w="1124892"/>
                <a:gridCol w="1124892"/>
                <a:gridCol w="1078122"/>
                <a:gridCol w="973777"/>
                <a:gridCol w="997527"/>
                <a:gridCol w="1068778"/>
              </a:tblGrid>
              <a:tr h="816610">
                <a:tc rowSpan="2">
                  <a:txBody>
                    <a:bodyPr/>
                    <a:lstStyle/>
                    <a:p>
                      <a:pPr indent="0" algn="ctr">
                        <a:buNone/>
                      </a:pPr>
                      <a:r>
                        <a:rPr lang="zh-CN" sz="1600" b="1" dirty="0">
                          <a:solidFill>
                            <a:srgbClr val="FFFFFF"/>
                          </a:solidFill>
                          <a:latin typeface="微软雅黑" pitchFamily="34" charset="-122"/>
                          <a:ea typeface="微软雅黑" pitchFamily="34" charset="-122"/>
                        </a:rPr>
                        <a:t>行次</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rowSpan="2" gridSpan="2">
                  <a:txBody>
                    <a:bodyPr/>
                    <a:lstStyle/>
                    <a:p>
                      <a:pPr indent="0" algn="ctr">
                        <a:buNone/>
                      </a:pPr>
                      <a:r>
                        <a:rPr lang="zh-CN" sz="1600" b="1" dirty="0">
                          <a:solidFill>
                            <a:srgbClr val="FFFFFF"/>
                          </a:solidFill>
                          <a:latin typeface="微软雅黑" pitchFamily="34" charset="-122"/>
                          <a:ea typeface="微软雅黑" pitchFamily="34" charset="-122"/>
                        </a:rPr>
                        <a:t>项目</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rowSpan="2"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tcPr>
                </a:tc>
                <a:tc>
                  <a:txBody>
                    <a:bodyPr/>
                    <a:lstStyle/>
                    <a:p>
                      <a:pPr indent="0" algn="ctr">
                        <a:buNone/>
                      </a:pPr>
                      <a:r>
                        <a:rPr lang="zh-CN" sz="1600" b="1" dirty="0">
                          <a:solidFill>
                            <a:srgbClr val="FFFFFF"/>
                          </a:solidFill>
                          <a:latin typeface="微软雅黑" pitchFamily="34" charset="-122"/>
                          <a:ea typeface="微软雅黑" pitchFamily="34" charset="-122"/>
                        </a:rPr>
                        <a:t>账载金额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600" b="1" dirty="0">
                          <a:solidFill>
                            <a:srgbClr val="FFFFFF"/>
                          </a:solidFill>
                          <a:latin typeface="微软雅黑" pitchFamily="34" charset="-122"/>
                          <a:ea typeface="微软雅黑" pitchFamily="34" charset="-122"/>
                        </a:rPr>
                        <a:t>以前年度结转可扣除的捐赠额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600" b="1" dirty="0">
                          <a:solidFill>
                            <a:srgbClr val="FFFFFF"/>
                          </a:solidFill>
                          <a:latin typeface="微软雅黑" pitchFamily="34" charset="-122"/>
                          <a:ea typeface="微软雅黑" pitchFamily="34" charset="-122"/>
                        </a:rPr>
                        <a:t>按税收规定计算的扣除限额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600" b="1" dirty="0">
                          <a:solidFill>
                            <a:srgbClr val="FFFFFF"/>
                          </a:solidFill>
                          <a:latin typeface="微软雅黑" pitchFamily="34" charset="-122"/>
                          <a:ea typeface="微软雅黑" pitchFamily="34" charset="-122"/>
                        </a:rPr>
                        <a:t>税收金额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600" b="1" dirty="0">
                          <a:solidFill>
                            <a:srgbClr val="FFFFFF"/>
                          </a:solidFill>
                          <a:latin typeface="微软雅黑" pitchFamily="34" charset="-122"/>
                          <a:ea typeface="微软雅黑" pitchFamily="34" charset="-122"/>
                        </a:rPr>
                        <a:t>纳税调增金额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600" b="1" dirty="0">
                          <a:solidFill>
                            <a:srgbClr val="FFFFFF"/>
                          </a:solidFill>
                          <a:latin typeface="微软雅黑" pitchFamily="34" charset="-122"/>
                          <a:ea typeface="微软雅黑" pitchFamily="34" charset="-122"/>
                        </a:rPr>
                        <a:t>纳税调减金额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600" b="1" dirty="0">
                          <a:solidFill>
                            <a:srgbClr val="FFFFFF"/>
                          </a:solidFill>
                          <a:latin typeface="微软雅黑" pitchFamily="34" charset="-122"/>
                          <a:ea typeface="微软雅黑" pitchFamily="34" charset="-122"/>
                        </a:rPr>
                        <a:t>可结转以后年度扣除的捐赠额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r>
              <a:tr h="304800">
                <a:tc vMerge="1">
                  <a:txBody>
                    <a:bodyPr/>
                    <a:lstStyle/>
                    <a:p>
                      <a:endParaRPr lang="zh-CN"/>
                    </a:p>
                  </a:txBody>
                  <a:tcP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B w="15240" cap="flat" cmpd="sng">
                      <a:solidFill>
                        <a:srgbClr val="FFFFFF"/>
                      </a:solidFill>
                      <a:prstDash val="solid"/>
                      <a:headEnd type="none" w="med" len="med"/>
                      <a:tailEnd type="none" w="med" len="med"/>
                    </a:lnB>
                  </a:tcPr>
                </a:tc>
                <a:tc gridSpan="2" vMerge="1">
                  <a:txBody>
                    <a:bodyPr/>
                    <a:lstStyle/>
                    <a:p>
                      <a:endParaRPr lang="zh-CN"/>
                    </a:p>
                  </a:txBody>
                  <a:tcPr>
                    <a:lnL w="15240" cap="flat" cmpd="sng">
                      <a:solidFill>
                        <a:srgbClr val="FFFFFF"/>
                      </a:solidFill>
                      <a:prstDash val="solid"/>
                      <a:headEnd type="none" w="med" len="med"/>
                      <a:tailEnd type="none" w="med" len="med"/>
                    </a:lnL>
                    <a:lnB w="15240" cap="flat" cmpd="sng">
                      <a:solidFill>
                        <a:srgbClr val="FFFFFF"/>
                      </a:solidFill>
                      <a:prstDash val="solid"/>
                      <a:headEnd type="none" w="med" len="med"/>
                      <a:tailEnd type="none" w="med" len="med"/>
                    </a:lnB>
                  </a:tcPr>
                </a:tc>
                <a:tc hMerge="1" vMerge="1">
                  <a:txBody>
                    <a:bodyPr/>
                    <a:lstStyle/>
                    <a:p>
                      <a:endParaRPr lang="zh-CN"/>
                    </a:p>
                  </a:txBody>
                  <a:tcPr>
                    <a:lnR w="15240" cap="flat" cmpd="sng">
                      <a:solidFill>
                        <a:srgbClr val="FFFFFF"/>
                      </a:solidFill>
                      <a:prstDash val="solid"/>
                      <a:headEnd type="none" w="med" len="med"/>
                      <a:tailEnd type="none" w="med" len="med"/>
                    </a:lnR>
                    <a:lnB w="15240" cap="flat" cmpd="sng">
                      <a:solidFill>
                        <a:srgbClr val="FFFFFF"/>
                      </a:solidFill>
                      <a:prstDash val="solid"/>
                      <a:headEnd type="none" w="med" len="med"/>
                      <a:tailEnd type="none" w="med" len="med"/>
                    </a:lnB>
                  </a:tcPr>
                </a:tc>
                <a:tc>
                  <a:txBody>
                    <a:bodyPr/>
                    <a:lstStyle/>
                    <a:p>
                      <a:pPr indent="0" algn="ctr">
                        <a:buNone/>
                      </a:pPr>
                      <a:r>
                        <a:rPr lang="en-US" sz="1600" b="1" dirty="0">
                          <a:solidFill>
                            <a:srgbClr val="000000"/>
                          </a:solidFill>
                          <a:latin typeface="微软雅黑" pitchFamily="34" charset="-122"/>
                          <a:ea typeface="微软雅黑" pitchFamily="34" charset="-122"/>
                        </a:rPr>
                        <a:t>1</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2</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3</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4</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5</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6</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7</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274320">
                <a:tc>
                  <a:txBody>
                    <a:bodyPr/>
                    <a:lstStyle/>
                    <a:p>
                      <a:pPr indent="0" algn="ctr">
                        <a:buNone/>
                      </a:pPr>
                      <a:r>
                        <a:rPr lang="en-US" sz="1600" b="1" dirty="0">
                          <a:solidFill>
                            <a:srgbClr val="FFFFFF"/>
                          </a:solidFill>
                          <a:latin typeface="微软雅黑" pitchFamily="34" charset="-122"/>
                          <a:ea typeface="微软雅黑" pitchFamily="34" charset="-122"/>
                        </a:rPr>
                        <a:t>1</a:t>
                      </a:r>
                      <a:endParaRPr lang="en-US"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一、非公益性捐赠</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274320">
                <a:tc>
                  <a:txBody>
                    <a:bodyPr/>
                    <a:lstStyle/>
                    <a:p>
                      <a:pPr indent="0" algn="ctr">
                        <a:buNone/>
                      </a:pPr>
                      <a:r>
                        <a:rPr lang="en-US" sz="1600" b="1">
                          <a:solidFill>
                            <a:srgbClr val="FFFFFF"/>
                          </a:solidFill>
                          <a:latin typeface="微软雅黑" pitchFamily="34" charset="-122"/>
                          <a:ea typeface="微软雅黑" pitchFamily="34" charset="-122"/>
                        </a:rPr>
                        <a:t>2</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二、全额扣除的公益性捐赠</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a:solidFill>
                            <a:srgbClr val="000000"/>
                          </a:solidFill>
                          <a:latin typeface="微软雅黑" pitchFamily="34" charset="-122"/>
                          <a:ea typeface="微软雅黑" pitchFamily="34" charset="-122"/>
                        </a:rPr>
                        <a:t>500000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500000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274320">
                <a:tc>
                  <a:txBody>
                    <a:bodyPr/>
                    <a:lstStyle/>
                    <a:p>
                      <a:pPr indent="0" algn="ctr">
                        <a:buNone/>
                      </a:pPr>
                      <a:r>
                        <a:rPr lang="en-US" sz="1600" b="1">
                          <a:solidFill>
                            <a:srgbClr val="FFFFFF"/>
                          </a:solidFill>
                          <a:latin typeface="微软雅黑" pitchFamily="34" charset="-122"/>
                          <a:ea typeface="微软雅黑" pitchFamily="34" charset="-122"/>
                        </a:rPr>
                        <a:t>3</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cs typeface="等线" charset="-122"/>
                        </a:rPr>
                        <a:t>其中：扶贫捐赠</a:t>
                      </a:r>
                      <a:endParaRPr lang="zh-CN" altLang="en-US" sz="1600" b="1" dirty="0">
                        <a:solidFill>
                          <a:srgbClr val="000000"/>
                        </a:solidFill>
                        <a:latin typeface="微软雅黑" pitchFamily="34" charset="-122"/>
                        <a:ea typeface="微软雅黑" pitchFamily="34" charset="-122"/>
                        <a:cs typeface="等线"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a:solidFill>
                            <a:srgbClr val="000000"/>
                          </a:solidFill>
                          <a:latin typeface="微软雅黑" pitchFamily="34" charset="-122"/>
                          <a:ea typeface="微软雅黑" pitchFamily="34" charset="-122"/>
                        </a:rPr>
                        <a:t>500000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500000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454025">
                <a:tc>
                  <a:txBody>
                    <a:bodyPr/>
                    <a:lstStyle/>
                    <a:p>
                      <a:pPr indent="0" algn="ctr">
                        <a:buNone/>
                      </a:pPr>
                      <a:r>
                        <a:rPr lang="en-US" sz="1600" b="1">
                          <a:solidFill>
                            <a:srgbClr val="FFFFFF"/>
                          </a:solidFill>
                          <a:latin typeface="微软雅黑" pitchFamily="34" charset="-122"/>
                          <a:ea typeface="微软雅黑" pitchFamily="34" charset="-122"/>
                        </a:rPr>
                        <a:t>4</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三、限额扣除的公益性捐赠（5+6+7+8)</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a:solidFill>
                            <a:srgbClr val="000000"/>
                          </a:solidFill>
                          <a:latin typeface="微软雅黑" pitchFamily="34" charset="-122"/>
                          <a:ea typeface="微软雅黑" pitchFamily="34" charset="-122"/>
                        </a:rPr>
                        <a:t>900000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100000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720000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720000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280000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100000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280000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274320">
                <a:tc>
                  <a:txBody>
                    <a:bodyPr/>
                    <a:lstStyle/>
                    <a:p>
                      <a:pPr indent="0" algn="ctr">
                        <a:buNone/>
                      </a:pPr>
                      <a:r>
                        <a:rPr lang="en-US" sz="1600" b="1">
                          <a:solidFill>
                            <a:srgbClr val="FFFFFF"/>
                          </a:solidFill>
                          <a:latin typeface="微软雅黑" pitchFamily="34" charset="-122"/>
                          <a:ea typeface="微软雅黑" pitchFamily="34" charset="-122"/>
                        </a:rPr>
                        <a:t>5</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前三年度（　　　　年）</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274320">
                <a:tc>
                  <a:txBody>
                    <a:bodyPr/>
                    <a:lstStyle/>
                    <a:p>
                      <a:pPr indent="0" algn="ctr">
                        <a:buNone/>
                      </a:pPr>
                      <a:r>
                        <a:rPr lang="en-US" sz="1600" b="1">
                          <a:solidFill>
                            <a:srgbClr val="FFFFFF"/>
                          </a:solidFill>
                          <a:latin typeface="微软雅黑" pitchFamily="34" charset="-122"/>
                          <a:ea typeface="微软雅黑" pitchFamily="34" charset="-122"/>
                        </a:rPr>
                        <a:t>6</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前二年度（2017年）</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274320">
                <a:tc>
                  <a:txBody>
                    <a:bodyPr/>
                    <a:lstStyle/>
                    <a:p>
                      <a:pPr indent="0" algn="ctr">
                        <a:buNone/>
                      </a:pPr>
                      <a:r>
                        <a:rPr lang="en-US" sz="1600" b="1">
                          <a:solidFill>
                            <a:srgbClr val="FFFFFF"/>
                          </a:solidFill>
                          <a:latin typeface="微软雅黑" pitchFamily="34" charset="-122"/>
                          <a:ea typeface="微软雅黑" pitchFamily="34" charset="-122"/>
                        </a:rPr>
                        <a:t>7</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前一年度（2018年）</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100000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100000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274320">
                <a:tc>
                  <a:txBody>
                    <a:bodyPr/>
                    <a:lstStyle/>
                    <a:p>
                      <a:pPr indent="0" algn="ctr">
                        <a:buNone/>
                      </a:pPr>
                      <a:r>
                        <a:rPr lang="en-US" sz="1600" b="1">
                          <a:solidFill>
                            <a:srgbClr val="FFFFFF"/>
                          </a:solidFill>
                          <a:latin typeface="微软雅黑" pitchFamily="34" charset="-122"/>
                          <a:ea typeface="微软雅黑" pitchFamily="34" charset="-122"/>
                        </a:rPr>
                        <a:t>8</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本</a:t>
                      </a:r>
                      <a:r>
                        <a:rPr lang="en-US" sz="1600" b="1" dirty="0">
                          <a:solidFill>
                            <a:srgbClr val="000000"/>
                          </a:solidFill>
                          <a:latin typeface="微软雅黑" pitchFamily="34" charset="-122"/>
                          <a:ea typeface="微软雅黑" pitchFamily="34" charset="-122"/>
                        </a:rPr>
                        <a:t>   </a:t>
                      </a:r>
                      <a:r>
                        <a:rPr lang="zh-CN" sz="1600" b="1" dirty="0">
                          <a:solidFill>
                            <a:srgbClr val="000000"/>
                          </a:solidFill>
                          <a:latin typeface="微软雅黑" pitchFamily="34" charset="-122"/>
                          <a:ea typeface="微软雅黑" pitchFamily="34" charset="-122"/>
                        </a:rPr>
                        <a:t>年（2019年）</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dirty="0">
                          <a:solidFill>
                            <a:srgbClr val="000000"/>
                          </a:solidFill>
                          <a:latin typeface="微软雅黑" pitchFamily="34" charset="-122"/>
                          <a:ea typeface="微软雅黑" pitchFamily="34" charset="-122"/>
                        </a:rPr>
                        <a:t>900000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720000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720000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280000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280000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325755">
                <a:tc>
                  <a:txBody>
                    <a:bodyPr/>
                    <a:lstStyle/>
                    <a:p>
                      <a:pPr indent="0" algn="ctr">
                        <a:buNone/>
                      </a:pPr>
                      <a:r>
                        <a:rPr lang="en-US" sz="1600" b="1">
                          <a:solidFill>
                            <a:srgbClr val="FFFFFF"/>
                          </a:solidFill>
                          <a:latin typeface="微软雅黑" pitchFamily="34" charset="-122"/>
                          <a:ea typeface="微软雅黑" pitchFamily="34" charset="-122"/>
                        </a:rPr>
                        <a:t>9</a:t>
                      </a:r>
                      <a:endParaRPr lang="en-US"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600" b="1" dirty="0">
                          <a:solidFill>
                            <a:srgbClr val="000000"/>
                          </a:solidFill>
                          <a:latin typeface="微软雅黑" pitchFamily="34" charset="-122"/>
                          <a:ea typeface="微软雅黑" pitchFamily="34" charset="-122"/>
                        </a:rPr>
                        <a:t>合计（1+2+4）</a:t>
                      </a:r>
                      <a:endParaRPr lang="zh-CN"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600" b="1">
                          <a:solidFill>
                            <a:srgbClr val="000000"/>
                          </a:solidFill>
                          <a:latin typeface="微软雅黑" pitchFamily="34" charset="-122"/>
                          <a:ea typeface="微软雅黑" pitchFamily="34" charset="-122"/>
                        </a:rPr>
                        <a:t>1400000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100000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720000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1220000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280000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a:solidFill>
                            <a:srgbClr val="000000"/>
                          </a:solidFill>
                          <a:latin typeface="微软雅黑" pitchFamily="34" charset="-122"/>
                          <a:ea typeface="微软雅黑" pitchFamily="34" charset="-122"/>
                        </a:rPr>
                        <a:t>100000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600" b="1" dirty="0">
                          <a:solidFill>
                            <a:srgbClr val="000000"/>
                          </a:solidFill>
                          <a:latin typeface="微软雅黑" pitchFamily="34" charset="-122"/>
                          <a:ea typeface="微软雅黑" pitchFamily="34" charset="-122"/>
                        </a:rPr>
                        <a:t>280000</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461010">
                <a:tc gridSpan="2">
                  <a:txBody>
                    <a:bodyPr/>
                    <a:lstStyle/>
                    <a:p>
                      <a:pPr indent="0" algn="ctr">
                        <a:buNone/>
                      </a:pPr>
                      <a:r>
                        <a:rPr lang="zh-CN" sz="1600" b="1">
                          <a:solidFill>
                            <a:srgbClr val="FFFFFF"/>
                          </a:solidFill>
                          <a:latin typeface="微软雅黑" pitchFamily="34" charset="-122"/>
                          <a:ea typeface="微软雅黑" pitchFamily="34" charset="-122"/>
                        </a:rPr>
                        <a:t>附列资料</a:t>
                      </a:r>
                      <a:endParaRPr lang="zh-CN" altLang="en-US" sz="1600" b="1">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hMerge="1">
                  <a:txBody>
                    <a:bodyPr/>
                    <a:lstStyle/>
                    <a:p>
                      <a:endParaRPr lang="zh-CN"/>
                    </a:p>
                  </a:txBody>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buNone/>
                      </a:pPr>
                      <a:r>
                        <a:rPr lang="zh-CN" sz="1600" b="1" dirty="0">
                          <a:solidFill>
                            <a:srgbClr val="FFFFFF"/>
                          </a:solidFill>
                          <a:latin typeface="微软雅黑" pitchFamily="34" charset="-122"/>
                          <a:ea typeface="微软雅黑" pitchFamily="34" charset="-122"/>
                        </a:rPr>
                        <a:t>2015年度至本年发生的公益性扶贫捐赠合计金额</a:t>
                      </a:r>
                      <a:endParaRPr lang="zh-CN" altLang="en-US" sz="1600" b="1" dirty="0">
                        <a:solidFill>
                          <a:srgbClr val="FFFFFF"/>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en-US" sz="1600" b="1">
                          <a:solidFill>
                            <a:srgbClr val="000000"/>
                          </a:solidFill>
                          <a:latin typeface="微软雅黑" pitchFamily="34" charset="-122"/>
                          <a:ea typeface="微软雅黑" pitchFamily="34" charset="-122"/>
                        </a:rPr>
                        <a:t>1500000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1500000</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a:solidFill>
                            <a:srgbClr val="000000"/>
                          </a:solidFill>
                          <a:latin typeface="微软雅黑" pitchFamily="34" charset="-122"/>
                          <a:ea typeface="微软雅黑" pitchFamily="34" charset="-122"/>
                        </a:rPr>
                        <a:t>*</a:t>
                      </a:r>
                      <a:endParaRPr lang="en-US" altLang="en-US" sz="1600" b="1">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600" b="1" dirty="0">
                          <a:solidFill>
                            <a:srgbClr val="000000"/>
                          </a:solidFill>
                          <a:latin typeface="微软雅黑" pitchFamily="34" charset="-122"/>
                          <a:ea typeface="微软雅黑" pitchFamily="34" charset="-122"/>
                        </a:rPr>
                        <a:t>*</a:t>
                      </a:r>
                      <a:endParaRPr lang="en-US" altLang="en-US" sz="1600" b="1" dirty="0">
                        <a:solidFill>
                          <a:srgbClr val="000000"/>
                        </a:solidFill>
                        <a:latin typeface="微软雅黑" pitchFamily="34" charset="-122"/>
                        <a:ea typeface="微软雅黑" pitchFamily="34"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bl>
          </a:graphicData>
        </a:graphic>
      </p:graphicFrame>
      <p:sp>
        <p:nvSpPr>
          <p:cNvPr id="117897" name="文本框 5"/>
          <p:cNvSpPr txBox="1"/>
          <p:nvPr/>
        </p:nvSpPr>
        <p:spPr>
          <a:xfrm>
            <a:off x="4523241" y="292553"/>
            <a:ext cx="7521575" cy="460375"/>
          </a:xfrm>
          <a:prstGeom prst="rect">
            <a:avLst/>
          </a:prstGeom>
          <a:solidFill>
            <a:schemeClr val="accent2">
              <a:lumMod val="60000"/>
              <a:lumOff val="40000"/>
            </a:schemeClr>
          </a:solidFill>
          <a:ln w="9525">
            <a:noFill/>
          </a:ln>
        </p:spPr>
        <p:txBody>
          <a:bodyPr wrap="none">
            <a:spAutoFit/>
          </a:bodyPr>
          <a:lstStyle/>
          <a:p>
            <a:pPr lvl="0"/>
            <a:r>
              <a:rPr lang="zh-CN" altLang="zh-CN" sz="2400" b="1" dirty="0">
                <a:solidFill>
                  <a:schemeClr val="bg1"/>
                </a:solidFill>
                <a:latin typeface="微软雅黑" pitchFamily="34" charset="-122"/>
                <a:ea typeface="微软雅黑" pitchFamily="34" charset="-122"/>
                <a:sym typeface="+mn-ea"/>
              </a:rPr>
              <a:t>捐赠支出及纳税调整明细表（</a:t>
            </a:r>
            <a:r>
              <a:rPr lang="en-US" altLang="zh-CN" sz="2400" b="1" dirty="0">
                <a:solidFill>
                  <a:schemeClr val="bg1"/>
                </a:solidFill>
                <a:latin typeface="微软雅黑" pitchFamily="34" charset="-122"/>
                <a:ea typeface="微软雅黑" pitchFamily="34" charset="-122"/>
                <a:sym typeface="+mn-ea"/>
              </a:rPr>
              <a:t>A105070</a:t>
            </a:r>
            <a:r>
              <a:rPr lang="zh-CN" altLang="zh-CN" sz="2400" b="1" dirty="0">
                <a:solidFill>
                  <a:schemeClr val="bg1"/>
                </a:solidFill>
                <a:latin typeface="微软雅黑" pitchFamily="34" charset="-122"/>
                <a:ea typeface="微软雅黑" pitchFamily="34" charset="-122"/>
                <a:sym typeface="+mn-ea"/>
              </a:rPr>
              <a:t>）</a:t>
            </a:r>
            <a:r>
              <a:rPr lang="en-US" altLang="zh-CN" sz="2400" b="1" dirty="0">
                <a:solidFill>
                  <a:schemeClr val="bg1"/>
                </a:solidFill>
                <a:latin typeface="微软雅黑" pitchFamily="34" charset="-122"/>
                <a:ea typeface="微软雅黑" pitchFamily="34" charset="-122"/>
                <a:sym typeface="+mn-ea"/>
              </a:rPr>
              <a:t>——2019</a:t>
            </a:r>
            <a:r>
              <a:rPr lang="zh-CN" altLang="en-US" sz="2400" b="1" dirty="0">
                <a:solidFill>
                  <a:schemeClr val="bg1"/>
                </a:solidFill>
                <a:latin typeface="微软雅黑" pitchFamily="34" charset="-122"/>
                <a:ea typeface="微软雅黑" pitchFamily="34" charset="-122"/>
                <a:sym typeface="+mn-ea"/>
              </a:rPr>
              <a:t>年</a:t>
            </a:r>
            <a:endParaRPr lang="zh-CN" altLang="en-US" sz="2400" dirty="0">
              <a:solidFill>
                <a:schemeClr val="bg1"/>
              </a:solidFill>
            </a:endParaRP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0" y="980291"/>
            <a:ext cx="12053455" cy="3425455"/>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marR="0" lvl="0" indent="0" algn="ctr" defTabSz="914400" rtl="0" eaLnBrk="1" fontAlgn="auto" latinLnBrk="0" hangingPunct="1">
              <a:lnSpc>
                <a:spcPct val="170000"/>
              </a:lnSpc>
              <a:spcBef>
                <a:spcPts val="1000"/>
              </a:spcBef>
              <a:spcAft>
                <a:spcPts val="0"/>
              </a:spcAft>
              <a:buClrTx/>
              <a:buSzTx/>
              <a:buFont typeface="Arial" pitchFamily="34" charset="0"/>
              <a:buNone/>
              <a:defRPr/>
            </a:pPr>
            <a:r>
              <a:rPr kumimoji="0" lang="zh-CN" altLang="zh-CN" sz="2400" b="1" i="0" u="none" strike="noStrike" kern="1200" cap="none" spc="0" normalizeH="0" baseline="0" noProof="0" dirty="0" smtClean="0">
                <a:ln>
                  <a:noFill/>
                </a:ln>
                <a:solidFill>
                  <a:schemeClr val="accent1"/>
                </a:solidFill>
                <a:effectLst/>
                <a:uLnTx/>
                <a:uFillTx/>
                <a:latin typeface="微软雅黑" pitchFamily="34" charset="-122"/>
                <a:ea typeface="微软雅黑" pitchFamily="34" charset="-122"/>
                <a:sym typeface="+mn-ea"/>
              </a:rPr>
              <a:t>《财政部　税务总局关于公共租赁住房税收优惠政策的公告》</a:t>
            </a:r>
            <a:endParaRPr kumimoji="0" lang="en-US" altLang="zh-CN" sz="2400" b="1" i="0" u="none" strike="noStrike" kern="1200" cap="none" spc="0" normalizeH="0" baseline="0" noProof="0" dirty="0" smtClean="0">
              <a:ln>
                <a:noFill/>
              </a:ln>
              <a:solidFill>
                <a:schemeClr val="accent1"/>
              </a:solidFill>
              <a:effectLst/>
              <a:uLnTx/>
              <a:uFillTx/>
              <a:latin typeface="微软雅黑" pitchFamily="34" charset="-122"/>
              <a:ea typeface="微软雅黑" pitchFamily="34" charset="-122"/>
              <a:sym typeface="+mn-ea"/>
            </a:endParaRPr>
          </a:p>
          <a:p>
            <a:pPr marL="0" marR="0" lvl="0" indent="0" algn="ctr" defTabSz="914400" rtl="0" eaLnBrk="1" fontAlgn="auto" latinLnBrk="0" hangingPunct="1">
              <a:lnSpc>
                <a:spcPct val="170000"/>
              </a:lnSpc>
              <a:spcBef>
                <a:spcPts val="1000"/>
              </a:spcBef>
              <a:spcAft>
                <a:spcPts val="0"/>
              </a:spcAft>
              <a:buClrTx/>
              <a:buSzTx/>
              <a:buFont typeface="Arial" pitchFamily="34" charset="0"/>
              <a:buNone/>
              <a:defRPr/>
            </a:pPr>
            <a:r>
              <a:rPr kumimoji="0" lang="zh-CN" altLang="zh-CN" sz="2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sym typeface="+mn-ea"/>
              </a:rPr>
              <a:t>（</a:t>
            </a:r>
            <a:r>
              <a:rPr kumimoji="0" altLang="zh-CN" sz="2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sym typeface="+mn-ea"/>
              </a:rPr>
              <a:t>财政部 税务总局公告2019年第61号</a:t>
            </a:r>
            <a:r>
              <a:rPr kumimoji="0" lang="zh-CN" altLang="zh-CN" sz="2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sym typeface="+mn-ea"/>
              </a:rPr>
              <a:t>）</a:t>
            </a:r>
            <a:endParaRPr kumimoji="0" lang="zh-CN" altLang="zh-CN" sz="2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70000"/>
              </a:lnSpc>
              <a:spcBef>
                <a:spcPts val="1000"/>
              </a:spcBef>
              <a:spcAft>
                <a:spcPts val="0"/>
              </a:spcAft>
              <a:buClrTx/>
              <a:buSzTx/>
              <a:buFont typeface="Arial"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      </a:t>
            </a:r>
            <a:r>
              <a:rPr kumimoji="0" altLang="zh-CN" sz="2400" b="1"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mn-ea"/>
              </a:rPr>
              <a:t>企事业单位、社会团体以及其他组织捐赠住房作为公租房，符合税收法律法规规定的，对其公益性捐赠支出在年度利润总额12%以内的部分，准予在计算应纳税所得额时扣除，超过年度利润总额12%的部分，准予结转以后三年内在计算应纳税所得额时扣除</a:t>
            </a:r>
            <a:r>
              <a:rPr kumimoji="0"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a:t>
            </a:r>
            <a:r>
              <a:rPr kumimoji="0" lang="en-US"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     </a:t>
            </a:r>
            <a:endParaRPr kumimoji="0" lang="zh-CN" altLang="en-US" sz="2400" b="1" i="0" u="none" strike="noStrike" kern="1200" cap="none" spc="200" normalizeH="0" baseline="0" noProof="0" dirty="0">
              <a:ln>
                <a:noFill/>
              </a:ln>
              <a:solidFill>
                <a:schemeClr val="tx1"/>
              </a:solidFill>
              <a:effectLst/>
              <a:uLnTx/>
              <a:uFillTx/>
              <a:latin typeface="微软雅黑" pitchFamily="34" charset="-122"/>
              <a:ea typeface="微软雅黑" pitchFamily="34" charset="-122"/>
            </a:endParaRPr>
          </a:p>
        </p:txBody>
      </p:sp>
      <p:grpSp>
        <p:nvGrpSpPr>
          <p:cNvPr id="119811" name="组合 12"/>
          <p:cNvGrpSpPr/>
          <p:nvPr/>
        </p:nvGrpSpPr>
        <p:grpSpPr>
          <a:xfrm>
            <a:off x="1606550" y="5040313"/>
            <a:ext cx="9726613" cy="1628775"/>
            <a:chOff x="2303" y="3240"/>
            <a:chExt cx="10918" cy="2933"/>
          </a:xfrm>
        </p:grpSpPr>
        <p:sp>
          <p:nvSpPr>
            <p:cNvPr id="14" name="椭圆 13"/>
            <p:cNvSpPr/>
            <p:nvPr>
              <p:custDataLst>
                <p:tags r:id="rId1"/>
              </p:custDataLst>
            </p:nvPr>
          </p:nvSpPr>
          <p:spPr>
            <a:xfrm>
              <a:off x="2303" y="3240"/>
              <a:ext cx="2197" cy="2933"/>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lvl="0" algn="ctr">
                <a:lnSpc>
                  <a:spcPct val="120000"/>
                </a:lnSpc>
              </a:pPr>
              <a:r>
                <a:rPr lang="zh-CN" altLang="en-US" b="1" dirty="0" smtClean="0">
                  <a:solidFill>
                    <a:srgbClr val="FFFFFF"/>
                  </a:solidFill>
                  <a:latin typeface="微软雅黑" pitchFamily="34" charset="-122"/>
                  <a:ea typeface="微软雅黑" pitchFamily="34" charset="-122"/>
                  <a:sym typeface="+mn-ea"/>
                </a:rPr>
                <a:t>企业等</a:t>
              </a:r>
              <a:endParaRPr lang="zh-CN" altLang="en-US" b="1" dirty="0">
                <a:solidFill>
                  <a:srgbClr val="FFFFFF"/>
                </a:solidFill>
                <a:latin typeface="微软雅黑" pitchFamily="34" charset="-122"/>
                <a:ea typeface="微软雅黑" pitchFamily="34" charset="-122"/>
                <a:sym typeface="+mn-ea"/>
              </a:endParaRPr>
            </a:p>
            <a:p>
              <a:pPr lvl="0" algn="ctr">
                <a:lnSpc>
                  <a:spcPct val="120000"/>
                </a:lnSpc>
              </a:pPr>
              <a:r>
                <a:rPr lang="zh-CN" altLang="en-US" b="1" dirty="0">
                  <a:solidFill>
                    <a:srgbClr val="FFFFFF"/>
                  </a:solidFill>
                  <a:latin typeface="微软雅黑" pitchFamily="34" charset="-122"/>
                  <a:ea typeface="微软雅黑" pitchFamily="34" charset="-122"/>
                  <a:sym typeface="+mn-ea"/>
                </a:rPr>
                <a:t>（捐赠者）</a:t>
              </a:r>
              <a:endParaRPr lang="zh-CN" altLang="en-US" dirty="0">
                <a:solidFill>
                  <a:srgbClr val="FFFFFF"/>
                </a:solidFill>
                <a:latin typeface="微软雅黑" pitchFamily="34" charset="-122"/>
                <a:ea typeface="微软雅黑" pitchFamily="34" charset="-122"/>
                <a:sym typeface="Arial" pitchFamily="34" charset="0"/>
              </a:endParaRPr>
            </a:p>
          </p:txBody>
        </p:sp>
        <p:sp>
          <p:nvSpPr>
            <p:cNvPr id="15" name="椭圆 14"/>
            <p:cNvSpPr/>
            <p:nvPr>
              <p:custDataLst>
                <p:tags r:id="rId2"/>
              </p:custDataLst>
            </p:nvPr>
          </p:nvSpPr>
          <p:spPr>
            <a:xfrm>
              <a:off x="6317" y="3240"/>
              <a:ext cx="2933" cy="29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lnSpc>
                  <a:spcPct val="120000"/>
                </a:lnSpc>
              </a:pPr>
              <a:r>
                <a:rPr lang="zh-CN" altLang="en-US" b="1" dirty="0">
                  <a:solidFill>
                    <a:srgbClr val="FFFFFF"/>
                  </a:solidFill>
                  <a:latin typeface="微软雅黑" pitchFamily="34" charset="-122"/>
                  <a:ea typeface="微软雅黑" pitchFamily="34" charset="-122"/>
                  <a:sym typeface="+mn-ea"/>
                </a:rPr>
                <a:t>公益性社会组织或县级以上人民政府及其组成部门和直属机构</a:t>
              </a:r>
              <a:endParaRPr lang="zh-CN" altLang="en-US" dirty="0">
                <a:solidFill>
                  <a:srgbClr val="FFFFFF"/>
                </a:solidFill>
                <a:latin typeface="微软雅黑" pitchFamily="34" charset="-122"/>
                <a:ea typeface="微软雅黑" pitchFamily="34" charset="-122"/>
                <a:sym typeface="Arial" pitchFamily="34" charset="0"/>
              </a:endParaRPr>
            </a:p>
          </p:txBody>
        </p:sp>
        <p:sp>
          <p:nvSpPr>
            <p:cNvPr id="16" name="椭圆 15"/>
            <p:cNvSpPr/>
            <p:nvPr>
              <p:custDataLst>
                <p:tags r:id="rId3"/>
              </p:custDataLst>
            </p:nvPr>
          </p:nvSpPr>
          <p:spPr>
            <a:xfrm>
              <a:off x="10288" y="3240"/>
              <a:ext cx="2933" cy="293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lnSpc>
                  <a:spcPct val="120000"/>
                </a:lnSpc>
              </a:pPr>
              <a:r>
                <a:rPr lang="zh-CN" altLang="en-US" sz="2000" b="1" dirty="0">
                  <a:solidFill>
                    <a:srgbClr val="FFFFFF"/>
                  </a:solidFill>
                  <a:latin typeface="微软雅黑" pitchFamily="34" charset="-122"/>
                  <a:ea typeface="微软雅黑" pitchFamily="34" charset="-122"/>
                  <a:sym typeface="Arial" pitchFamily="34" charset="0"/>
                </a:rPr>
                <a:t>受赠者</a:t>
              </a:r>
            </a:p>
            <a:p>
              <a:pPr lvl="0" algn="ctr">
                <a:lnSpc>
                  <a:spcPct val="120000"/>
                </a:lnSpc>
              </a:pPr>
              <a:r>
                <a:rPr lang="zh-CN" altLang="en-US" sz="2000" b="1" dirty="0">
                  <a:solidFill>
                    <a:srgbClr val="FFFFFF"/>
                  </a:solidFill>
                  <a:latin typeface="微软雅黑" pitchFamily="34" charset="-122"/>
                  <a:ea typeface="微软雅黑" pitchFamily="34" charset="-122"/>
                  <a:sym typeface="Arial" pitchFamily="34" charset="0"/>
                </a:rPr>
                <a:t>作为公租房</a:t>
              </a:r>
            </a:p>
          </p:txBody>
        </p:sp>
        <p:sp>
          <p:nvSpPr>
            <p:cNvPr id="17" name="箭头: 右 2"/>
            <p:cNvSpPr/>
            <p:nvPr>
              <p:custDataLst>
                <p:tags r:id="rId4"/>
              </p:custDataLst>
            </p:nvPr>
          </p:nvSpPr>
          <p:spPr>
            <a:xfrm>
              <a:off x="4886" y="4551"/>
              <a:ext cx="1293" cy="5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lvl="0" algn="ctr">
                <a:lnSpc>
                  <a:spcPct val="120000"/>
                </a:lnSpc>
              </a:pPr>
              <a:endParaRPr lang="zh-CN" altLang="en-US" dirty="0">
                <a:solidFill>
                  <a:srgbClr val="FFFFFF"/>
                </a:solidFill>
                <a:ea typeface="宋体" pitchFamily="2" charset="-122"/>
                <a:sym typeface="Arial" pitchFamily="34" charset="0"/>
              </a:endParaRPr>
            </a:p>
          </p:txBody>
        </p:sp>
        <p:sp>
          <p:nvSpPr>
            <p:cNvPr id="18" name="箭头: 右 10"/>
            <p:cNvSpPr/>
            <p:nvPr>
              <p:custDataLst>
                <p:tags r:id="rId5"/>
              </p:custDataLst>
            </p:nvPr>
          </p:nvSpPr>
          <p:spPr>
            <a:xfrm>
              <a:off x="9361" y="4551"/>
              <a:ext cx="816" cy="5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lvl="0" algn="ctr">
                <a:lnSpc>
                  <a:spcPct val="120000"/>
                </a:lnSpc>
              </a:pPr>
              <a:endParaRPr lang="zh-CN" altLang="en-US" dirty="0">
                <a:solidFill>
                  <a:srgbClr val="FFFFFF"/>
                </a:solidFill>
                <a:ea typeface="宋体" pitchFamily="2" charset="-122"/>
                <a:sym typeface="Arial" pitchFamily="34" charset="0"/>
              </a:endParaRPr>
            </a:p>
          </p:txBody>
        </p:sp>
      </p:grpSp>
      <p:pic>
        <p:nvPicPr>
          <p:cNvPr id="119812" name="图片 10"/>
          <p:cNvPicPr>
            <a:picLocks noChangeAspect="1"/>
          </p:cNvPicPr>
          <p:nvPr/>
        </p:nvPicPr>
        <p:blipFill>
          <a:blip r:embed="rId7"/>
          <a:srcRect l="12541" t="9167" r="5676" b="2390"/>
          <a:stretch>
            <a:fillRect/>
          </a:stretch>
        </p:blipFill>
        <p:spPr>
          <a:xfrm>
            <a:off x="3938028" y="5040313"/>
            <a:ext cx="931862" cy="600075"/>
          </a:xfrm>
          <a:prstGeom prst="rect">
            <a:avLst/>
          </a:prstGeom>
          <a:noFill/>
          <a:ln w="9525">
            <a:noFill/>
          </a:ln>
        </p:spPr>
      </p:pic>
      <p:sp>
        <p:nvSpPr>
          <p:cNvPr id="119813" name="文本框 11"/>
          <p:cNvSpPr txBox="1"/>
          <p:nvPr/>
        </p:nvSpPr>
        <p:spPr>
          <a:xfrm>
            <a:off x="3889609" y="6027140"/>
            <a:ext cx="1028700" cy="461665"/>
          </a:xfrm>
          <a:prstGeom prst="rect">
            <a:avLst/>
          </a:prstGeom>
          <a:noFill/>
          <a:ln w="9525">
            <a:noFill/>
          </a:ln>
        </p:spPr>
        <p:txBody>
          <a:bodyPr>
            <a:spAutoFit/>
          </a:bodyPr>
          <a:lstStyle/>
          <a:p>
            <a:pPr lvl="0" algn="ctr"/>
            <a:r>
              <a:rPr lang="zh-CN" altLang="en-US" sz="2400" b="1" dirty="0">
                <a:latin typeface="微软雅黑" pitchFamily="34" charset="-122"/>
                <a:ea typeface="微软雅黑" pitchFamily="34" charset="-122"/>
              </a:rPr>
              <a:t>住房</a:t>
            </a:r>
          </a:p>
        </p:txBody>
      </p:sp>
      <p:sp>
        <p:nvSpPr>
          <p:cNvPr id="13" name="文本框 11"/>
          <p:cNvSpPr txBox="1"/>
          <p:nvPr/>
        </p:nvSpPr>
        <p:spPr>
          <a:xfrm>
            <a:off x="7743499" y="6054341"/>
            <a:ext cx="1028700" cy="461665"/>
          </a:xfrm>
          <a:prstGeom prst="rect">
            <a:avLst/>
          </a:prstGeom>
          <a:noFill/>
          <a:ln w="9525">
            <a:noFill/>
          </a:ln>
        </p:spPr>
        <p:txBody>
          <a:bodyPr>
            <a:spAutoFit/>
          </a:bodyPr>
          <a:lstStyle/>
          <a:p>
            <a:pPr lvl="0" algn="ctr"/>
            <a:r>
              <a:rPr lang="zh-CN" altLang="en-US" sz="2400" b="1" dirty="0" smtClean="0">
                <a:latin typeface="微软雅黑" pitchFamily="34" charset="-122"/>
                <a:ea typeface="微软雅黑" pitchFamily="34" charset="-122"/>
              </a:rPr>
              <a:t>用途</a:t>
            </a:r>
            <a:endParaRPr lang="zh-CN" altLang="en-US" sz="2400" b="1" dirty="0">
              <a:latin typeface="微软雅黑" pitchFamily="34" charset="-122"/>
              <a:ea typeface="微软雅黑" pitchFamily="34" charset="-122"/>
            </a:endParaRPr>
          </a:p>
        </p:txBody>
      </p:sp>
      <p:cxnSp>
        <p:nvCxnSpPr>
          <p:cNvPr id="6" name="直接连接符 5"/>
          <p:cNvCxnSpPr/>
          <p:nvPr/>
        </p:nvCxnSpPr>
        <p:spPr>
          <a:xfrm>
            <a:off x="522514" y="2517569"/>
            <a:ext cx="11162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标题 6"/>
          <p:cNvSpPr txBox="1"/>
          <p:nvPr/>
        </p:nvSpPr>
        <p:spPr>
          <a:xfrm>
            <a:off x="4869890" y="0"/>
            <a:ext cx="6613549" cy="935670"/>
          </a:xfrm>
          <a:solidFill>
            <a:srgbClr val="FFC000"/>
          </a:solidFill>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charset="0"/>
              </a:defRPr>
            </a:lvl1pPr>
            <a:lvl2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r>
              <a:rPr lang="en-US" altLang="zh-CN" sz="2800" b="1" dirty="0" smtClean="0">
                <a:solidFill>
                  <a:srgbClr val="FDB52D"/>
                </a:solidFill>
                <a:latin typeface="微软雅黑" pitchFamily="34" charset="-122"/>
                <a:ea typeface="微软雅黑" pitchFamily="34" charset="-122"/>
                <a:sym typeface="+mn-ea"/>
              </a:rPr>
              <a:t>3</a:t>
            </a:r>
            <a:r>
              <a:rPr lang="zh-CN" altLang="en-US" sz="2800" b="1" dirty="0">
                <a:solidFill>
                  <a:srgbClr val="FDB52D"/>
                </a:solidFill>
                <a:latin typeface="微软雅黑" pitchFamily="34" charset="-122"/>
                <a:ea typeface="微软雅黑" pitchFamily="34" charset="-122"/>
                <a:sym typeface="+mn-ea"/>
              </a:rPr>
              <a:t>、捐赠住房作为公租房可按公益性捐赠支出税前扣除</a:t>
            </a:r>
          </a:p>
        </p:txBody>
      </p:sp>
      <p:sp>
        <p:nvSpPr>
          <p:cNvPr id="4" name="文本占位符 3"/>
          <p:cNvSpPr>
            <a:spLocks noGrp="1"/>
          </p:cNvSpPr>
          <p:nvPr>
            <p:ph type="body" sz="quarter" idx="10"/>
          </p:nvPr>
        </p:nvSpPr>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811"/>
                                        </p:tgtEl>
                                        <p:attrNameLst>
                                          <p:attrName>style.visibility</p:attrName>
                                        </p:attrNameLst>
                                      </p:cBhvr>
                                      <p:to>
                                        <p:strVal val="visible"/>
                                      </p:to>
                                    </p:set>
                                    <p:animEffect transition="in" filter="wipe(left)">
                                      <p:cBhvr>
                                        <p:cTn id="27" dur="500"/>
                                        <p:tgtEl>
                                          <p:spTgt spid="119811"/>
                                        </p:tgtEl>
                                      </p:cBhvr>
                                    </p:animEffect>
                                  </p:childTnLst>
                                </p:cTn>
                              </p:par>
                              <p:par>
                                <p:cTn id="28" presetID="22" presetClass="entr" presetSubtype="4" fill="hold" nodeType="withEffect">
                                  <p:stCondLst>
                                    <p:cond delay="0"/>
                                  </p:stCondLst>
                                  <p:childTnLst>
                                    <p:set>
                                      <p:cBhvr>
                                        <p:cTn id="29" dur="1" fill="hold">
                                          <p:stCondLst>
                                            <p:cond delay="0"/>
                                          </p:stCondLst>
                                        </p:cTn>
                                        <p:tgtEl>
                                          <p:spTgt spid="119812"/>
                                        </p:tgtEl>
                                        <p:attrNameLst>
                                          <p:attrName>style.visibility</p:attrName>
                                        </p:attrNameLst>
                                      </p:cBhvr>
                                      <p:to>
                                        <p:strVal val="visible"/>
                                      </p:to>
                                    </p:set>
                                    <p:animEffect transition="in" filter="wipe(down)">
                                      <p:cBhvr>
                                        <p:cTn id="30" dur="500"/>
                                        <p:tgtEl>
                                          <p:spTgt spid="1198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9813"/>
                                        </p:tgtEl>
                                        <p:attrNameLst>
                                          <p:attrName>style.visibility</p:attrName>
                                        </p:attrNameLst>
                                      </p:cBhvr>
                                      <p:to>
                                        <p:strVal val="visible"/>
                                      </p:to>
                                    </p:set>
                                    <p:animEffect transition="in" filter="wipe(down)">
                                      <p:cBhvr>
                                        <p:cTn id="33" dur="500"/>
                                        <p:tgtEl>
                                          <p:spTgt spid="1198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19813"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07617" y="15766"/>
            <a:ext cx="6417142" cy="923330"/>
          </a:xfrm>
          <a:prstGeom prst="rect">
            <a:avLst/>
          </a:prstGeom>
          <a:noFill/>
        </p:spPr>
        <p:txBody>
          <a:bodyPr wrap="none" lIns="91440" tIns="45720" rIns="91440" bIns="45720">
            <a:spAutoFit/>
          </a:bodyPr>
          <a:lstStyle/>
          <a:p>
            <a:pPr algn="ctr"/>
            <a:r>
              <a:rPr lang="zh-CN" altLang="en-US" sz="5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②助力企业健康发展</a:t>
            </a:r>
            <a:endParaRPr lang="zh-CN" altLang="en-US" sz="5400" b="1" cap="none" spc="0" dirty="0">
              <a:ln w="12700" cmpd="sng">
                <a:solidFill>
                  <a:schemeClr val="accent4"/>
                </a:solidFill>
                <a:prstDash val="solid"/>
              </a:ln>
              <a:solidFill>
                <a:srgbClr val="FFFF00"/>
              </a:solidFill>
              <a:effectLst/>
            </a:endParaRPr>
          </a:p>
        </p:txBody>
      </p:sp>
      <p:grpSp>
        <p:nvGrpSpPr>
          <p:cNvPr id="36" name="组合 35"/>
          <p:cNvGrpSpPr/>
          <p:nvPr/>
        </p:nvGrpSpPr>
        <p:grpSpPr>
          <a:xfrm>
            <a:off x="1481960" y="567559"/>
            <a:ext cx="8939048" cy="6290441"/>
            <a:chOff x="2614301" y="719665"/>
            <a:chExt cx="5917617" cy="5917617"/>
          </a:xfrm>
        </p:grpSpPr>
        <p:sp>
          <p:nvSpPr>
            <p:cNvPr id="37" name="菱形 36"/>
            <p:cNvSpPr/>
            <p:nvPr/>
          </p:nvSpPr>
          <p:spPr>
            <a:xfrm>
              <a:off x="2614301" y="719665"/>
              <a:ext cx="5917617" cy="5917617"/>
            </a:xfrm>
            <a:prstGeom prst="diamond">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38" name="任意多边形 37"/>
            <p:cNvSpPr/>
            <p:nvPr/>
          </p:nvSpPr>
          <p:spPr>
            <a:xfrm>
              <a:off x="3176474" y="1281838"/>
              <a:ext cx="2307870" cy="2307870"/>
            </a:xfrm>
            <a:custGeom>
              <a:avLst/>
              <a:gdLst>
                <a:gd name="connsiteX0" fmla="*/ 0 w 2307870"/>
                <a:gd name="connsiteY0" fmla="*/ 384653 h 2307870"/>
                <a:gd name="connsiteX1" fmla="*/ 384653 w 2307870"/>
                <a:gd name="connsiteY1" fmla="*/ 0 h 2307870"/>
                <a:gd name="connsiteX2" fmla="*/ 1923217 w 2307870"/>
                <a:gd name="connsiteY2" fmla="*/ 0 h 2307870"/>
                <a:gd name="connsiteX3" fmla="*/ 2307870 w 2307870"/>
                <a:gd name="connsiteY3" fmla="*/ 384653 h 2307870"/>
                <a:gd name="connsiteX4" fmla="*/ 2307870 w 2307870"/>
                <a:gd name="connsiteY4" fmla="*/ 1923217 h 2307870"/>
                <a:gd name="connsiteX5" fmla="*/ 1923217 w 2307870"/>
                <a:gd name="connsiteY5" fmla="*/ 2307870 h 2307870"/>
                <a:gd name="connsiteX6" fmla="*/ 384653 w 2307870"/>
                <a:gd name="connsiteY6" fmla="*/ 2307870 h 2307870"/>
                <a:gd name="connsiteX7" fmla="*/ 0 w 2307870"/>
                <a:gd name="connsiteY7" fmla="*/ 1923217 h 2307870"/>
                <a:gd name="connsiteX8" fmla="*/ 0 w 2307870"/>
                <a:gd name="connsiteY8" fmla="*/ 384653 h 230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870" h="2307870">
                  <a:moveTo>
                    <a:pt x="0" y="384653"/>
                  </a:moveTo>
                  <a:cubicBezTo>
                    <a:pt x="0" y="172215"/>
                    <a:pt x="172215" y="0"/>
                    <a:pt x="384653" y="0"/>
                  </a:cubicBezTo>
                  <a:lnTo>
                    <a:pt x="1923217" y="0"/>
                  </a:lnTo>
                  <a:cubicBezTo>
                    <a:pt x="2135655" y="0"/>
                    <a:pt x="2307870" y="172215"/>
                    <a:pt x="2307870" y="384653"/>
                  </a:cubicBezTo>
                  <a:lnTo>
                    <a:pt x="2307870" y="1923217"/>
                  </a:lnTo>
                  <a:cubicBezTo>
                    <a:pt x="2307870" y="2135655"/>
                    <a:pt x="2135655" y="2307870"/>
                    <a:pt x="1923217" y="2307870"/>
                  </a:cubicBezTo>
                  <a:lnTo>
                    <a:pt x="384653" y="2307870"/>
                  </a:lnTo>
                  <a:cubicBezTo>
                    <a:pt x="172215" y="2307870"/>
                    <a:pt x="0" y="2135655"/>
                    <a:pt x="0" y="1923217"/>
                  </a:cubicBezTo>
                  <a:lnTo>
                    <a:pt x="0" y="38465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4101" tIns="204101" rIns="204101" bIns="204101"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微软雅黑" pitchFamily="34" charset="-122"/>
                  <a:ea typeface="微软雅黑" pitchFamily="34" charset="-122"/>
                  <a:sym typeface="+mn-ea"/>
                </a:rPr>
                <a:t>4</a:t>
              </a:r>
              <a:r>
                <a:rPr lang="zh-CN" altLang="en-US" sz="2400" b="1" kern="1200" dirty="0" smtClean="0">
                  <a:latin typeface="微软雅黑" pitchFamily="34" charset="-122"/>
                  <a:ea typeface="微软雅黑" pitchFamily="34" charset="-122"/>
                  <a:sym typeface="+mn-ea"/>
                </a:rPr>
                <a:t>、小型微利企业普惠性优惠政策再扩围再加力（财税</a:t>
              </a:r>
              <a:r>
                <a:rPr lang="en-US" altLang="zh-CN" sz="2400" b="1" kern="1200" dirty="0" smtClean="0">
                  <a:latin typeface="微软雅黑" pitchFamily="34" charset="-122"/>
                  <a:ea typeface="微软雅黑" pitchFamily="34" charset="-122"/>
                  <a:sym typeface="+mn-ea"/>
                </a:rPr>
                <a:t>【2019】13</a:t>
              </a:r>
              <a:r>
                <a:rPr lang="zh-CN" altLang="en-US" sz="2400" b="1" kern="1200" dirty="0" smtClean="0">
                  <a:latin typeface="微软雅黑" pitchFamily="34" charset="-122"/>
                  <a:ea typeface="微软雅黑" pitchFamily="34" charset="-122"/>
                  <a:sym typeface="+mn-ea"/>
                </a:rPr>
                <a:t>）</a:t>
              </a:r>
              <a:endParaRPr lang="zh-CN" altLang="en-US" sz="2400" b="1" kern="1200" dirty="0"/>
            </a:p>
          </p:txBody>
        </p:sp>
        <p:sp>
          <p:nvSpPr>
            <p:cNvPr id="39" name="任意多边形 38"/>
            <p:cNvSpPr/>
            <p:nvPr/>
          </p:nvSpPr>
          <p:spPr>
            <a:xfrm>
              <a:off x="5661873" y="1281838"/>
              <a:ext cx="2307870" cy="2307870"/>
            </a:xfrm>
            <a:custGeom>
              <a:avLst/>
              <a:gdLst>
                <a:gd name="connsiteX0" fmla="*/ 0 w 2307870"/>
                <a:gd name="connsiteY0" fmla="*/ 384653 h 2307870"/>
                <a:gd name="connsiteX1" fmla="*/ 384653 w 2307870"/>
                <a:gd name="connsiteY1" fmla="*/ 0 h 2307870"/>
                <a:gd name="connsiteX2" fmla="*/ 1923217 w 2307870"/>
                <a:gd name="connsiteY2" fmla="*/ 0 h 2307870"/>
                <a:gd name="connsiteX3" fmla="*/ 2307870 w 2307870"/>
                <a:gd name="connsiteY3" fmla="*/ 384653 h 2307870"/>
                <a:gd name="connsiteX4" fmla="*/ 2307870 w 2307870"/>
                <a:gd name="connsiteY4" fmla="*/ 1923217 h 2307870"/>
                <a:gd name="connsiteX5" fmla="*/ 1923217 w 2307870"/>
                <a:gd name="connsiteY5" fmla="*/ 2307870 h 2307870"/>
                <a:gd name="connsiteX6" fmla="*/ 384653 w 2307870"/>
                <a:gd name="connsiteY6" fmla="*/ 2307870 h 2307870"/>
                <a:gd name="connsiteX7" fmla="*/ 0 w 2307870"/>
                <a:gd name="connsiteY7" fmla="*/ 1923217 h 2307870"/>
                <a:gd name="connsiteX8" fmla="*/ 0 w 2307870"/>
                <a:gd name="connsiteY8" fmla="*/ 384653 h 230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870" h="2307870">
                  <a:moveTo>
                    <a:pt x="0" y="384653"/>
                  </a:moveTo>
                  <a:cubicBezTo>
                    <a:pt x="0" y="172215"/>
                    <a:pt x="172215" y="0"/>
                    <a:pt x="384653" y="0"/>
                  </a:cubicBezTo>
                  <a:lnTo>
                    <a:pt x="1923217" y="0"/>
                  </a:lnTo>
                  <a:cubicBezTo>
                    <a:pt x="2135655" y="0"/>
                    <a:pt x="2307870" y="172215"/>
                    <a:pt x="2307870" y="384653"/>
                  </a:cubicBezTo>
                  <a:lnTo>
                    <a:pt x="2307870" y="1923217"/>
                  </a:lnTo>
                  <a:cubicBezTo>
                    <a:pt x="2307870" y="2135655"/>
                    <a:pt x="2135655" y="2307870"/>
                    <a:pt x="1923217" y="2307870"/>
                  </a:cubicBezTo>
                  <a:lnTo>
                    <a:pt x="384653" y="2307870"/>
                  </a:lnTo>
                  <a:cubicBezTo>
                    <a:pt x="172215" y="2307870"/>
                    <a:pt x="0" y="2135655"/>
                    <a:pt x="0" y="1923217"/>
                  </a:cubicBezTo>
                  <a:lnTo>
                    <a:pt x="0" y="38465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903533"/>
                <a:satOff val="33333"/>
                <a:lumOff val="-4901"/>
                <a:alphaOff val="0"/>
              </a:schemeClr>
            </a:fillRef>
            <a:effectRef idx="2">
              <a:schemeClr val="accent3">
                <a:hueOff val="903533"/>
                <a:satOff val="33333"/>
                <a:lumOff val="-4901"/>
                <a:alphaOff val="0"/>
              </a:schemeClr>
            </a:effectRef>
            <a:fontRef idx="minor">
              <a:schemeClr val="lt1"/>
            </a:fontRef>
          </p:style>
          <p:txBody>
            <a:bodyPr spcFirstLastPara="0" vert="horz" wrap="square" lIns="169811" tIns="169811" rIns="169811" bIns="169811" numCol="1" spcCol="1270" anchor="ctr" anchorCtr="0">
              <a:noAutofit/>
            </a:bodyPr>
            <a:lstStyle/>
            <a:p>
              <a:pPr lvl="0" algn="ctr" defTabSz="666750">
                <a:lnSpc>
                  <a:spcPct val="90000"/>
                </a:lnSpc>
                <a:spcBef>
                  <a:spcPct val="0"/>
                </a:spcBef>
                <a:spcAft>
                  <a:spcPct val="35000"/>
                </a:spcAft>
              </a:pPr>
              <a:r>
                <a:rPr lang="en-US" altLang="zh-CN" sz="2400" b="1" kern="1200" dirty="0" smtClean="0">
                  <a:latin typeface="微软雅黑" pitchFamily="34" charset="-122"/>
                  <a:ea typeface="微软雅黑" pitchFamily="34" charset="-122"/>
                  <a:cs typeface="微软雅黑" pitchFamily="34" charset="-122"/>
                  <a:sym typeface="+mn-ea"/>
                </a:rPr>
                <a:t>6</a:t>
              </a:r>
              <a:r>
                <a:rPr lang="zh-CN" altLang="en-US" sz="2400" b="1" kern="1200" dirty="0" smtClean="0">
                  <a:latin typeface="微软雅黑" pitchFamily="34" charset="-122"/>
                  <a:ea typeface="微软雅黑" pitchFamily="34" charset="-122"/>
                  <a:cs typeface="微软雅黑" pitchFamily="34" charset="-122"/>
                  <a:sym typeface="+mn-ea"/>
                </a:rPr>
                <a:t>、经营性文化事业单位转制企业</a:t>
              </a:r>
              <a:r>
                <a:rPr lang="zh-CN" altLang="en-US" sz="2400" b="1" dirty="0">
                  <a:latin typeface="微软雅黑" pitchFamily="34" charset="-122"/>
                  <a:ea typeface="微软雅黑" pitchFamily="34" charset="-122"/>
                  <a:cs typeface="微软雅黑" pitchFamily="34" charset="-122"/>
                  <a:sym typeface="+mn-ea"/>
                </a:rPr>
                <a:t>所得税优惠</a:t>
              </a:r>
              <a:r>
                <a:rPr lang="zh-CN" altLang="en-US" sz="2400" b="1" kern="1200" dirty="0" smtClean="0">
                  <a:latin typeface="微软雅黑" pitchFamily="34" charset="-122"/>
                  <a:ea typeface="微软雅黑" pitchFamily="34" charset="-122"/>
                  <a:cs typeface="微软雅黑" pitchFamily="34" charset="-122"/>
                  <a:sym typeface="+mn-ea"/>
                </a:rPr>
                <a:t>政策执行期限延长</a:t>
              </a:r>
              <a:r>
                <a:rPr lang="zh-CN" altLang="en-US" sz="2400" b="1" kern="1200" dirty="0" smtClean="0">
                  <a:latin typeface="微软雅黑" pitchFamily="34" charset="-122"/>
                  <a:ea typeface="微软雅黑" pitchFamily="34" charset="-122"/>
                  <a:sym typeface="+mn-ea"/>
                </a:rPr>
                <a:t>（财税</a:t>
              </a:r>
              <a:r>
                <a:rPr lang="en-US" altLang="zh-CN" sz="2400" b="1" kern="1200" dirty="0" smtClean="0">
                  <a:latin typeface="微软雅黑" pitchFamily="34" charset="-122"/>
                  <a:ea typeface="微软雅黑" pitchFamily="34" charset="-122"/>
                  <a:sym typeface="+mn-ea"/>
                </a:rPr>
                <a:t>【2019】16</a:t>
              </a:r>
              <a:r>
                <a:rPr lang="zh-CN" altLang="en-US" sz="2400" b="1" kern="1200" dirty="0" smtClean="0">
                  <a:latin typeface="微软雅黑" pitchFamily="34" charset="-122"/>
                  <a:ea typeface="微软雅黑" pitchFamily="34" charset="-122"/>
                  <a:sym typeface="+mn-ea"/>
                </a:rPr>
                <a:t>）</a:t>
              </a:r>
              <a:endParaRPr lang="zh-CN" altLang="en-US" sz="2400" b="1" kern="1200" dirty="0"/>
            </a:p>
          </p:txBody>
        </p:sp>
        <p:sp>
          <p:nvSpPr>
            <p:cNvPr id="40" name="任意多边形 39"/>
            <p:cNvSpPr/>
            <p:nvPr/>
          </p:nvSpPr>
          <p:spPr>
            <a:xfrm>
              <a:off x="3176474" y="3767237"/>
              <a:ext cx="2307870" cy="2307870"/>
            </a:xfrm>
            <a:custGeom>
              <a:avLst/>
              <a:gdLst>
                <a:gd name="connsiteX0" fmla="*/ 0 w 2307870"/>
                <a:gd name="connsiteY0" fmla="*/ 384653 h 2307870"/>
                <a:gd name="connsiteX1" fmla="*/ 384653 w 2307870"/>
                <a:gd name="connsiteY1" fmla="*/ 0 h 2307870"/>
                <a:gd name="connsiteX2" fmla="*/ 1923217 w 2307870"/>
                <a:gd name="connsiteY2" fmla="*/ 0 h 2307870"/>
                <a:gd name="connsiteX3" fmla="*/ 2307870 w 2307870"/>
                <a:gd name="connsiteY3" fmla="*/ 384653 h 2307870"/>
                <a:gd name="connsiteX4" fmla="*/ 2307870 w 2307870"/>
                <a:gd name="connsiteY4" fmla="*/ 1923217 h 2307870"/>
                <a:gd name="connsiteX5" fmla="*/ 1923217 w 2307870"/>
                <a:gd name="connsiteY5" fmla="*/ 2307870 h 2307870"/>
                <a:gd name="connsiteX6" fmla="*/ 384653 w 2307870"/>
                <a:gd name="connsiteY6" fmla="*/ 2307870 h 2307870"/>
                <a:gd name="connsiteX7" fmla="*/ 0 w 2307870"/>
                <a:gd name="connsiteY7" fmla="*/ 1923217 h 2307870"/>
                <a:gd name="connsiteX8" fmla="*/ 0 w 2307870"/>
                <a:gd name="connsiteY8" fmla="*/ 384653 h 230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870" h="2307870">
                  <a:moveTo>
                    <a:pt x="0" y="384653"/>
                  </a:moveTo>
                  <a:cubicBezTo>
                    <a:pt x="0" y="172215"/>
                    <a:pt x="172215" y="0"/>
                    <a:pt x="384653" y="0"/>
                  </a:cubicBezTo>
                  <a:lnTo>
                    <a:pt x="1923217" y="0"/>
                  </a:lnTo>
                  <a:cubicBezTo>
                    <a:pt x="2135655" y="0"/>
                    <a:pt x="2307870" y="172215"/>
                    <a:pt x="2307870" y="384653"/>
                  </a:cubicBezTo>
                  <a:lnTo>
                    <a:pt x="2307870" y="1923217"/>
                  </a:lnTo>
                  <a:cubicBezTo>
                    <a:pt x="2307870" y="2135655"/>
                    <a:pt x="2135655" y="2307870"/>
                    <a:pt x="1923217" y="2307870"/>
                  </a:cubicBezTo>
                  <a:lnTo>
                    <a:pt x="384653" y="2307870"/>
                  </a:lnTo>
                  <a:cubicBezTo>
                    <a:pt x="172215" y="2307870"/>
                    <a:pt x="0" y="2135655"/>
                    <a:pt x="0" y="1923217"/>
                  </a:cubicBezTo>
                  <a:lnTo>
                    <a:pt x="0" y="38465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807066"/>
                <a:satOff val="66667"/>
                <a:lumOff val="-9803"/>
                <a:alphaOff val="0"/>
              </a:schemeClr>
            </a:fillRef>
            <a:effectRef idx="2">
              <a:schemeClr val="accent3">
                <a:hueOff val="1807066"/>
                <a:satOff val="66667"/>
                <a:lumOff val="-9803"/>
                <a:alphaOff val="0"/>
              </a:schemeClr>
            </a:effectRef>
            <a:fontRef idx="minor">
              <a:schemeClr val="lt1"/>
            </a:fontRef>
          </p:style>
          <p:txBody>
            <a:bodyPr spcFirstLastPara="0" vert="horz" wrap="square" lIns="169811" tIns="169811" rIns="169811" bIns="169811" numCol="1" spcCol="1270" anchor="ctr" anchorCtr="0">
              <a:noAutofit/>
            </a:bodyPr>
            <a:lstStyle/>
            <a:p>
              <a:pPr lvl="0" algn="ctr" defTabSz="666750">
                <a:lnSpc>
                  <a:spcPct val="90000"/>
                </a:lnSpc>
                <a:spcBef>
                  <a:spcPct val="0"/>
                </a:spcBef>
                <a:spcAft>
                  <a:spcPct val="35000"/>
                </a:spcAft>
              </a:pPr>
              <a:r>
                <a:rPr lang="en-US" altLang="zh-CN" sz="2400" b="1" kern="1200" dirty="0" smtClean="0">
                  <a:latin typeface="微软雅黑" pitchFamily="34" charset="-122"/>
                  <a:ea typeface="微软雅黑" pitchFamily="34" charset="-122"/>
                  <a:sym typeface="+mn-ea"/>
                </a:rPr>
                <a:t>5</a:t>
              </a:r>
              <a:r>
                <a:rPr lang="zh-CN" altLang="en-US" sz="2400" b="1" kern="1200" dirty="0" smtClean="0">
                  <a:latin typeface="微软雅黑" pitchFamily="34" charset="-122"/>
                  <a:ea typeface="微软雅黑" pitchFamily="34" charset="-122"/>
                  <a:sym typeface="+mn-ea"/>
                </a:rPr>
                <a:t>、新增从事污染防治的第三方企业所得税减低税率优惠（财政部 税务总局 国家发展改革委 生态环境部公告</a:t>
              </a:r>
              <a:r>
                <a:rPr lang="en-US" altLang="zh-CN" sz="2400" b="1" kern="1200" dirty="0" smtClean="0">
                  <a:latin typeface="微软雅黑" pitchFamily="34" charset="-122"/>
                  <a:ea typeface="微软雅黑" pitchFamily="34" charset="-122"/>
                  <a:sym typeface="+mn-ea"/>
                </a:rPr>
                <a:t>2019</a:t>
              </a:r>
              <a:r>
                <a:rPr lang="zh-CN" altLang="en-US" sz="2400" b="1" kern="1200" dirty="0" smtClean="0">
                  <a:latin typeface="微软雅黑" pitchFamily="34" charset="-122"/>
                  <a:ea typeface="微软雅黑" pitchFamily="34" charset="-122"/>
                  <a:sym typeface="+mn-ea"/>
                </a:rPr>
                <a:t>年</a:t>
              </a:r>
              <a:r>
                <a:rPr lang="en-US" altLang="zh-CN" sz="2400" b="1" kern="1200" dirty="0" smtClean="0">
                  <a:latin typeface="微软雅黑" pitchFamily="34" charset="-122"/>
                  <a:ea typeface="微软雅黑" pitchFamily="34" charset="-122"/>
                  <a:sym typeface="+mn-ea"/>
                </a:rPr>
                <a:t>60</a:t>
              </a:r>
              <a:r>
                <a:rPr lang="zh-CN" altLang="en-US" sz="2400" b="1" kern="1200" dirty="0" smtClean="0">
                  <a:latin typeface="微软雅黑" pitchFamily="34" charset="-122"/>
                  <a:ea typeface="微软雅黑" pitchFamily="34" charset="-122"/>
                  <a:sym typeface="+mn-ea"/>
                </a:rPr>
                <a:t>号）</a:t>
              </a:r>
              <a:endParaRPr lang="zh-CN" altLang="en-US" sz="2400" b="1" kern="1200" dirty="0"/>
            </a:p>
          </p:txBody>
        </p:sp>
        <p:sp>
          <p:nvSpPr>
            <p:cNvPr id="41" name="任意多边形 40"/>
            <p:cNvSpPr/>
            <p:nvPr/>
          </p:nvSpPr>
          <p:spPr>
            <a:xfrm>
              <a:off x="5661873" y="3767237"/>
              <a:ext cx="2307870" cy="2307870"/>
            </a:xfrm>
            <a:custGeom>
              <a:avLst/>
              <a:gdLst>
                <a:gd name="connsiteX0" fmla="*/ 0 w 2307870"/>
                <a:gd name="connsiteY0" fmla="*/ 384653 h 2307870"/>
                <a:gd name="connsiteX1" fmla="*/ 384653 w 2307870"/>
                <a:gd name="connsiteY1" fmla="*/ 0 h 2307870"/>
                <a:gd name="connsiteX2" fmla="*/ 1923217 w 2307870"/>
                <a:gd name="connsiteY2" fmla="*/ 0 h 2307870"/>
                <a:gd name="connsiteX3" fmla="*/ 2307870 w 2307870"/>
                <a:gd name="connsiteY3" fmla="*/ 384653 h 2307870"/>
                <a:gd name="connsiteX4" fmla="*/ 2307870 w 2307870"/>
                <a:gd name="connsiteY4" fmla="*/ 1923217 h 2307870"/>
                <a:gd name="connsiteX5" fmla="*/ 1923217 w 2307870"/>
                <a:gd name="connsiteY5" fmla="*/ 2307870 h 2307870"/>
                <a:gd name="connsiteX6" fmla="*/ 384653 w 2307870"/>
                <a:gd name="connsiteY6" fmla="*/ 2307870 h 2307870"/>
                <a:gd name="connsiteX7" fmla="*/ 0 w 2307870"/>
                <a:gd name="connsiteY7" fmla="*/ 1923217 h 2307870"/>
                <a:gd name="connsiteX8" fmla="*/ 0 w 2307870"/>
                <a:gd name="connsiteY8" fmla="*/ 384653 h 230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870" h="2307870">
                  <a:moveTo>
                    <a:pt x="0" y="384653"/>
                  </a:moveTo>
                  <a:cubicBezTo>
                    <a:pt x="0" y="172215"/>
                    <a:pt x="172215" y="0"/>
                    <a:pt x="384653" y="0"/>
                  </a:cubicBezTo>
                  <a:lnTo>
                    <a:pt x="1923217" y="0"/>
                  </a:lnTo>
                  <a:cubicBezTo>
                    <a:pt x="2135655" y="0"/>
                    <a:pt x="2307870" y="172215"/>
                    <a:pt x="2307870" y="384653"/>
                  </a:cubicBezTo>
                  <a:lnTo>
                    <a:pt x="2307870" y="1923217"/>
                  </a:lnTo>
                  <a:cubicBezTo>
                    <a:pt x="2307870" y="2135655"/>
                    <a:pt x="2135655" y="2307870"/>
                    <a:pt x="1923217" y="2307870"/>
                  </a:cubicBezTo>
                  <a:lnTo>
                    <a:pt x="384653" y="2307870"/>
                  </a:lnTo>
                  <a:cubicBezTo>
                    <a:pt x="172215" y="2307870"/>
                    <a:pt x="0" y="2135655"/>
                    <a:pt x="0" y="1923217"/>
                  </a:cubicBezTo>
                  <a:lnTo>
                    <a:pt x="0" y="38465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710599"/>
                <a:satOff val="100000"/>
                <a:lumOff val="-14705"/>
                <a:alphaOff val="0"/>
              </a:schemeClr>
            </a:fillRef>
            <a:effectRef idx="2">
              <a:schemeClr val="accent3">
                <a:hueOff val="2710599"/>
                <a:satOff val="100000"/>
                <a:lumOff val="-14705"/>
                <a:alphaOff val="0"/>
              </a:schemeClr>
            </a:effectRef>
            <a:fontRef idx="minor">
              <a:schemeClr val="lt1"/>
            </a:fontRef>
          </p:style>
          <p:txBody>
            <a:bodyPr spcFirstLastPara="0" vert="horz" wrap="square" lIns="169811" tIns="169811" rIns="169811" bIns="169811" numCol="1" spcCol="1270" anchor="ctr" anchorCtr="0">
              <a:noAutofit/>
            </a:bodyPr>
            <a:lstStyle/>
            <a:p>
              <a:pPr lvl="0" algn="ctr" defTabSz="666750">
                <a:lnSpc>
                  <a:spcPct val="90000"/>
                </a:lnSpc>
                <a:spcBef>
                  <a:spcPct val="0"/>
                </a:spcBef>
                <a:spcAft>
                  <a:spcPct val="35000"/>
                </a:spcAft>
              </a:pPr>
              <a:r>
                <a:rPr lang="en-US" altLang="zh-CN" sz="2400" b="1" kern="1200" dirty="0" smtClean="0">
                  <a:latin typeface="微软雅黑" pitchFamily="34" charset="-122"/>
                  <a:ea typeface="微软雅黑" pitchFamily="34" charset="-122"/>
                  <a:sym typeface="+mn-ea"/>
                </a:rPr>
                <a:t>7</a:t>
              </a:r>
              <a:r>
                <a:rPr lang="zh-CN" altLang="en-US" sz="2400" b="1" kern="1200" dirty="0" smtClean="0">
                  <a:latin typeface="微软雅黑" pitchFamily="34" charset="-122"/>
                  <a:ea typeface="微软雅黑" pitchFamily="34" charset="-122"/>
                  <a:sym typeface="+mn-ea"/>
                </a:rPr>
                <a:t>、扩大固定资产加速折旧优惠政策适用范围（财政部 税务总局公告</a:t>
              </a:r>
              <a:r>
                <a:rPr lang="en-US" altLang="zh-CN" sz="2400" b="1" kern="1200" dirty="0" smtClean="0">
                  <a:latin typeface="微软雅黑" pitchFamily="34" charset="-122"/>
                  <a:ea typeface="微软雅黑" pitchFamily="34" charset="-122"/>
                  <a:sym typeface="+mn-ea"/>
                </a:rPr>
                <a:t>2019</a:t>
              </a:r>
              <a:r>
                <a:rPr lang="zh-CN" altLang="en-US" sz="2400" b="1" kern="1200" dirty="0" smtClean="0">
                  <a:latin typeface="微软雅黑" pitchFamily="34" charset="-122"/>
                  <a:ea typeface="微软雅黑" pitchFamily="34" charset="-122"/>
                  <a:sym typeface="+mn-ea"/>
                </a:rPr>
                <a:t>年</a:t>
              </a:r>
              <a:r>
                <a:rPr lang="en-US" altLang="zh-CN" sz="2400" b="1" kern="1200" dirty="0" smtClean="0">
                  <a:latin typeface="微软雅黑" pitchFamily="34" charset="-122"/>
                  <a:ea typeface="微软雅黑" pitchFamily="34" charset="-122"/>
                  <a:sym typeface="+mn-ea"/>
                </a:rPr>
                <a:t>66</a:t>
              </a:r>
              <a:r>
                <a:rPr lang="zh-CN" altLang="en-US" sz="2400" b="1" kern="1200" dirty="0" smtClean="0">
                  <a:latin typeface="微软雅黑" pitchFamily="34" charset="-122"/>
                  <a:ea typeface="微软雅黑" pitchFamily="34" charset="-122"/>
                  <a:sym typeface="+mn-ea"/>
                </a:rPr>
                <a:t>号）</a:t>
              </a:r>
              <a:endParaRPr lang="zh-CN" altLang="en-US" sz="2400" b="1" kern="1200" dirty="0"/>
            </a:p>
          </p:txBody>
        </p:sp>
      </p:gr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19"/>
          <p:cNvSpPr/>
          <p:nvPr>
            <p:custDataLst>
              <p:tags r:id="rId2"/>
            </p:custDataLst>
          </p:nvPr>
        </p:nvSpPr>
        <p:spPr>
          <a:xfrm>
            <a:off x="6096000" y="3028950"/>
            <a:ext cx="1503363" cy="2876550"/>
          </a:xfrm>
          <a:custGeom>
            <a:avLst/>
            <a:gdLst/>
            <a:ahLst/>
            <a:cxnLst>
              <a:cxn ang="0">
                <a:pos x="wd2" y="hd2"/>
              </a:cxn>
              <a:cxn ang="5400000">
                <a:pos x="wd2" y="hd2"/>
              </a:cxn>
              <a:cxn ang="10800000">
                <a:pos x="wd2" y="hd2"/>
              </a:cxn>
              <a:cxn ang="16200000">
                <a:pos x="wd2" y="hd2"/>
              </a:cxn>
            </a:cxnLst>
            <a:rect l="0" t="0" r="r" b="b"/>
            <a:pathLst>
              <a:path w="21600" h="21600" extrusionOk="0">
                <a:moveTo>
                  <a:pt x="8373" y="0"/>
                </a:moveTo>
                <a:cubicBezTo>
                  <a:pt x="15678" y="0"/>
                  <a:pt x="21600" y="4835"/>
                  <a:pt x="21600" y="10800"/>
                </a:cubicBezTo>
                <a:cubicBezTo>
                  <a:pt x="21600" y="16765"/>
                  <a:pt x="15678" y="21600"/>
                  <a:pt x="8373" y="21600"/>
                </a:cubicBezTo>
                <a:cubicBezTo>
                  <a:pt x="5633" y="21600"/>
                  <a:pt x="3088" y="20920"/>
                  <a:pt x="977" y="19756"/>
                </a:cubicBezTo>
                <a:lnTo>
                  <a:pt x="0" y="19159"/>
                </a:lnTo>
                <a:lnTo>
                  <a:pt x="41" y="19134"/>
                </a:lnTo>
                <a:cubicBezTo>
                  <a:pt x="2981" y="17153"/>
                  <a:pt x="4855" y="14155"/>
                  <a:pt x="4855" y="10800"/>
                </a:cubicBezTo>
                <a:cubicBezTo>
                  <a:pt x="4855" y="7445"/>
                  <a:pt x="2981" y="4447"/>
                  <a:pt x="41" y="2466"/>
                </a:cubicBezTo>
                <a:lnTo>
                  <a:pt x="0" y="2441"/>
                </a:lnTo>
                <a:lnTo>
                  <a:pt x="977" y="1844"/>
                </a:lnTo>
                <a:cubicBezTo>
                  <a:pt x="3088" y="680"/>
                  <a:pt x="5633" y="0"/>
                  <a:pt x="837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solidFill>
                  <a:srgbClr val="FFFFFF"/>
                </a:solidFill>
              </a:defRPr>
            </a:pPr>
            <a:endParaRPr sz="900">
              <a:solidFill>
                <a:srgbClr val="FFFFFF"/>
              </a:solidFill>
              <a:latin typeface="微软雅黑" pitchFamily="34" charset="-122"/>
              <a:cs typeface="微软雅黑" pitchFamily="34" charset="-122"/>
              <a:sym typeface="Arial" pitchFamily="34" charset="0"/>
            </a:endParaRPr>
          </a:p>
        </p:txBody>
      </p:sp>
      <p:sp>
        <p:nvSpPr>
          <p:cNvPr id="68" name="Freeform 16"/>
          <p:cNvSpPr/>
          <p:nvPr>
            <p:custDataLst>
              <p:tags r:id="rId3"/>
            </p:custDataLst>
          </p:nvPr>
        </p:nvSpPr>
        <p:spPr>
          <a:xfrm>
            <a:off x="4530725" y="3028950"/>
            <a:ext cx="1565275" cy="2876550"/>
          </a:xfrm>
          <a:custGeom>
            <a:avLst/>
            <a:gdLst/>
            <a:ahLst/>
            <a:cxnLst>
              <a:cxn ang="0">
                <a:pos x="wd2" y="hd2"/>
              </a:cxn>
              <a:cxn ang="5400000">
                <a:pos x="wd2" y="hd2"/>
              </a:cxn>
              <a:cxn ang="10800000">
                <a:pos x="wd2" y="hd2"/>
              </a:cxn>
              <a:cxn ang="16200000">
                <a:pos x="wd2" y="hd2"/>
              </a:cxn>
            </a:cxnLst>
            <a:rect l="0" t="0" r="r" b="b"/>
            <a:pathLst>
              <a:path w="21600" h="21600" extrusionOk="0">
                <a:moveTo>
                  <a:pt x="13227" y="0"/>
                </a:moveTo>
                <a:cubicBezTo>
                  <a:pt x="15967" y="0"/>
                  <a:pt x="18512" y="680"/>
                  <a:pt x="20623" y="1844"/>
                </a:cubicBezTo>
                <a:lnTo>
                  <a:pt x="21600" y="2441"/>
                </a:lnTo>
                <a:lnTo>
                  <a:pt x="21559" y="2466"/>
                </a:lnTo>
                <a:cubicBezTo>
                  <a:pt x="18619" y="4447"/>
                  <a:pt x="16745" y="7445"/>
                  <a:pt x="16745" y="10800"/>
                </a:cubicBezTo>
                <a:cubicBezTo>
                  <a:pt x="16745" y="14155"/>
                  <a:pt x="18619" y="17153"/>
                  <a:pt x="21559" y="19134"/>
                </a:cubicBezTo>
                <a:lnTo>
                  <a:pt x="21600" y="19159"/>
                </a:lnTo>
                <a:lnTo>
                  <a:pt x="20623" y="19756"/>
                </a:lnTo>
                <a:cubicBezTo>
                  <a:pt x="18512" y="20920"/>
                  <a:pt x="15967" y="21600"/>
                  <a:pt x="13227" y="21600"/>
                </a:cubicBezTo>
                <a:cubicBezTo>
                  <a:pt x="5922" y="21600"/>
                  <a:pt x="0" y="16765"/>
                  <a:pt x="0" y="10800"/>
                </a:cubicBezTo>
                <a:cubicBezTo>
                  <a:pt x="0" y="4835"/>
                  <a:pt x="5922" y="0"/>
                  <a:pt x="13227" y="0"/>
                </a:cubicBezTo>
                <a:close/>
              </a:path>
            </a:pathLst>
          </a:cu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solidFill>
                  <a:srgbClr val="FFFFFF"/>
                </a:solidFill>
              </a:defRPr>
            </a:pPr>
            <a:endParaRPr sz="900">
              <a:solidFill>
                <a:srgbClr val="FFFFFF"/>
              </a:solidFill>
              <a:latin typeface="微软雅黑" pitchFamily="34" charset="-122"/>
              <a:cs typeface="微软雅黑" pitchFamily="34" charset="-122"/>
              <a:sym typeface="Arial" pitchFamily="34" charset="0"/>
            </a:endParaRPr>
          </a:p>
        </p:txBody>
      </p:sp>
      <p:grpSp>
        <p:nvGrpSpPr>
          <p:cNvPr id="2" name="组合 9"/>
          <p:cNvGrpSpPr/>
          <p:nvPr/>
        </p:nvGrpSpPr>
        <p:grpSpPr bwMode="auto">
          <a:xfrm>
            <a:off x="772472" y="2691124"/>
            <a:ext cx="3758253" cy="4457946"/>
            <a:chOff x="1126" y="3476"/>
            <a:chExt cx="5321" cy="6565"/>
          </a:xfrm>
        </p:grpSpPr>
        <p:sp>
          <p:nvSpPr>
            <p:cNvPr id="64525" name="Rectangle 2"/>
            <p:cNvSpPr>
              <a:spLocks noChangeArrowheads="1"/>
            </p:cNvSpPr>
            <p:nvPr>
              <p:custDataLst>
                <p:tags r:id="rId8"/>
              </p:custDataLst>
            </p:nvPr>
          </p:nvSpPr>
          <p:spPr bwMode="auto">
            <a:xfrm>
              <a:off x="1127" y="3518"/>
              <a:ext cx="5110" cy="5980"/>
            </a:xfrm>
            <a:prstGeom prst="rect">
              <a:avLst/>
            </a:prstGeom>
            <a:solidFill>
              <a:srgbClr val="F2F2F2"/>
            </a:solidFill>
            <a:ln w="12700">
              <a:noFill/>
              <a:miter lim="400000"/>
            </a:ln>
          </p:spPr>
          <p:txBody>
            <a:bodyPr anchor="ctr"/>
            <a:lstStyle/>
            <a:p>
              <a:pPr algn="ctr"/>
              <a:endParaRPr lang="zh-CN" altLang="en-US" sz="900">
                <a:solidFill>
                  <a:srgbClr val="FFFFFF"/>
                </a:solidFill>
                <a:latin typeface="微软雅黑" pitchFamily="34" charset="-122"/>
                <a:ea typeface="微软雅黑" pitchFamily="34" charset="-122"/>
                <a:sym typeface="Arial" charset="0"/>
              </a:endParaRPr>
            </a:p>
          </p:txBody>
        </p:sp>
        <p:sp>
          <p:nvSpPr>
            <p:cNvPr id="69" name="Rectangle 21"/>
            <p:cNvSpPr/>
            <p:nvPr>
              <p:custDataLst>
                <p:tags r:id="rId9"/>
              </p:custDataLst>
            </p:nvPr>
          </p:nvSpPr>
          <p:spPr>
            <a:xfrm>
              <a:off x="1126" y="3476"/>
              <a:ext cx="5111" cy="73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solidFill>
                    <a:srgbClr val="FFFFFF"/>
                  </a:solidFill>
                </a:defRPr>
              </a:pPr>
              <a:endParaRPr sz="900">
                <a:solidFill>
                  <a:srgbClr val="FFFFFF"/>
                </a:solidFill>
                <a:latin typeface="微软雅黑" pitchFamily="34" charset="-122"/>
                <a:cs typeface="微软雅黑" pitchFamily="34" charset="-122"/>
                <a:sym typeface="Arial" pitchFamily="34" charset="0"/>
              </a:endParaRPr>
            </a:p>
          </p:txBody>
        </p:sp>
        <p:sp>
          <p:nvSpPr>
            <p:cNvPr id="5" name="文本框 4"/>
            <p:cNvSpPr txBox="1"/>
            <p:nvPr>
              <p:custDataLst>
                <p:tags r:id="rId10"/>
              </p:custDataLst>
            </p:nvPr>
          </p:nvSpPr>
          <p:spPr>
            <a:xfrm>
              <a:off x="1511" y="3504"/>
              <a:ext cx="4566" cy="1483"/>
            </a:xfrm>
            <a:prstGeom prst="rect">
              <a:avLst/>
            </a:prstGeom>
            <a:noFill/>
          </p:spPr>
          <p:txBody>
            <a:bodyPr>
              <a:spAutoFit/>
            </a:bodyPr>
            <a:lstStyle/>
            <a:p>
              <a:pPr algn="ctr" fontAlgn="auto">
                <a:lnSpc>
                  <a:spcPct val="120000"/>
                </a:lnSpc>
                <a:spcBef>
                  <a:spcPts val="0"/>
                </a:spcBef>
                <a:spcAft>
                  <a:spcPts val="0"/>
                </a:spcAft>
                <a:defRPr/>
              </a:pPr>
              <a:r>
                <a:rPr kumimoji="1" lang="zh-CN" altLang="en-US" sz="2400" b="1" spc="300" dirty="0">
                  <a:solidFill>
                    <a:srgbClr val="FFFFFF"/>
                  </a:solidFill>
                  <a:latin typeface="微软雅黑" pitchFamily="34" charset="-122"/>
                  <a:ea typeface="微软雅黑" pitchFamily="34" charset="-122"/>
                  <a:cs typeface="微软雅黑" pitchFamily="34" charset="-122"/>
                  <a:sym typeface="Arial" pitchFamily="34" charset="0"/>
                </a:rPr>
                <a:t>财税〔2018〕77号</a:t>
              </a:r>
            </a:p>
          </p:txBody>
        </p:sp>
        <p:sp>
          <p:nvSpPr>
            <p:cNvPr id="6" name="矩形 5"/>
            <p:cNvSpPr/>
            <p:nvPr>
              <p:custDataLst>
                <p:tags r:id="rId11"/>
              </p:custDataLst>
            </p:nvPr>
          </p:nvSpPr>
          <p:spPr>
            <a:xfrm>
              <a:off x="1126" y="4339"/>
              <a:ext cx="5321" cy="5702"/>
            </a:xfrm>
            <a:prstGeom prst="rect">
              <a:avLst/>
            </a:prstGeom>
            <a:noFill/>
          </p:spPr>
          <p:txBody>
            <a:bodyPr>
              <a:noAutofit/>
            </a:bodyPr>
            <a:lstStyle/>
            <a:p>
              <a:pPr marL="285750" indent="-285750" fontAlgn="auto">
                <a:lnSpc>
                  <a:spcPct val="150000"/>
                </a:lnSpc>
                <a:spcBef>
                  <a:spcPts val="0"/>
                </a:spcBef>
                <a:spcAft>
                  <a:spcPts val="0"/>
                </a:spcAft>
                <a:buFont typeface="Arial" pitchFamily="34" charset="0"/>
                <a:buChar char="•"/>
                <a:defRPr/>
              </a:pPr>
              <a:r>
                <a:rPr lang="zh-CN" altLang="en-US" b="1" dirty="0">
                  <a:solidFill>
                    <a:srgbClr val="000000"/>
                  </a:solidFill>
                  <a:latin typeface="微软雅黑" pitchFamily="34" charset="-122"/>
                  <a:ea typeface="微软雅黑" pitchFamily="34" charset="-122"/>
                  <a:sym typeface="微软雅黑" pitchFamily="34" charset="-122"/>
                </a:rPr>
                <a:t>从事国家非限制和禁止行业</a:t>
              </a:r>
              <a:endParaRPr lang="zh-CN" altLang="en-US" b="1" dirty="0">
                <a:latin typeface="微软雅黑" pitchFamily="34" charset="-122"/>
                <a:ea typeface="微软雅黑" pitchFamily="34" charset="-122"/>
                <a:sym typeface="微软雅黑" pitchFamily="34" charset="-122"/>
              </a:endParaRPr>
            </a:p>
            <a:p>
              <a:pPr marL="285750" indent="-285750" fontAlgn="auto">
                <a:lnSpc>
                  <a:spcPct val="150000"/>
                </a:lnSpc>
                <a:spcBef>
                  <a:spcPts val="0"/>
                </a:spcBef>
                <a:spcAft>
                  <a:spcPts val="0"/>
                </a:spcAft>
                <a:buFont typeface="Arial" pitchFamily="34" charset="0"/>
                <a:buChar char="•"/>
                <a:defRPr/>
              </a:pPr>
              <a:r>
                <a:rPr lang="zh-CN" altLang="en-US" b="1" dirty="0">
                  <a:latin typeface="微软雅黑" pitchFamily="34" charset="-122"/>
                  <a:ea typeface="微软雅黑" pitchFamily="34" charset="-122"/>
                  <a:sym typeface="微软雅黑" pitchFamily="34" charset="-122"/>
                </a:rPr>
                <a:t>年应纳税所得额</a:t>
              </a:r>
              <a:r>
                <a:rPr lang="en-US" altLang="zh-CN" b="1" dirty="0">
                  <a:latin typeface="微软雅黑" pitchFamily="34" charset="-122"/>
                  <a:ea typeface="微软雅黑" pitchFamily="34" charset="-122"/>
                  <a:sym typeface="微软雅黑" pitchFamily="34" charset="-122"/>
                </a:rPr>
                <a:t>&lt;=100</a:t>
              </a:r>
              <a:r>
                <a:rPr lang="zh-CN" altLang="en-US" b="1" dirty="0">
                  <a:latin typeface="微软雅黑" pitchFamily="34" charset="-122"/>
                  <a:ea typeface="微软雅黑" pitchFamily="34" charset="-122"/>
                  <a:sym typeface="微软雅黑" pitchFamily="34" charset="-122"/>
                </a:rPr>
                <a:t>万；</a:t>
              </a:r>
            </a:p>
            <a:p>
              <a:pPr marL="285750" indent="-285750" fontAlgn="auto">
                <a:lnSpc>
                  <a:spcPct val="150000"/>
                </a:lnSpc>
                <a:spcBef>
                  <a:spcPts val="0"/>
                </a:spcBef>
                <a:spcAft>
                  <a:spcPts val="0"/>
                </a:spcAft>
                <a:buFont typeface="Arial" pitchFamily="34" charset="0"/>
                <a:buChar char="•"/>
                <a:defRPr/>
              </a:pPr>
              <a:r>
                <a:rPr lang="zh-CN" altLang="en-US" b="1" dirty="0">
                  <a:latin typeface="微软雅黑" pitchFamily="34" charset="-122"/>
                  <a:ea typeface="微软雅黑" pitchFamily="34" charset="-122"/>
                  <a:sym typeface="微软雅黑" pitchFamily="34" charset="-122"/>
                </a:rPr>
                <a:t>从业人数：工业企业</a:t>
              </a:r>
              <a:r>
                <a:rPr lang="en-US" altLang="zh-CN" b="1" dirty="0">
                  <a:latin typeface="微软雅黑" pitchFamily="34" charset="-122"/>
                  <a:ea typeface="微软雅黑" pitchFamily="34" charset="-122"/>
                  <a:sym typeface="微软雅黑" pitchFamily="34" charset="-122"/>
                </a:rPr>
                <a:t>&lt;=</a:t>
              </a:r>
              <a:r>
                <a:rPr lang="zh-CN" altLang="en-US" b="1" dirty="0">
                  <a:latin typeface="微软雅黑" pitchFamily="34" charset="-122"/>
                  <a:ea typeface="微软雅黑" pitchFamily="34" charset="-122"/>
                  <a:sym typeface="微软雅黑" pitchFamily="34" charset="-122"/>
                </a:rPr>
                <a:t>100人（其他企业</a:t>
              </a:r>
              <a:r>
                <a:rPr lang="en-US" altLang="zh-CN" b="1" dirty="0">
                  <a:latin typeface="微软雅黑" pitchFamily="34" charset="-122"/>
                  <a:ea typeface="微软雅黑" pitchFamily="34" charset="-122"/>
                  <a:sym typeface="微软雅黑" pitchFamily="34" charset="-122"/>
                </a:rPr>
                <a:t>&lt;=</a:t>
              </a:r>
              <a:r>
                <a:rPr lang="zh-CN" altLang="en-US" b="1" dirty="0">
                  <a:latin typeface="微软雅黑" pitchFamily="34" charset="-122"/>
                  <a:ea typeface="微软雅黑" pitchFamily="34" charset="-122"/>
                  <a:sym typeface="微软雅黑" pitchFamily="34" charset="-122"/>
                </a:rPr>
                <a:t>80人）；</a:t>
              </a:r>
            </a:p>
            <a:p>
              <a:pPr marL="285750" indent="-285750" fontAlgn="auto">
                <a:lnSpc>
                  <a:spcPct val="150000"/>
                </a:lnSpc>
                <a:spcBef>
                  <a:spcPts val="0"/>
                </a:spcBef>
                <a:spcAft>
                  <a:spcPts val="0"/>
                </a:spcAft>
                <a:buFont typeface="Arial" pitchFamily="34" charset="0"/>
                <a:buChar char="•"/>
                <a:defRPr/>
              </a:pPr>
              <a:r>
                <a:rPr lang="zh-CN" altLang="en-US" b="1" dirty="0">
                  <a:latin typeface="微软雅黑" pitchFamily="34" charset="-122"/>
                  <a:ea typeface="微软雅黑" pitchFamily="34" charset="-122"/>
                  <a:sym typeface="微软雅黑" pitchFamily="34" charset="-122"/>
                </a:rPr>
                <a:t>资产总额</a:t>
              </a:r>
              <a:r>
                <a:rPr lang="en-US" altLang="zh-CN" b="1" dirty="0">
                  <a:latin typeface="微软雅黑" pitchFamily="34" charset="-122"/>
                  <a:ea typeface="微软雅黑" pitchFamily="34" charset="-122"/>
                  <a:sym typeface="微软雅黑" pitchFamily="34" charset="-122"/>
                </a:rPr>
                <a:t>:</a:t>
              </a:r>
              <a:r>
                <a:rPr lang="zh-CN" altLang="en-US" b="1" dirty="0">
                  <a:latin typeface="微软雅黑" pitchFamily="34" charset="-122"/>
                  <a:ea typeface="微软雅黑" pitchFamily="34" charset="-122"/>
                  <a:sym typeface="微软雅黑" pitchFamily="34" charset="-122"/>
                </a:rPr>
                <a:t>工业企业</a:t>
              </a:r>
              <a:r>
                <a:rPr lang="en-US" altLang="zh-CN" b="1" dirty="0">
                  <a:latin typeface="微软雅黑" pitchFamily="34" charset="-122"/>
                  <a:ea typeface="微软雅黑" pitchFamily="34" charset="-122"/>
                  <a:sym typeface="微软雅黑" pitchFamily="34" charset="-122"/>
                </a:rPr>
                <a:t>&lt;=</a:t>
              </a:r>
              <a:r>
                <a:rPr lang="zh-CN" altLang="en-US" b="1" dirty="0">
                  <a:latin typeface="微软雅黑" pitchFamily="34" charset="-122"/>
                  <a:ea typeface="微软雅黑" pitchFamily="34" charset="-122"/>
                  <a:sym typeface="微软雅黑" pitchFamily="34" charset="-122"/>
                </a:rPr>
                <a:t>3000万元（其他企业1000</a:t>
              </a:r>
              <a:r>
                <a:rPr lang="en-US" altLang="zh-CN" b="1" dirty="0">
                  <a:latin typeface="微软雅黑" pitchFamily="34" charset="-122"/>
                  <a:ea typeface="微软雅黑" pitchFamily="34" charset="-122"/>
                  <a:sym typeface="微软雅黑" pitchFamily="34" charset="-122"/>
                </a:rPr>
                <a:t>&lt;=</a:t>
              </a:r>
              <a:r>
                <a:rPr lang="zh-CN" altLang="en-US" b="1" dirty="0">
                  <a:latin typeface="微软雅黑" pitchFamily="34" charset="-122"/>
                  <a:ea typeface="微软雅黑" pitchFamily="34" charset="-122"/>
                  <a:sym typeface="微软雅黑" pitchFamily="34" charset="-122"/>
                </a:rPr>
                <a:t>万元）。</a:t>
              </a:r>
              <a:endParaRPr lang="zh-CN" altLang="en-US" sz="1400" b="1" dirty="0">
                <a:latin typeface="微软雅黑" pitchFamily="34" charset="-122"/>
                <a:ea typeface="微软雅黑" pitchFamily="34" charset="-122"/>
                <a:sym typeface="微软雅黑" pitchFamily="34" charset="-122"/>
              </a:endParaRPr>
            </a:p>
            <a:p>
              <a:pPr fontAlgn="auto">
                <a:lnSpc>
                  <a:spcPct val="150000"/>
                </a:lnSpc>
                <a:spcBef>
                  <a:spcPts val="0"/>
                </a:spcBef>
                <a:spcAft>
                  <a:spcPts val="0"/>
                </a:spcAft>
                <a:buFont typeface="Arial" pitchFamily="34" charset="0"/>
                <a:buNone/>
                <a:defRPr/>
              </a:pPr>
              <a:r>
                <a:rPr lang="zh-CN" altLang="en-US" b="1" dirty="0">
                  <a:latin typeface="微软雅黑" pitchFamily="34" charset="-122"/>
                  <a:ea typeface="微软雅黑" pitchFamily="34" charset="-122"/>
                  <a:sym typeface="微软雅黑" pitchFamily="34" charset="-122"/>
                </a:rPr>
                <a:t>政策执行期:</a:t>
              </a:r>
              <a:r>
                <a:rPr lang="zh-CN" altLang="en-US" b="1" dirty="0">
                  <a:latin typeface="微软雅黑" pitchFamily="34" charset="-122"/>
                  <a:ea typeface="微软雅黑" pitchFamily="34" charset="-122"/>
                  <a:sym typeface="+mn-ea"/>
                </a:rPr>
                <a:t>2018年1月1日至</a:t>
              </a:r>
              <a:r>
                <a:rPr lang="zh-CN" altLang="en-US" b="1" dirty="0" smtClean="0">
                  <a:latin typeface="微软雅黑" pitchFamily="34" charset="-122"/>
                  <a:ea typeface="微软雅黑" pitchFamily="34" charset="-122"/>
                  <a:sym typeface="+mn-ea"/>
                </a:rPr>
                <a:t>2018年12月31日</a:t>
              </a:r>
              <a:endParaRPr lang="zh-CN" altLang="en-US" b="1" dirty="0">
                <a:latin typeface="微软雅黑" pitchFamily="34" charset="-122"/>
                <a:ea typeface="微软雅黑" pitchFamily="34" charset="-122"/>
                <a:sym typeface="微软雅黑" pitchFamily="34" charset="-122"/>
              </a:endParaRPr>
            </a:p>
          </p:txBody>
        </p:sp>
      </p:grpSp>
      <p:grpSp>
        <p:nvGrpSpPr>
          <p:cNvPr id="3" name="组合 10"/>
          <p:cNvGrpSpPr/>
          <p:nvPr/>
        </p:nvGrpSpPr>
        <p:grpSpPr bwMode="auto">
          <a:xfrm>
            <a:off x="8000247" y="2689116"/>
            <a:ext cx="3651797" cy="4062577"/>
            <a:chOff x="12540" y="3476"/>
            <a:chExt cx="5110" cy="6187"/>
          </a:xfrm>
        </p:grpSpPr>
        <p:sp>
          <p:nvSpPr>
            <p:cNvPr id="64521" name="Rectangle 20"/>
            <p:cNvSpPr>
              <a:spLocks noChangeArrowheads="1"/>
            </p:cNvSpPr>
            <p:nvPr>
              <p:custDataLst>
                <p:tags r:id="rId4"/>
              </p:custDataLst>
            </p:nvPr>
          </p:nvSpPr>
          <p:spPr bwMode="auto">
            <a:xfrm>
              <a:off x="12540" y="3683"/>
              <a:ext cx="5110" cy="5980"/>
            </a:xfrm>
            <a:prstGeom prst="rect">
              <a:avLst/>
            </a:prstGeom>
            <a:solidFill>
              <a:srgbClr val="F2F2F2"/>
            </a:solidFill>
            <a:ln w="12700">
              <a:noFill/>
              <a:miter lim="400000"/>
            </a:ln>
          </p:spPr>
          <p:txBody>
            <a:bodyPr anchor="ctr"/>
            <a:lstStyle/>
            <a:p>
              <a:pPr algn="ctr"/>
              <a:endParaRPr lang="zh-CN" altLang="en-US" sz="900">
                <a:solidFill>
                  <a:srgbClr val="FFFFFF"/>
                </a:solidFill>
                <a:latin typeface="微软雅黑" pitchFamily="34" charset="-122"/>
                <a:ea typeface="微软雅黑" pitchFamily="34" charset="-122"/>
                <a:sym typeface="Arial" charset="0"/>
              </a:endParaRPr>
            </a:p>
          </p:txBody>
        </p:sp>
        <p:sp>
          <p:nvSpPr>
            <p:cNvPr id="72" name="Rectangle 24"/>
            <p:cNvSpPr/>
            <p:nvPr>
              <p:custDataLst>
                <p:tags r:id="rId5"/>
              </p:custDataLst>
            </p:nvPr>
          </p:nvSpPr>
          <p:spPr>
            <a:xfrm>
              <a:off x="12540" y="3476"/>
              <a:ext cx="5110" cy="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solidFill>
                    <a:srgbClr val="FFFFFF"/>
                  </a:solidFill>
                </a:defRPr>
              </a:pPr>
              <a:endParaRPr sz="900">
                <a:solidFill>
                  <a:srgbClr val="FFFFFF"/>
                </a:solidFill>
                <a:latin typeface="微软雅黑" pitchFamily="34" charset="-122"/>
                <a:cs typeface="微软雅黑" pitchFamily="34" charset="-122"/>
                <a:sym typeface="Arial" pitchFamily="34" charset="0"/>
              </a:endParaRPr>
            </a:p>
          </p:txBody>
        </p:sp>
        <p:sp>
          <p:nvSpPr>
            <p:cNvPr id="30" name="文本框 29"/>
            <p:cNvSpPr txBox="1"/>
            <p:nvPr>
              <p:custDataLst>
                <p:tags r:id="rId6"/>
              </p:custDataLst>
            </p:nvPr>
          </p:nvSpPr>
          <p:spPr>
            <a:xfrm>
              <a:off x="12965" y="3504"/>
              <a:ext cx="4565" cy="758"/>
            </a:xfrm>
            <a:prstGeom prst="rect">
              <a:avLst/>
            </a:prstGeom>
            <a:noFill/>
          </p:spPr>
          <p:txBody>
            <a:bodyPr>
              <a:spAutoFit/>
            </a:bodyPr>
            <a:lstStyle/>
            <a:p>
              <a:pPr algn="r" fontAlgn="auto">
                <a:lnSpc>
                  <a:spcPct val="120000"/>
                </a:lnSpc>
                <a:spcBef>
                  <a:spcPts val="0"/>
                </a:spcBef>
                <a:spcAft>
                  <a:spcPts val="0"/>
                </a:spcAft>
                <a:defRPr/>
              </a:pPr>
              <a:r>
                <a:rPr kumimoji="1" lang="zh-CN" altLang="en-US" sz="2400" b="1" spc="300" dirty="0">
                  <a:solidFill>
                    <a:srgbClr val="FFFFFF"/>
                  </a:solidFill>
                  <a:latin typeface="微软雅黑" pitchFamily="34" charset="-122"/>
                  <a:ea typeface="微软雅黑" pitchFamily="34" charset="-122"/>
                  <a:cs typeface="微软雅黑" pitchFamily="34" charset="-122"/>
                  <a:sym typeface="Arial" pitchFamily="34" charset="0"/>
                </a:rPr>
                <a:t>财税〔2019〕13号</a:t>
              </a:r>
            </a:p>
          </p:txBody>
        </p:sp>
        <p:sp>
          <p:nvSpPr>
            <p:cNvPr id="32" name="矩形 31"/>
            <p:cNvSpPr/>
            <p:nvPr>
              <p:custDataLst>
                <p:tags r:id="rId7"/>
              </p:custDataLst>
            </p:nvPr>
          </p:nvSpPr>
          <p:spPr>
            <a:xfrm>
              <a:off x="12755" y="4466"/>
              <a:ext cx="4895" cy="5023"/>
            </a:xfrm>
            <a:prstGeom prst="rect">
              <a:avLst/>
            </a:prstGeom>
            <a:noFill/>
          </p:spPr>
          <p:txBody>
            <a:bodyPr>
              <a:normAutofit fontScale="92500"/>
            </a:bodyPr>
            <a:lstStyle/>
            <a:p>
              <a:pPr marL="285750" indent="-285750">
                <a:lnSpc>
                  <a:spcPct val="130000"/>
                </a:lnSpc>
                <a:buFont typeface="Arial" charset="0"/>
                <a:buChar char="•"/>
              </a:pPr>
              <a:r>
                <a:rPr lang="zh-CN" altLang="en-US" b="1" dirty="0">
                  <a:solidFill>
                    <a:srgbClr val="000000"/>
                  </a:solidFill>
                  <a:latin typeface="微软雅黑" pitchFamily="34" charset="-122"/>
                  <a:ea typeface="微软雅黑" pitchFamily="34" charset="-122"/>
                  <a:sym typeface="微软雅黑" pitchFamily="34" charset="-122"/>
                </a:rPr>
                <a:t>从事国家非限制和禁止行业</a:t>
              </a:r>
              <a:endParaRPr lang="zh-CN" altLang="en-US" b="1" dirty="0">
                <a:latin typeface="微软雅黑" pitchFamily="34" charset="-122"/>
                <a:ea typeface="微软雅黑" pitchFamily="34" charset="-122"/>
                <a:sym typeface="微软雅黑" pitchFamily="34" charset="-122"/>
              </a:endParaRPr>
            </a:p>
            <a:p>
              <a:pPr marL="285750" indent="-285750">
                <a:lnSpc>
                  <a:spcPct val="130000"/>
                </a:lnSpc>
                <a:buFont typeface="Arial" charset="0"/>
                <a:buChar char="•"/>
              </a:pPr>
              <a:r>
                <a:rPr lang="zh-CN" altLang="en-US" b="1" dirty="0">
                  <a:latin typeface="微软雅黑" pitchFamily="34" charset="-122"/>
                  <a:ea typeface="微软雅黑" pitchFamily="34" charset="-122"/>
                  <a:sym typeface="微软雅黑" pitchFamily="34" charset="-122"/>
                </a:rPr>
                <a:t>年应纳税所得额</a:t>
              </a:r>
              <a:r>
                <a:rPr lang="en-US" altLang="zh-CN" b="1" dirty="0">
                  <a:latin typeface="微软雅黑" pitchFamily="34" charset="-122"/>
                  <a:ea typeface="微软雅黑" pitchFamily="34" charset="-122"/>
                  <a:sym typeface="微软雅黑" pitchFamily="34" charset="-122"/>
                </a:rPr>
                <a:t>&lt;=</a:t>
              </a:r>
              <a:r>
                <a:rPr lang="en-US" altLang="zh-CN" b="1" dirty="0">
                  <a:solidFill>
                    <a:srgbClr val="FF0000"/>
                  </a:solidFill>
                  <a:latin typeface="微软雅黑" pitchFamily="34" charset="-122"/>
                  <a:ea typeface="微软雅黑" pitchFamily="34" charset="-122"/>
                  <a:sym typeface="微软雅黑" pitchFamily="34" charset="-122"/>
                </a:rPr>
                <a:t>300</a:t>
              </a:r>
              <a:r>
                <a:rPr lang="zh-CN" altLang="en-US" b="1" dirty="0">
                  <a:latin typeface="微软雅黑" pitchFamily="34" charset="-122"/>
                  <a:ea typeface="微软雅黑" pitchFamily="34" charset="-122"/>
                  <a:sym typeface="微软雅黑" pitchFamily="34" charset="-122"/>
                </a:rPr>
                <a:t>万；</a:t>
              </a:r>
            </a:p>
            <a:p>
              <a:pPr marL="285750" indent="-285750">
                <a:lnSpc>
                  <a:spcPct val="130000"/>
                </a:lnSpc>
                <a:buFont typeface="Arial" charset="0"/>
                <a:buChar char="•"/>
              </a:pPr>
              <a:r>
                <a:rPr lang="zh-CN" altLang="en-US" b="1" dirty="0">
                  <a:latin typeface="微软雅黑" pitchFamily="34" charset="-122"/>
                  <a:ea typeface="微软雅黑" pitchFamily="34" charset="-122"/>
                  <a:sym typeface="微软雅黑" pitchFamily="34" charset="-122"/>
                </a:rPr>
                <a:t>从业人数：</a:t>
              </a:r>
              <a:r>
                <a:rPr lang="en-US" altLang="zh-CN" b="1" dirty="0">
                  <a:latin typeface="微软雅黑" pitchFamily="34" charset="-122"/>
                  <a:ea typeface="微软雅黑" pitchFamily="34" charset="-122"/>
                  <a:sym typeface="微软雅黑" pitchFamily="34" charset="-122"/>
                </a:rPr>
                <a:t>&lt;=</a:t>
              </a:r>
              <a:r>
                <a:rPr lang="en-US" altLang="zh-CN" b="1" dirty="0">
                  <a:solidFill>
                    <a:srgbClr val="FF0000"/>
                  </a:solidFill>
                  <a:latin typeface="微软雅黑" pitchFamily="34" charset="-122"/>
                  <a:ea typeface="微软雅黑" pitchFamily="34" charset="-122"/>
                  <a:sym typeface="微软雅黑" pitchFamily="34" charset="-122"/>
                </a:rPr>
                <a:t>3</a:t>
              </a:r>
              <a:r>
                <a:rPr lang="zh-CN" altLang="en-US" b="1" dirty="0">
                  <a:solidFill>
                    <a:srgbClr val="FF0000"/>
                  </a:solidFill>
                  <a:latin typeface="微软雅黑" pitchFamily="34" charset="-122"/>
                  <a:ea typeface="微软雅黑" pitchFamily="34" charset="-122"/>
                  <a:sym typeface="微软雅黑" pitchFamily="34" charset="-122"/>
                </a:rPr>
                <a:t>00</a:t>
              </a:r>
              <a:r>
                <a:rPr lang="zh-CN" altLang="en-US" b="1" dirty="0">
                  <a:latin typeface="微软雅黑" pitchFamily="34" charset="-122"/>
                  <a:ea typeface="微软雅黑" pitchFamily="34" charset="-122"/>
                  <a:sym typeface="微软雅黑" pitchFamily="34" charset="-122"/>
                </a:rPr>
                <a:t>人；</a:t>
              </a:r>
            </a:p>
            <a:p>
              <a:pPr marL="285750" indent="-285750">
                <a:lnSpc>
                  <a:spcPct val="130000"/>
                </a:lnSpc>
                <a:buFont typeface="Arial" charset="0"/>
                <a:buChar char="•"/>
              </a:pPr>
              <a:r>
                <a:rPr lang="zh-CN" altLang="en-US" b="1" dirty="0">
                  <a:latin typeface="微软雅黑" pitchFamily="34" charset="-122"/>
                  <a:ea typeface="微软雅黑" pitchFamily="34" charset="-122"/>
                  <a:sym typeface="微软雅黑" pitchFamily="34" charset="-122"/>
                </a:rPr>
                <a:t>资产总额</a:t>
              </a:r>
              <a:r>
                <a:rPr lang="en-US" altLang="zh-CN" b="1" dirty="0">
                  <a:latin typeface="微软雅黑" pitchFamily="34" charset="-122"/>
                  <a:ea typeface="微软雅黑" pitchFamily="34" charset="-122"/>
                  <a:sym typeface="微软雅黑" pitchFamily="34" charset="-122"/>
                </a:rPr>
                <a:t>:   &lt;=</a:t>
              </a:r>
              <a:r>
                <a:rPr lang="en-US" altLang="zh-CN" b="1" dirty="0">
                  <a:solidFill>
                    <a:srgbClr val="FF0000"/>
                  </a:solidFill>
                  <a:latin typeface="微软雅黑" pitchFamily="34" charset="-122"/>
                  <a:ea typeface="微软雅黑" pitchFamily="34" charset="-122"/>
                  <a:sym typeface="微软雅黑" pitchFamily="34" charset="-122"/>
                </a:rPr>
                <a:t>5</a:t>
              </a:r>
              <a:r>
                <a:rPr lang="zh-CN" altLang="en-US" b="1" dirty="0">
                  <a:solidFill>
                    <a:srgbClr val="FF0000"/>
                  </a:solidFill>
                  <a:latin typeface="微软雅黑" pitchFamily="34" charset="-122"/>
                  <a:ea typeface="微软雅黑" pitchFamily="34" charset="-122"/>
                  <a:sym typeface="微软雅黑" pitchFamily="34" charset="-122"/>
                </a:rPr>
                <a:t>000</a:t>
              </a:r>
              <a:r>
                <a:rPr lang="zh-CN" altLang="en-US" b="1" dirty="0">
                  <a:latin typeface="微软雅黑" pitchFamily="34" charset="-122"/>
                  <a:ea typeface="微软雅黑" pitchFamily="34" charset="-122"/>
                  <a:sym typeface="微软雅黑" pitchFamily="34" charset="-122"/>
                </a:rPr>
                <a:t>万元。</a:t>
              </a:r>
              <a:endParaRPr lang="en-US" altLang="zh-CN" b="1" dirty="0">
                <a:latin typeface="微软雅黑" pitchFamily="34" charset="-122"/>
                <a:ea typeface="微软雅黑" pitchFamily="34" charset="-122"/>
                <a:sym typeface="微软雅黑" pitchFamily="34" charset="-122"/>
              </a:endParaRPr>
            </a:p>
            <a:p>
              <a:pPr marL="285750" indent="-285750">
                <a:lnSpc>
                  <a:spcPct val="130000"/>
                </a:lnSpc>
              </a:pPr>
              <a:endParaRPr lang="en-US" altLang="zh-CN" b="1" dirty="0">
                <a:latin typeface="微软雅黑" pitchFamily="34" charset="-122"/>
                <a:ea typeface="微软雅黑" pitchFamily="34" charset="-122"/>
                <a:sym typeface="微软雅黑" pitchFamily="34" charset="-122"/>
              </a:endParaRPr>
            </a:p>
            <a:p>
              <a:pPr marL="285750" indent="-285750">
                <a:lnSpc>
                  <a:spcPct val="130000"/>
                </a:lnSpc>
              </a:pPr>
              <a:r>
                <a:rPr lang="zh-CN" altLang="en-US" b="1" dirty="0">
                  <a:solidFill>
                    <a:srgbClr val="FF0000"/>
                  </a:solidFill>
                  <a:latin typeface="微软雅黑" pitchFamily="34" charset="-122"/>
                  <a:ea typeface="微软雅黑" pitchFamily="34" charset="-122"/>
                  <a:sym typeface="微软雅黑" pitchFamily="34" charset="-122"/>
                </a:rPr>
                <a:t>不再区分工业企业和其他企业。</a:t>
              </a:r>
            </a:p>
            <a:p>
              <a:pPr marL="285750" indent="-285750">
                <a:lnSpc>
                  <a:spcPct val="110000"/>
                </a:lnSpc>
                <a:buFont typeface="Arial" charset="0"/>
                <a:buChar char="•"/>
              </a:pPr>
              <a:endParaRPr lang="zh-CN" altLang="en-US" b="1" dirty="0">
                <a:latin typeface="微软雅黑" pitchFamily="34" charset="-122"/>
                <a:ea typeface="微软雅黑" pitchFamily="34" charset="-122"/>
                <a:sym typeface="微软雅黑" pitchFamily="34" charset="-122"/>
              </a:endParaRPr>
            </a:p>
            <a:p>
              <a:pPr marL="285750" indent="-285750">
                <a:lnSpc>
                  <a:spcPct val="110000"/>
                </a:lnSpc>
                <a:buFont typeface="Arial" charset="0"/>
                <a:buNone/>
              </a:pPr>
              <a:r>
                <a:rPr lang="en-US" sz="2400" b="1" dirty="0">
                  <a:latin typeface="微软雅黑" pitchFamily="34" charset="-122"/>
                  <a:ea typeface="微软雅黑" pitchFamily="34" charset="-122"/>
                  <a:sym typeface="微软雅黑" pitchFamily="34" charset="-122"/>
                </a:rPr>
                <a:t>政策执行期</a:t>
              </a:r>
              <a:r>
                <a:rPr lang="en-US" altLang="zh-CN" sz="2400" b="1" dirty="0">
                  <a:latin typeface="微软雅黑" pitchFamily="34" charset="-122"/>
                  <a:ea typeface="微软雅黑" pitchFamily="34" charset="-122"/>
                  <a:sym typeface="微软雅黑" pitchFamily="34" charset="-122"/>
                </a:rPr>
                <a:t>:</a:t>
              </a:r>
              <a:r>
                <a:rPr lang="en-US" altLang="zh-CN" sz="2400" b="1" dirty="0">
                  <a:latin typeface="微软雅黑" pitchFamily="34" charset="-122"/>
                  <a:ea typeface="微软雅黑" pitchFamily="34" charset="-122"/>
                  <a:sym typeface="+mn-ea"/>
                </a:rPr>
                <a:t>2019</a:t>
              </a:r>
              <a:r>
                <a:rPr 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en-US" sz="2400" b="1" dirty="0">
                  <a:latin typeface="微软雅黑" pitchFamily="34" charset="-122"/>
                  <a:ea typeface="微软雅黑" pitchFamily="34" charset="-122"/>
                  <a:sym typeface="+mn-ea"/>
                </a:rPr>
                <a:t>日至</a:t>
              </a:r>
              <a:r>
                <a:rPr lang="en-US" altLang="zh-CN" sz="2400" b="1" dirty="0">
                  <a:latin typeface="微软雅黑" pitchFamily="34" charset="-122"/>
                  <a:ea typeface="微软雅黑" pitchFamily="34" charset="-122"/>
                  <a:sym typeface="+mn-ea"/>
                </a:rPr>
                <a:t>2021</a:t>
              </a:r>
              <a:r>
                <a:rPr 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en-US" sz="2400" b="1" dirty="0" smtClean="0">
                  <a:latin typeface="微软雅黑" pitchFamily="34" charset="-122"/>
                  <a:ea typeface="微软雅黑" pitchFamily="34" charset="-122"/>
                  <a:sym typeface="+mn-ea"/>
                </a:rPr>
                <a:t>日</a:t>
              </a:r>
              <a:endParaRPr lang="zh-CN" altLang="en-US" sz="2400" b="1" dirty="0">
                <a:latin typeface="微软雅黑" pitchFamily="34" charset="-122"/>
                <a:ea typeface="微软雅黑" pitchFamily="34" charset="-122"/>
                <a:sym typeface="微软雅黑" pitchFamily="34" charset="-122"/>
              </a:endParaRPr>
            </a:p>
            <a:p>
              <a:pPr marL="285750" indent="-285750">
                <a:lnSpc>
                  <a:spcPct val="140000"/>
                </a:lnSpc>
              </a:pPr>
              <a:endParaRPr lang="zh-CN" altLang="en-US" dirty="0">
                <a:solidFill>
                  <a:srgbClr val="595959"/>
                </a:solidFill>
                <a:latin typeface="微软雅黑" pitchFamily="34" charset="-122"/>
                <a:ea typeface="微软雅黑" pitchFamily="34" charset="-122"/>
                <a:sym typeface="Arial" charset="0"/>
              </a:endParaRPr>
            </a:p>
          </p:txBody>
        </p:sp>
      </p:grpSp>
      <p:sp>
        <p:nvSpPr>
          <p:cNvPr id="64518" name="文本框 7"/>
          <p:cNvSpPr txBox="1">
            <a:spLocks noChangeArrowheads="1"/>
          </p:cNvSpPr>
          <p:nvPr/>
        </p:nvSpPr>
        <p:spPr bwMode="auto">
          <a:xfrm>
            <a:off x="4421188" y="4017963"/>
            <a:ext cx="1435100" cy="460375"/>
          </a:xfrm>
          <a:prstGeom prst="rect">
            <a:avLst/>
          </a:prstGeom>
          <a:noFill/>
          <a:ln w="9525">
            <a:noFill/>
            <a:miter lim="800000"/>
          </a:ln>
        </p:spPr>
        <p:txBody>
          <a:bodyPr>
            <a:spAutoFit/>
          </a:bodyPr>
          <a:lstStyle/>
          <a:p>
            <a:pPr algn="ctr"/>
            <a:r>
              <a:rPr lang="zh-CN" altLang="en-US" sz="2400" b="1" dirty="0">
                <a:solidFill>
                  <a:schemeClr val="bg1"/>
                </a:solidFill>
                <a:latin typeface="微软雅黑" pitchFamily="34" charset="-122"/>
                <a:ea typeface="微软雅黑" pitchFamily="34" charset="-122"/>
              </a:rPr>
              <a:t>扩围前</a:t>
            </a:r>
          </a:p>
        </p:txBody>
      </p:sp>
      <p:sp>
        <p:nvSpPr>
          <p:cNvPr id="64519" name="文本框 8"/>
          <p:cNvSpPr txBox="1">
            <a:spLocks noChangeArrowheads="1"/>
          </p:cNvSpPr>
          <p:nvPr/>
        </p:nvSpPr>
        <p:spPr bwMode="auto">
          <a:xfrm>
            <a:off x="6496884" y="4017963"/>
            <a:ext cx="1107996" cy="461665"/>
          </a:xfrm>
          <a:prstGeom prst="rect">
            <a:avLst/>
          </a:prstGeom>
          <a:noFill/>
          <a:ln w="9525">
            <a:noFill/>
            <a:miter lim="800000"/>
          </a:ln>
        </p:spPr>
        <p:txBody>
          <a:bodyPr wrap="none">
            <a:spAutoFit/>
          </a:bodyPr>
          <a:lstStyle/>
          <a:p>
            <a:pPr algn="ctr"/>
            <a:r>
              <a:rPr lang="zh-CN" altLang="en-US" sz="2400" b="1" dirty="0">
                <a:solidFill>
                  <a:schemeClr val="bg1"/>
                </a:solidFill>
                <a:latin typeface="微软雅黑" pitchFamily="34" charset="-122"/>
                <a:ea typeface="微软雅黑" pitchFamily="34" charset="-122"/>
                <a:sym typeface="+mn-ea"/>
              </a:rPr>
              <a:t>扩围后</a:t>
            </a:r>
            <a:endParaRPr lang="zh-CN" altLang="en-US" sz="2400" dirty="0">
              <a:latin typeface="微软雅黑" pitchFamily="34" charset="-122"/>
              <a:ea typeface="微软雅黑" pitchFamily="34" charset="-122"/>
            </a:endParaRPr>
          </a:p>
        </p:txBody>
      </p:sp>
      <p:sp>
        <p:nvSpPr>
          <p:cNvPr id="12" name="文本框 11"/>
          <p:cNvSpPr txBox="1"/>
          <p:nvPr/>
        </p:nvSpPr>
        <p:spPr>
          <a:xfrm>
            <a:off x="-144106" y="1183017"/>
            <a:ext cx="12480212" cy="1200329"/>
          </a:xfrm>
          <a:prstGeom prst="rect">
            <a:avLst/>
          </a:prstGeom>
          <a:noFill/>
        </p:spPr>
        <p:txBody>
          <a:bodyPr wrap="square">
            <a:spAutoFit/>
          </a:bodyPr>
          <a:lstStyle/>
          <a:p>
            <a:pPr>
              <a:lnSpc>
                <a:spcPct val="150000"/>
              </a:lnSpc>
            </a:pPr>
            <a:r>
              <a:rPr lang="zh-CN" altLang="en-US" sz="2400" b="1" dirty="0" smtClean="0">
                <a:solidFill>
                  <a:schemeClr val="accent1"/>
                </a:solidFill>
                <a:effectLst>
                  <a:outerShdw blurRad="38100" dist="38100" dir="2700000" algn="tl">
                    <a:srgbClr val="C0C0C0"/>
                  </a:outerShdw>
                </a:effectLst>
                <a:latin typeface="宋体"/>
                <a:ea typeface="宋体"/>
                <a:sym typeface="+mn-ea"/>
              </a:rPr>
              <a:t>①</a:t>
            </a:r>
            <a:r>
              <a:rPr lang="zh-CN" altLang="en-US" sz="2400" b="1" dirty="0" smtClean="0">
                <a:solidFill>
                  <a:schemeClr val="accent1"/>
                </a:solidFill>
                <a:effectLst>
                  <a:outerShdw blurRad="38100" dist="38100" dir="2700000" algn="tl">
                    <a:srgbClr val="C0C0C0"/>
                  </a:outerShdw>
                </a:effectLst>
                <a:latin typeface="微软雅黑" pitchFamily="34" charset="-122"/>
                <a:ea typeface="微软雅黑" pitchFamily="34" charset="-122"/>
                <a:sym typeface="+mn-ea"/>
              </a:rPr>
              <a:t>.</a:t>
            </a:r>
            <a:r>
              <a:rPr lang="zh-CN" altLang="en-US" sz="2400" b="1" dirty="0">
                <a:solidFill>
                  <a:schemeClr val="accent1"/>
                </a:solidFill>
                <a:effectLst>
                  <a:outerShdw blurRad="38100" dist="38100" dir="2700000" algn="tl">
                    <a:srgbClr val="C0C0C0"/>
                  </a:outerShdw>
                </a:effectLst>
                <a:latin typeface="微软雅黑" pitchFamily="34" charset="-122"/>
                <a:ea typeface="微软雅黑" pitchFamily="34" charset="-122"/>
                <a:sym typeface="微软雅黑" pitchFamily="34" charset="-122"/>
              </a:rPr>
              <a:t>放宽小型微利企业标准，扩大小型微利企业的覆盖面</a:t>
            </a:r>
            <a:endParaRPr lang="zh-CN" altLang="en-US" sz="2400" b="1" dirty="0">
              <a:solidFill>
                <a:schemeClr val="accent1"/>
              </a:solidFill>
              <a:effectLst>
                <a:outerShdw blurRad="38100" dist="38100" dir="2700000" algn="tl">
                  <a:srgbClr val="C0C0C0"/>
                </a:outerShdw>
              </a:effectLst>
              <a:latin typeface="微软雅黑" pitchFamily="34" charset="-122"/>
              <a:ea typeface="微软雅黑" pitchFamily="34" charset="-122"/>
            </a:endParaRPr>
          </a:p>
          <a:p>
            <a:pPr>
              <a:lnSpc>
                <a:spcPct val="150000"/>
              </a:lnSpc>
            </a:pPr>
            <a:r>
              <a:rPr lang="zh-CN" altLang="en-US" sz="2400" b="1" dirty="0">
                <a:latin typeface="微软雅黑" pitchFamily="34" charset="-122"/>
                <a:ea typeface="微软雅黑" pitchFamily="34" charset="-122"/>
                <a:sym typeface="+mn-ea"/>
              </a:rPr>
              <a:t>《财政部 税务总局关于实施小微企业普惠性税收减免政策的通知》（财税〔2019〕13号</a:t>
            </a:r>
            <a:r>
              <a:rPr lang="zh-CN" altLang="en-US" sz="2400" b="1" dirty="0" smtClean="0">
                <a:latin typeface="微软雅黑" pitchFamily="34" charset="-122"/>
                <a:ea typeface="微软雅黑" pitchFamily="34" charset="-122"/>
                <a:sym typeface="+mn-ea"/>
              </a:rPr>
              <a:t>）</a:t>
            </a:r>
            <a:endParaRPr lang="zh-CN" altLang="en-US" sz="2400" b="1" dirty="0">
              <a:solidFill>
                <a:srgbClr val="FF0000"/>
              </a:solidFill>
              <a:latin typeface="微软雅黑" pitchFamily="34" charset="-122"/>
              <a:ea typeface="微软雅黑" pitchFamily="34" charset="-122"/>
            </a:endParaRPr>
          </a:p>
        </p:txBody>
      </p:sp>
      <p:sp>
        <p:nvSpPr>
          <p:cNvPr id="18" name="标题 6"/>
          <p:cNvSpPr txBox="1"/>
          <p:nvPr/>
        </p:nvSpPr>
        <p:spPr>
          <a:xfrm>
            <a:off x="5313746" y="350339"/>
            <a:ext cx="7040343" cy="555625"/>
          </a:xfrm>
          <a:solidFill>
            <a:srgbClr val="FFC000"/>
          </a:solidFill>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charset="0"/>
              </a:defRPr>
            </a:lvl1pPr>
            <a:lvl2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eaLnBrk="0" fontAlgn="base" hangingPunct="0">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r>
              <a:rPr lang="en-US" altLang="zh-CN" sz="2800" b="1" dirty="0" smtClean="0">
                <a:solidFill>
                  <a:srgbClr val="FDB52D"/>
                </a:solidFill>
                <a:latin typeface="微软雅黑" pitchFamily="34" charset="-122"/>
                <a:ea typeface="微软雅黑" pitchFamily="34" charset="-122"/>
                <a:sym typeface="+mn-ea"/>
              </a:rPr>
              <a:t>4</a:t>
            </a:r>
            <a:r>
              <a:rPr lang="zh-CN" altLang="en-US" sz="2800" b="1" dirty="0" smtClean="0">
                <a:solidFill>
                  <a:srgbClr val="FDB52D"/>
                </a:solidFill>
                <a:latin typeface="微软雅黑" pitchFamily="34" charset="-122"/>
                <a:ea typeface="微软雅黑" pitchFamily="34" charset="-122"/>
                <a:sym typeface="+mn-ea"/>
              </a:rPr>
              <a:t>、小型微利企业普惠性优惠政策</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4518">
                                            <p:txEl>
                                              <p:pRg st="0" end="0"/>
                                            </p:txEl>
                                          </p:spTgt>
                                        </p:tgtEl>
                                        <p:attrNameLst>
                                          <p:attrName>style.visibility</p:attrName>
                                        </p:attrNameLst>
                                      </p:cBhvr>
                                      <p:to>
                                        <p:strVal val="visible"/>
                                      </p:to>
                                    </p:set>
                                    <p:animEffect transition="in" filter="fade">
                                      <p:cBhvr>
                                        <p:cTn id="17" dur="1000"/>
                                        <p:tgtEl>
                                          <p:spTgt spid="64518">
                                            <p:txEl>
                                              <p:pRg st="0" end="0"/>
                                            </p:txEl>
                                          </p:spTgt>
                                        </p:tgtEl>
                                      </p:cBhvr>
                                    </p:animEffect>
                                    <p:anim calcmode="lin" valueType="num">
                                      <p:cBhvr>
                                        <p:cTn id="18" dur="1000" fill="hold"/>
                                        <p:tgtEl>
                                          <p:spTgt spid="645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4518">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64519"/>
                                        </p:tgtEl>
                                        <p:attrNameLst>
                                          <p:attrName>style.visibility</p:attrName>
                                        </p:attrNameLst>
                                      </p:cBhvr>
                                      <p:to>
                                        <p:strVal val="visible"/>
                                      </p:to>
                                    </p:set>
                                    <p:animEffect transition="in" filter="fade">
                                      <p:cBhvr>
                                        <p:cTn id="34" dur="1000"/>
                                        <p:tgtEl>
                                          <p:spTgt spid="64519"/>
                                        </p:tgtEl>
                                      </p:cBhvr>
                                    </p:animEffect>
                                    <p:anim calcmode="lin" valueType="num">
                                      <p:cBhvr>
                                        <p:cTn id="35" dur="1000" fill="hold"/>
                                        <p:tgtEl>
                                          <p:spTgt spid="64519"/>
                                        </p:tgtEl>
                                        <p:attrNameLst>
                                          <p:attrName>ppt_x</p:attrName>
                                        </p:attrNameLst>
                                      </p:cBhvr>
                                      <p:tavLst>
                                        <p:tav tm="0">
                                          <p:val>
                                            <p:strVal val="#ppt_x"/>
                                          </p:val>
                                        </p:tav>
                                        <p:tav tm="100000">
                                          <p:val>
                                            <p:strVal val="#ppt_x"/>
                                          </p:val>
                                        </p:tav>
                                      </p:tavLst>
                                    </p:anim>
                                    <p:anim calcmode="lin" valueType="num">
                                      <p:cBhvr>
                                        <p:cTn id="36" dur="1000" fill="hold"/>
                                        <p:tgtEl>
                                          <p:spTgt spid="645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451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4" name="内容占位符 3"/>
          <p:cNvPicPr>
            <a:picLocks noGrp="1" noChangeAspect="1"/>
          </p:cNvPicPr>
          <p:nvPr>
            <p:ph sz="quarter" idx="4294967295"/>
          </p:nvPr>
        </p:nvPicPr>
        <p:blipFill>
          <a:blip r:embed="rId5" cstate="print"/>
          <a:srcRect/>
          <a:stretch>
            <a:fillRect/>
          </a:stretch>
        </p:blipFill>
        <p:spPr bwMode="auto">
          <a:xfrm>
            <a:off x="3491345" y="3068638"/>
            <a:ext cx="8516793" cy="3720662"/>
          </a:xfrm>
          <a:prstGeom prst="rect">
            <a:avLst/>
          </a:prstGeom>
          <a:noFill/>
          <a:ln>
            <a:miter lim="800000"/>
            <a:headEnd/>
            <a:tailEnd/>
          </a:ln>
        </p:spPr>
      </p:pic>
      <p:sp>
        <p:nvSpPr>
          <p:cNvPr id="12" name="文本框 11"/>
          <p:cNvSpPr txBox="1"/>
          <p:nvPr/>
        </p:nvSpPr>
        <p:spPr>
          <a:xfrm>
            <a:off x="1" y="1050925"/>
            <a:ext cx="12192000" cy="2123658"/>
          </a:xfrm>
          <a:prstGeom prst="rect">
            <a:avLst/>
          </a:prstGeom>
          <a:noFill/>
        </p:spPr>
        <p:txBody>
          <a:bodyPr wrap="square">
            <a:spAutoFit/>
          </a:bodyPr>
          <a:lstStyle/>
          <a:p>
            <a:pPr fontAlgn="auto">
              <a:lnSpc>
                <a:spcPct val="150000"/>
              </a:lnSpc>
              <a:spcBef>
                <a:spcPts val="0"/>
              </a:spcBef>
              <a:spcAft>
                <a:spcPts val="0"/>
              </a:spcAft>
              <a:defRPr/>
            </a:pPr>
            <a:r>
              <a:rPr lang="en-US" altLang="zh-CN" sz="2400" b="1" dirty="0" smtClean="0">
                <a:solidFill>
                  <a:schemeClr val="accent1"/>
                </a:solidFill>
                <a:effectLst>
                  <a:outerShdw blurRad="38100" dist="25400" dir="5400000" algn="ctr" rotWithShape="0">
                    <a:srgbClr val="6E747A">
                      <a:alpha val="43000"/>
                    </a:srgbClr>
                  </a:outerShdw>
                </a:effectLst>
                <a:latin typeface="宋体"/>
                <a:ea typeface="宋体"/>
                <a:sym typeface="+mn-ea"/>
              </a:rPr>
              <a:t>②</a:t>
            </a:r>
            <a:r>
              <a:rPr lang="zh-CN" altLang="en-US" sz="24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sym typeface="+mn-ea"/>
              </a:rPr>
              <a:t>.</a:t>
            </a:r>
            <a:r>
              <a:rPr lang="zh-CN" altLang="en-US" sz="2400" b="1" dirty="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sym typeface="微软雅黑" pitchFamily="34" charset="-122"/>
              </a:rPr>
              <a:t>引入超额累进计算方法，加大企业所得税减税优惠</a:t>
            </a:r>
            <a:r>
              <a:rPr lang="zh-CN" altLang="en-US" sz="24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sym typeface="微软雅黑" pitchFamily="34" charset="-122"/>
              </a:rPr>
              <a:t>力度</a:t>
            </a:r>
            <a:endParaRPr lang="en-US" altLang="zh-CN" sz="24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sym typeface="微软雅黑" pitchFamily="34" charset="-122"/>
            </a:endParaRPr>
          </a:p>
          <a:p>
            <a:pPr fontAlgn="auto">
              <a:lnSpc>
                <a:spcPct val="150000"/>
              </a:lnSpc>
              <a:spcBef>
                <a:spcPts val="0"/>
              </a:spcBef>
              <a:spcAft>
                <a:spcPts val="0"/>
              </a:spcAft>
              <a:defRPr/>
            </a:pPr>
            <a:r>
              <a:rPr lang="en-US" altLang="zh-CN" sz="2400" dirty="0">
                <a:solidFill>
                  <a:schemeClr val="tx1">
                    <a:lumMod val="85000"/>
                    <a:lumOff val="15000"/>
                  </a:schemeClr>
                </a:solidFill>
                <a:latin typeface="微软雅黑" pitchFamily="34" charset="-122"/>
                <a:ea typeface="微软雅黑" pitchFamily="34" charset="-122"/>
              </a:rPr>
              <a:t> </a:t>
            </a:r>
            <a:r>
              <a:rPr lang="zh-CN" altLang="en-US" sz="2000" b="1" dirty="0">
                <a:solidFill>
                  <a:srgbClr val="000000"/>
                </a:solidFill>
                <a:latin typeface="微软雅黑" pitchFamily="34" charset="-122"/>
                <a:ea typeface="微软雅黑" pitchFamily="34" charset="-122"/>
                <a:sym typeface="微软雅黑" pitchFamily="34" charset="-122"/>
              </a:rPr>
              <a:t>对小型微利企业年应纳税所得额不超过100万元的部分，减按25%计入应纳税所得额，按20%的税率缴纳企业所得税；对年应纳税所得额超过100万元但不超过300万元的部分，减按50%计入应纳税所得额，按20%的税率缴纳企业所得税</a:t>
            </a:r>
            <a:r>
              <a:rPr lang="zh-CN" altLang="en-US" sz="2000" b="1" dirty="0" smtClean="0">
                <a:solidFill>
                  <a:srgbClr val="000000"/>
                </a:solidFill>
                <a:latin typeface="微软雅黑" pitchFamily="34" charset="-122"/>
                <a:ea typeface="微软雅黑" pitchFamily="34" charset="-122"/>
                <a:sym typeface="微软雅黑" pitchFamily="34" charset="-122"/>
              </a:rPr>
              <a:t>。（以年应纳税所得额</a:t>
            </a:r>
            <a:r>
              <a:rPr lang="en-US" altLang="zh-CN" sz="2000" b="1" dirty="0" smtClean="0">
                <a:solidFill>
                  <a:srgbClr val="000000"/>
                </a:solidFill>
                <a:latin typeface="微软雅黑" pitchFamily="34" charset="-122"/>
                <a:ea typeface="微软雅黑" pitchFamily="34" charset="-122"/>
                <a:sym typeface="微软雅黑" pitchFamily="34" charset="-122"/>
              </a:rPr>
              <a:t>300</a:t>
            </a:r>
            <a:r>
              <a:rPr lang="zh-CN" altLang="en-US" sz="2000" b="1" dirty="0" smtClean="0">
                <a:solidFill>
                  <a:srgbClr val="000000"/>
                </a:solidFill>
                <a:latin typeface="微软雅黑" pitchFamily="34" charset="-122"/>
                <a:ea typeface="微软雅黑" pitchFamily="34" charset="-122"/>
                <a:sym typeface="微软雅黑" pitchFamily="34" charset="-122"/>
              </a:rPr>
              <a:t>万元为例）</a:t>
            </a:r>
            <a:endParaRPr lang="zh-CN" altLang="en-US" sz="2000" b="1" dirty="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p:txBody>
      </p:sp>
      <p:sp>
        <p:nvSpPr>
          <p:cNvPr id="89" name="任意多边形 37"/>
          <p:cNvSpPr/>
          <p:nvPr>
            <p:custDataLst>
              <p:tags r:id="rId2"/>
            </p:custDataLst>
          </p:nvPr>
        </p:nvSpPr>
        <p:spPr bwMode="auto">
          <a:xfrm>
            <a:off x="1574800" y="3068638"/>
            <a:ext cx="1233488" cy="123348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p:spPr>
        <p:style>
          <a:lnRef idx="1">
            <a:schemeClr val="accent1"/>
          </a:lnRef>
          <a:fillRef idx="2">
            <a:schemeClr val="accent1"/>
          </a:fillRef>
          <a:effectRef idx="1">
            <a:schemeClr val="accent1"/>
          </a:effectRef>
          <a:fontRef idx="minor">
            <a:schemeClr val="dk1"/>
          </a:fontRef>
        </p:style>
        <p:txBody>
          <a:bodyPr anchor="ctr"/>
          <a:lstStyle/>
          <a:p>
            <a:pPr algn="ctr" fontAlgn="auto">
              <a:lnSpc>
                <a:spcPct val="120000"/>
              </a:lnSpc>
              <a:spcBef>
                <a:spcPts val="0"/>
              </a:spcBef>
              <a:spcAft>
                <a:spcPts val="0"/>
              </a:spcAft>
              <a:defRPr/>
            </a:pPr>
            <a:endParaRPr b="1" dirty="0">
              <a:latin typeface="微软雅黑" pitchFamily="34" charset="-122"/>
            </a:endParaRPr>
          </a:p>
        </p:txBody>
      </p:sp>
      <p:sp>
        <p:nvSpPr>
          <p:cNvPr id="65541" name="文本框 13"/>
          <p:cNvSpPr txBox="1">
            <a:spLocks noChangeArrowheads="1"/>
          </p:cNvSpPr>
          <p:nvPr/>
        </p:nvSpPr>
        <p:spPr bwMode="auto">
          <a:xfrm>
            <a:off x="1728788" y="3331438"/>
            <a:ext cx="912812" cy="707886"/>
          </a:xfrm>
          <a:prstGeom prst="rect">
            <a:avLst/>
          </a:prstGeom>
          <a:noFill/>
          <a:ln w="9525">
            <a:noFill/>
            <a:miter lim="800000"/>
          </a:ln>
        </p:spPr>
        <p:txBody>
          <a:bodyPr>
            <a:spAutoFit/>
          </a:bodyPr>
          <a:lstStyle/>
          <a:p>
            <a:pPr algn="ctr"/>
            <a:r>
              <a:rPr lang="zh-CN" altLang="en-US" sz="2000" b="1" dirty="0">
                <a:solidFill>
                  <a:schemeClr val="bg2"/>
                </a:solidFill>
                <a:latin typeface="微软雅黑" pitchFamily="34" charset="-122"/>
                <a:ea typeface="微软雅黑" pitchFamily="34" charset="-122"/>
                <a:sym typeface="+mn-ea"/>
              </a:rPr>
              <a:t>扩围前</a:t>
            </a:r>
            <a:endParaRPr lang="zh-CN" altLang="en-US" sz="2000" b="1" dirty="0">
              <a:solidFill>
                <a:schemeClr val="bg2"/>
              </a:solidFill>
              <a:latin typeface="微软雅黑" pitchFamily="34" charset="-122"/>
              <a:ea typeface="微软雅黑" pitchFamily="34" charset="-122"/>
            </a:endParaRPr>
          </a:p>
        </p:txBody>
      </p:sp>
      <p:sp>
        <p:nvSpPr>
          <p:cNvPr id="63" name="任意多边形 37"/>
          <p:cNvSpPr/>
          <p:nvPr>
            <p:custDataLst>
              <p:tags r:id="rId3"/>
            </p:custDataLst>
          </p:nvPr>
        </p:nvSpPr>
        <p:spPr bwMode="auto">
          <a:xfrm>
            <a:off x="1574800" y="5016500"/>
            <a:ext cx="1233488" cy="1233488"/>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20000"/>
              </a:lnSpc>
              <a:spcBef>
                <a:spcPts val="0"/>
              </a:spcBef>
              <a:spcAft>
                <a:spcPts val="0"/>
              </a:spcAft>
              <a:defRPr/>
            </a:pPr>
            <a:endParaRPr>
              <a:latin typeface="微软雅黑" pitchFamily="34" charset="-122"/>
            </a:endParaRPr>
          </a:p>
        </p:txBody>
      </p:sp>
      <p:sp>
        <p:nvSpPr>
          <p:cNvPr id="65543" name="文本框 15"/>
          <p:cNvSpPr txBox="1">
            <a:spLocks noChangeArrowheads="1"/>
          </p:cNvSpPr>
          <p:nvPr/>
        </p:nvSpPr>
        <p:spPr bwMode="auto">
          <a:xfrm>
            <a:off x="1693069" y="5279301"/>
            <a:ext cx="984250" cy="707886"/>
          </a:xfrm>
          <a:prstGeom prst="rect">
            <a:avLst/>
          </a:prstGeom>
          <a:noFill/>
          <a:ln w="9525">
            <a:noFill/>
            <a:miter lim="800000"/>
          </a:ln>
        </p:spPr>
        <p:txBody>
          <a:bodyPr>
            <a:spAutoFit/>
          </a:bodyPr>
          <a:lstStyle/>
          <a:p>
            <a:pPr algn="ctr"/>
            <a:r>
              <a:rPr lang="zh-CN" altLang="en-US" sz="2000" b="1" dirty="0">
                <a:solidFill>
                  <a:schemeClr val="bg2"/>
                </a:solidFill>
                <a:latin typeface="微软雅黑" pitchFamily="34" charset="-122"/>
                <a:ea typeface="微软雅黑" pitchFamily="34" charset="-122"/>
              </a:rPr>
              <a:t>扩</a:t>
            </a:r>
            <a:r>
              <a:rPr lang="zh-CN" altLang="en-US" sz="2000" b="1" dirty="0" smtClean="0">
                <a:solidFill>
                  <a:schemeClr val="bg2"/>
                </a:solidFill>
                <a:latin typeface="微软雅黑" pitchFamily="34" charset="-122"/>
                <a:ea typeface="微软雅黑" pitchFamily="34" charset="-122"/>
              </a:rPr>
              <a:t>围</a:t>
            </a:r>
            <a:endParaRPr lang="en-US" altLang="zh-CN" sz="2000" b="1" dirty="0" smtClean="0">
              <a:solidFill>
                <a:schemeClr val="bg2"/>
              </a:solidFill>
              <a:latin typeface="微软雅黑" pitchFamily="34" charset="-122"/>
              <a:ea typeface="微软雅黑" pitchFamily="34" charset="-122"/>
            </a:endParaRPr>
          </a:p>
          <a:p>
            <a:pPr algn="ctr"/>
            <a:r>
              <a:rPr lang="zh-CN" altLang="en-US" sz="2000" b="1" dirty="0" smtClean="0">
                <a:solidFill>
                  <a:schemeClr val="bg2"/>
                </a:solidFill>
                <a:latin typeface="微软雅黑" pitchFamily="34" charset="-122"/>
                <a:ea typeface="微软雅黑" pitchFamily="34" charset="-122"/>
              </a:rPr>
              <a:t>后</a:t>
            </a:r>
            <a:endParaRPr lang="zh-CN" altLang="en-US" sz="2000" b="1" dirty="0">
              <a:solidFill>
                <a:schemeClr val="bg2"/>
              </a:solidFill>
              <a:latin typeface="微软雅黑" pitchFamily="34" charset="-122"/>
              <a:ea typeface="微软雅黑"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anim calcmode="lin" valueType="num">
                                      <p:cBhvr>
                                        <p:cTn id="13" dur="1000" fill="hold"/>
                                        <p:tgtEl>
                                          <p:spTgt spid="89"/>
                                        </p:tgtEl>
                                        <p:attrNameLst>
                                          <p:attrName>ppt_x</p:attrName>
                                        </p:attrNameLst>
                                      </p:cBhvr>
                                      <p:tavLst>
                                        <p:tav tm="0">
                                          <p:val>
                                            <p:strVal val="#ppt_x"/>
                                          </p:val>
                                        </p:tav>
                                        <p:tav tm="100000">
                                          <p:val>
                                            <p:strVal val="#ppt_x"/>
                                          </p:val>
                                        </p:tav>
                                      </p:tavLst>
                                    </p:anim>
                                    <p:anim calcmode="lin" valueType="num">
                                      <p:cBhvr>
                                        <p:cTn id="14" dur="1000" fill="hold"/>
                                        <p:tgtEl>
                                          <p:spTgt spid="8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5541"/>
                                        </p:tgtEl>
                                        <p:attrNameLst>
                                          <p:attrName>style.visibility</p:attrName>
                                        </p:attrNameLst>
                                      </p:cBhvr>
                                      <p:to>
                                        <p:strVal val="visible"/>
                                      </p:to>
                                    </p:set>
                                    <p:animEffect transition="in" filter="fade">
                                      <p:cBhvr>
                                        <p:cTn id="17" dur="1000"/>
                                        <p:tgtEl>
                                          <p:spTgt spid="65541"/>
                                        </p:tgtEl>
                                      </p:cBhvr>
                                    </p:animEffect>
                                    <p:anim calcmode="lin" valueType="num">
                                      <p:cBhvr>
                                        <p:cTn id="18" dur="1000" fill="hold"/>
                                        <p:tgtEl>
                                          <p:spTgt spid="65541"/>
                                        </p:tgtEl>
                                        <p:attrNameLst>
                                          <p:attrName>ppt_x</p:attrName>
                                        </p:attrNameLst>
                                      </p:cBhvr>
                                      <p:tavLst>
                                        <p:tav tm="0">
                                          <p:val>
                                            <p:strVal val="#ppt_x"/>
                                          </p:val>
                                        </p:tav>
                                        <p:tav tm="100000">
                                          <p:val>
                                            <p:strVal val="#ppt_x"/>
                                          </p:val>
                                        </p:tav>
                                      </p:tavLst>
                                    </p:anim>
                                    <p:anim calcmode="lin" valueType="num">
                                      <p:cBhvr>
                                        <p:cTn id="19" dur="1000" fill="hold"/>
                                        <p:tgtEl>
                                          <p:spTgt spid="6554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1" presetClass="entr" presetSubtype="0" fill="hold" nodeType="afterEffect">
                                  <p:stCondLst>
                                    <p:cond delay="0"/>
                                  </p:stCondLst>
                                  <p:childTnLst>
                                    <p:set>
                                      <p:cBhvr>
                                        <p:cTn id="22" dur="1" fill="hold">
                                          <p:stCondLst>
                                            <p:cond delay="0"/>
                                          </p:stCondLst>
                                        </p:cTn>
                                        <p:tgtEl>
                                          <p:spTgt spid="65544"/>
                                        </p:tgtEl>
                                        <p:attrNameLst>
                                          <p:attrName>style.visibility</p:attrName>
                                        </p:attrNameLst>
                                      </p:cBhvr>
                                      <p:to>
                                        <p:strVal val="visible"/>
                                      </p:to>
                                    </p:set>
                                    <p:anim calcmode="lin" valueType="num">
                                      <p:cBhvr>
                                        <p:cTn id="23" dur="1000" fill="hold"/>
                                        <p:tgtEl>
                                          <p:spTgt spid="65544"/>
                                        </p:tgtEl>
                                        <p:attrNameLst>
                                          <p:attrName>ppt_w</p:attrName>
                                        </p:attrNameLst>
                                      </p:cBhvr>
                                      <p:tavLst>
                                        <p:tav tm="0">
                                          <p:val>
                                            <p:fltVal val="0"/>
                                          </p:val>
                                        </p:tav>
                                        <p:tav tm="100000">
                                          <p:val>
                                            <p:strVal val="#ppt_w"/>
                                          </p:val>
                                        </p:tav>
                                      </p:tavLst>
                                    </p:anim>
                                    <p:anim calcmode="lin" valueType="num">
                                      <p:cBhvr>
                                        <p:cTn id="24" dur="1000" fill="hold"/>
                                        <p:tgtEl>
                                          <p:spTgt spid="65544"/>
                                        </p:tgtEl>
                                        <p:attrNameLst>
                                          <p:attrName>ppt_h</p:attrName>
                                        </p:attrNameLst>
                                      </p:cBhvr>
                                      <p:tavLst>
                                        <p:tav tm="0">
                                          <p:val>
                                            <p:fltVal val="0"/>
                                          </p:val>
                                        </p:tav>
                                        <p:tav tm="100000">
                                          <p:val>
                                            <p:strVal val="#ppt_h"/>
                                          </p:val>
                                        </p:tav>
                                      </p:tavLst>
                                    </p:anim>
                                    <p:anim calcmode="lin" valueType="num">
                                      <p:cBhvr>
                                        <p:cTn id="25" dur="1000" fill="hold"/>
                                        <p:tgtEl>
                                          <p:spTgt spid="65544"/>
                                        </p:tgtEl>
                                        <p:attrNameLst>
                                          <p:attrName>style.rotation</p:attrName>
                                        </p:attrNameLst>
                                      </p:cBhvr>
                                      <p:tavLst>
                                        <p:tav tm="0">
                                          <p:val>
                                            <p:fltVal val="90"/>
                                          </p:val>
                                        </p:tav>
                                        <p:tav tm="100000">
                                          <p:val>
                                            <p:fltVal val="0"/>
                                          </p:val>
                                        </p:tav>
                                      </p:tavLst>
                                    </p:anim>
                                    <p:animEffect transition="in" filter="fade">
                                      <p:cBhvr>
                                        <p:cTn id="26" dur="1000"/>
                                        <p:tgtEl>
                                          <p:spTgt spid="6554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65543"/>
                                        </p:tgtEl>
                                        <p:attrNameLst>
                                          <p:attrName>style.visibility</p:attrName>
                                        </p:attrNameLst>
                                      </p:cBhvr>
                                      <p:to>
                                        <p:strVal val="visible"/>
                                      </p:to>
                                    </p:set>
                                    <p:animEffect transition="in" filter="fade">
                                      <p:cBhvr>
                                        <p:cTn id="37" dur="1000"/>
                                        <p:tgtEl>
                                          <p:spTgt spid="65543"/>
                                        </p:tgtEl>
                                      </p:cBhvr>
                                    </p:animEffect>
                                    <p:anim calcmode="lin" valueType="num">
                                      <p:cBhvr>
                                        <p:cTn id="38" dur="1000" fill="hold"/>
                                        <p:tgtEl>
                                          <p:spTgt spid="65543"/>
                                        </p:tgtEl>
                                        <p:attrNameLst>
                                          <p:attrName>ppt_x</p:attrName>
                                        </p:attrNameLst>
                                      </p:cBhvr>
                                      <p:tavLst>
                                        <p:tav tm="0">
                                          <p:val>
                                            <p:strVal val="#ppt_x"/>
                                          </p:val>
                                        </p:tav>
                                        <p:tav tm="100000">
                                          <p:val>
                                            <p:strVal val="#ppt_x"/>
                                          </p:val>
                                        </p:tav>
                                      </p:tavLst>
                                    </p:anim>
                                    <p:anim calcmode="lin" valueType="num">
                                      <p:cBhvr>
                                        <p:cTn id="39" dur="1000" fill="hold"/>
                                        <p:tgtEl>
                                          <p:spTgt spid="655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9" grpId="0" animBg="1"/>
      <p:bldP spid="65541" grpId="0"/>
      <p:bldP spid="63" grpId="0" animBg="1"/>
      <p:bldP spid="655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138546" y="1479054"/>
            <a:ext cx="11950536" cy="4601112"/>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 国家发展改革委 生态环境部关于从事污染防治的第三方企业所得税政策问题的公告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smtClean="0">
                <a:solidFill>
                  <a:srgbClr val="FF0000"/>
                </a:solidFill>
                <a:latin typeface="微软雅黑" pitchFamily="34" charset="-122"/>
                <a:ea typeface="微软雅黑" pitchFamily="34" charset="-122"/>
                <a:sym typeface="+mn-ea"/>
              </a:rPr>
              <a:t>（</a:t>
            </a:r>
            <a:r>
              <a:rPr lang="zh-CN" altLang="en-US" sz="2400" b="1" dirty="0">
                <a:solidFill>
                  <a:srgbClr val="FF0000"/>
                </a:solidFill>
                <a:latin typeface="微软雅黑" pitchFamily="34" charset="-122"/>
                <a:ea typeface="微软雅黑" pitchFamily="34" charset="-122"/>
                <a:sym typeface="+mn-ea"/>
              </a:rPr>
              <a:t>财政部 税务总局 国家发展改革委 生态环境部公告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年第</a:t>
            </a:r>
            <a:r>
              <a:rPr lang="en-US" altLang="zh-CN" sz="2400" b="1" dirty="0">
                <a:solidFill>
                  <a:srgbClr val="FF0000"/>
                </a:solidFill>
                <a:latin typeface="微软雅黑" pitchFamily="34" charset="-122"/>
                <a:ea typeface="微软雅黑" pitchFamily="34" charset="-122"/>
                <a:sym typeface="+mn-ea"/>
              </a:rPr>
              <a:t>60</a:t>
            </a:r>
            <a:r>
              <a:rPr lang="zh-CN" altLang="en-US" sz="2400" b="1" dirty="0">
                <a:solidFill>
                  <a:srgbClr val="FF0000"/>
                </a:solidFill>
                <a:latin typeface="微软雅黑" pitchFamily="34" charset="-122"/>
                <a:ea typeface="微软雅黑" pitchFamily="34" charset="-122"/>
                <a:sym typeface="+mn-ea"/>
              </a:rPr>
              <a:t>号）</a:t>
            </a:r>
          </a:p>
          <a:p>
            <a:pPr marL="0" lvl="0" indent="0" algn="ctr" eaLnBrk="1" fontAlgn="auto" hangingPunct="1">
              <a:lnSpc>
                <a:spcPct val="170000"/>
              </a:lnSpc>
              <a:spcAft>
                <a:spcPts val="0"/>
              </a:spcAft>
              <a:buNone/>
              <a:defRPr/>
            </a:pP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zh-CN" altLang="en-US" sz="2000" b="1" dirty="0" smtClean="0">
                <a:latin typeface="微软雅黑" pitchFamily="34" charset="-122"/>
                <a:ea typeface="微软雅黑" pitchFamily="34" charset="-122"/>
                <a:sym typeface="+mn-ea"/>
              </a:rPr>
              <a:t>   </a:t>
            </a:r>
            <a:r>
              <a:rPr lang="zh-CN" altLang="en-US" sz="2400" b="1" dirty="0" smtClean="0">
                <a:latin typeface="微软雅黑" pitchFamily="34" charset="-122"/>
                <a:ea typeface="微软雅黑" pitchFamily="34" charset="-122"/>
                <a:sym typeface="+mn-ea"/>
              </a:rPr>
              <a:t>对</a:t>
            </a:r>
            <a:r>
              <a:rPr lang="zh-CN" altLang="en-US" sz="2400" b="1" dirty="0">
                <a:latin typeface="微软雅黑" pitchFamily="34" charset="-122"/>
                <a:ea typeface="微软雅黑" pitchFamily="34" charset="-122"/>
                <a:sym typeface="+mn-ea"/>
              </a:rPr>
              <a:t>符合条件的从事污染防治的第三方企业减按</a:t>
            </a:r>
            <a:r>
              <a:rPr lang="en-US" altLang="zh-CN" sz="2400" b="1" dirty="0">
                <a:latin typeface="微软雅黑" pitchFamily="34" charset="-122"/>
                <a:ea typeface="微软雅黑" pitchFamily="34" charset="-122"/>
                <a:sym typeface="+mn-ea"/>
              </a:rPr>
              <a:t>15%</a:t>
            </a:r>
            <a:r>
              <a:rPr lang="zh-CN" altLang="en-US" sz="2400" b="1" dirty="0">
                <a:latin typeface="微软雅黑" pitchFamily="34" charset="-122"/>
                <a:ea typeface="微软雅黑" pitchFamily="34" charset="-122"/>
                <a:sym typeface="+mn-ea"/>
              </a:rPr>
              <a:t>的税率征收企业所得税。</a:t>
            </a:r>
          </a:p>
          <a:p>
            <a:pPr marL="0" lvl="0" indent="0" eaLnBrk="1" fontAlgn="auto" hangingPunct="1">
              <a:lnSpc>
                <a:spcPct val="170000"/>
              </a:lnSpc>
              <a:spcAft>
                <a:spcPts val="0"/>
              </a:spcAft>
              <a:buNone/>
              <a:defRPr/>
            </a:pPr>
            <a:r>
              <a:rPr lang="zh-CN" altLang="en-US" sz="2400" b="1" dirty="0">
                <a:latin typeface="微软雅黑" pitchFamily="34" charset="-122"/>
                <a:ea typeface="微软雅黑" pitchFamily="34" charset="-122"/>
                <a:sym typeface="+mn-ea"/>
              </a:rPr>
              <a:t>   </a:t>
            </a:r>
            <a:r>
              <a:rPr lang="zh-CN" altLang="en-US" sz="2400" b="1" dirty="0" smtClean="0">
                <a:latin typeface="微软雅黑" pitchFamily="34" charset="-122"/>
                <a:ea typeface="微软雅黑" pitchFamily="34" charset="-122"/>
                <a:sym typeface="+mn-ea"/>
              </a:rPr>
              <a:t>      </a:t>
            </a:r>
            <a:r>
              <a:rPr lang="zh-CN" altLang="en-US" sz="2400" b="1" dirty="0">
                <a:latin typeface="微软雅黑" pitchFamily="34" charset="-122"/>
                <a:ea typeface="微软雅黑" pitchFamily="34" charset="-122"/>
                <a:sym typeface="+mn-ea"/>
              </a:rPr>
              <a:t>政策执行期：自</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日起至</a:t>
            </a:r>
            <a:r>
              <a:rPr lang="en-US" altLang="zh-CN" sz="2400" b="1" dirty="0">
                <a:latin typeface="微软雅黑" pitchFamily="34" charset="-122"/>
                <a:ea typeface="微软雅黑" pitchFamily="34" charset="-122"/>
                <a:sym typeface="+mn-ea"/>
              </a:rPr>
              <a:t>2021</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zh-CN" altLang="en-US" sz="2400" b="1" dirty="0">
                <a:latin typeface="微软雅黑" pitchFamily="34" charset="-122"/>
                <a:ea typeface="微软雅黑" pitchFamily="34" charset="-122"/>
                <a:sym typeface="+mn-ea"/>
              </a:rPr>
              <a:t>日止。</a:t>
            </a:r>
          </a:p>
          <a:p>
            <a:pPr marL="0" lvl="0" indent="0" eaLnBrk="1" fontAlgn="auto" hangingPunct="1">
              <a:lnSpc>
                <a:spcPct val="170000"/>
              </a:lnSpc>
              <a:spcAft>
                <a:spcPts val="0"/>
              </a:spcAft>
              <a:buNone/>
              <a:defRPr/>
            </a:pPr>
            <a:r>
              <a:rPr kumimoji="0" lang="en-US"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     </a:t>
            </a:r>
            <a:endParaRPr kumimoji="0" lang="zh-CN" altLang="en-US" sz="2400" b="1" i="0" u="none" strike="noStrike" kern="1200" cap="none" spc="200" normalizeH="0" baseline="0" noProof="0" dirty="0">
              <a:ln>
                <a:noFill/>
              </a:ln>
              <a:solidFill>
                <a:schemeClr val="tx1"/>
              </a:solidFill>
              <a:effectLst/>
              <a:uLnTx/>
              <a:uFillTx/>
              <a:latin typeface="微软雅黑" pitchFamily="34" charset="-122"/>
              <a:ea typeface="微软雅黑" pitchFamily="34" charset="-122"/>
            </a:endParaRPr>
          </a:p>
        </p:txBody>
      </p:sp>
      <p:cxnSp>
        <p:nvCxnSpPr>
          <p:cNvPr id="6" name="直接连接符 5"/>
          <p:cNvCxnSpPr/>
          <p:nvPr/>
        </p:nvCxnSpPr>
        <p:spPr>
          <a:xfrm>
            <a:off x="605640" y="3776353"/>
            <a:ext cx="11162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90955" y="94355"/>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5</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新增从事污染防治的第三方企业所得税减低税率优惠</a:t>
            </a:r>
            <a:endParaRPr lang="zh-CN" altLang="en-US" dirty="0">
              <a:solidFill>
                <a:srgbClr val="FDB52D"/>
              </a:solidFill>
              <a:latin typeface="微软雅黑" pitchFamily="34" charset="-122"/>
              <a:ea typeface="微软雅黑" pitchFamily="34" charset="-122"/>
              <a:cs typeface="等线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320634" y="1289048"/>
            <a:ext cx="11352810" cy="5408636"/>
          </a:xfrm>
          <a:prstGeom prst="rect">
            <a:avLst/>
          </a:prstGeom>
          <a:ln w="38100">
            <a:solidFill>
              <a:schemeClr val="accent4">
                <a:lumMod val="60000"/>
                <a:lumOff val="40000"/>
              </a:schemeClr>
            </a:solidFill>
            <a:prstDash val="sysDash"/>
          </a:ln>
          <a:effectLst>
            <a:glow rad="101600">
              <a:schemeClr val="accent6">
                <a:satMod val="175000"/>
                <a:alpha val="40000"/>
              </a:schemeClr>
            </a:glow>
          </a:effectLst>
        </p:spPr>
        <p:txBody>
          <a:bodyPr>
            <a:noAutofit/>
          </a:bodyPr>
          <a:lstStyle/>
          <a:p>
            <a:pPr marL="0" lvl="0" indent="0" eaLnBrk="1" fontAlgn="auto" hangingPunct="1">
              <a:lnSpc>
                <a:spcPct val="100000"/>
              </a:lnSpc>
              <a:spcAft>
                <a:spcPts val="0"/>
              </a:spcAft>
              <a:buNone/>
              <a:defRPr/>
            </a:pPr>
            <a:r>
              <a:rPr lang="zh-CN" altLang="en-US" sz="2400" b="1" dirty="0">
                <a:solidFill>
                  <a:schemeClr val="accent1"/>
                </a:solidFill>
                <a:latin typeface="微软雅黑" pitchFamily="34" charset="-122"/>
                <a:ea typeface="微软雅黑" pitchFamily="34" charset="-122"/>
                <a:sym typeface="+mn-ea"/>
              </a:rPr>
              <a:t>第三方防治企业是指受排污企业或政府委托，负责环境污染治理设施（包括自动连续监测设施）运营维护的企业。</a:t>
            </a:r>
          </a:p>
          <a:p>
            <a:pPr marL="0" lvl="0" indent="0" eaLnBrk="1" fontAlgn="auto" hangingPunct="1">
              <a:lnSpc>
                <a:spcPct val="100000"/>
              </a:lnSpc>
              <a:spcAft>
                <a:spcPts val="0"/>
              </a:spcAft>
              <a:buNone/>
              <a:defRPr/>
            </a:pPr>
            <a:r>
              <a:rPr lang="zh-CN" altLang="en-US" sz="2400" b="1" dirty="0">
                <a:solidFill>
                  <a:schemeClr val="accent1"/>
                </a:solidFill>
                <a:latin typeface="微软雅黑" pitchFamily="34" charset="-122"/>
                <a:ea typeface="微软雅黑" pitchFamily="34" charset="-122"/>
                <a:sym typeface="+mn-ea"/>
              </a:rPr>
              <a:t>        同时还需符合以下七项条件：</a:t>
            </a:r>
          </a:p>
          <a:p>
            <a:pPr marL="0" lvl="0" indent="0" eaLnBrk="1" fontAlgn="auto" hangingPunct="1">
              <a:lnSpc>
                <a:spcPct val="100000"/>
              </a:lnSpc>
              <a:spcAft>
                <a:spcPts val="0"/>
              </a:spcAft>
              <a:buNone/>
              <a:defRPr/>
            </a:pPr>
            <a:r>
              <a:rPr lang="zh-CN" altLang="en-US" sz="2400" b="1" dirty="0">
                <a:solidFill>
                  <a:schemeClr val="accent1"/>
                </a:solidFill>
                <a:latin typeface="微软雅黑" pitchFamily="34" charset="-122"/>
                <a:ea typeface="微软雅黑" pitchFamily="34" charset="-122"/>
                <a:sym typeface="+mn-ea"/>
              </a:rPr>
              <a:t>      </a:t>
            </a:r>
            <a:r>
              <a:rPr lang="zh-CN" altLang="en-US" sz="2000" b="1" dirty="0">
                <a:latin typeface="微软雅黑" pitchFamily="34" charset="-122"/>
                <a:ea typeface="微软雅黑" pitchFamily="34" charset="-122"/>
                <a:sym typeface="+mn-ea"/>
              </a:rPr>
              <a:t>（一）在中国境内（不包括港、澳、台地区）依法注册的居民企业；</a:t>
            </a:r>
          </a:p>
          <a:p>
            <a:pPr marL="0" lvl="0" indent="0" eaLnBrk="1" fontAlgn="auto" hangingPunct="1">
              <a:lnSpc>
                <a:spcPct val="100000"/>
              </a:lnSpc>
              <a:spcAft>
                <a:spcPts val="0"/>
              </a:spcAft>
              <a:buNone/>
              <a:defRPr/>
            </a:pPr>
            <a:r>
              <a:rPr lang="zh-CN" altLang="en-US" sz="2000" b="1" dirty="0">
                <a:latin typeface="微软雅黑" pitchFamily="34" charset="-122"/>
                <a:ea typeface="微软雅黑" pitchFamily="34" charset="-122"/>
                <a:sym typeface="+mn-ea"/>
              </a:rPr>
              <a:t>      （二）具有</a:t>
            </a:r>
            <a:r>
              <a:rPr lang="en-US" altLang="zh-CN" sz="2000" b="1" dirty="0">
                <a:latin typeface="微软雅黑" pitchFamily="34" charset="-122"/>
                <a:ea typeface="微软雅黑" pitchFamily="34" charset="-122"/>
                <a:sym typeface="+mn-ea"/>
              </a:rPr>
              <a:t>1</a:t>
            </a:r>
            <a:r>
              <a:rPr lang="zh-CN" altLang="en-US" sz="2000" b="1" dirty="0">
                <a:latin typeface="微软雅黑" pitchFamily="34" charset="-122"/>
                <a:ea typeface="微软雅黑" pitchFamily="34" charset="-122"/>
                <a:sym typeface="+mn-ea"/>
              </a:rPr>
              <a:t>年以上连续从事环境污染治理设施运营实践，且能够保证设施正常运行；</a:t>
            </a:r>
          </a:p>
          <a:p>
            <a:pPr marL="0" lvl="0" indent="0" eaLnBrk="1" fontAlgn="auto" hangingPunct="1">
              <a:lnSpc>
                <a:spcPct val="100000"/>
              </a:lnSpc>
              <a:spcAft>
                <a:spcPts val="0"/>
              </a:spcAft>
              <a:buNone/>
              <a:defRPr/>
            </a:pPr>
            <a:r>
              <a:rPr lang="zh-CN" altLang="en-US" sz="2000" b="1" dirty="0">
                <a:latin typeface="微软雅黑" pitchFamily="34" charset="-122"/>
                <a:ea typeface="微软雅黑" pitchFamily="34" charset="-122"/>
                <a:sym typeface="+mn-ea"/>
              </a:rPr>
              <a:t>      （三）具有至少</a:t>
            </a:r>
            <a:r>
              <a:rPr lang="en-US" altLang="zh-CN" sz="2000" b="1" dirty="0">
                <a:latin typeface="微软雅黑" pitchFamily="34" charset="-122"/>
                <a:ea typeface="微软雅黑" pitchFamily="34" charset="-122"/>
                <a:sym typeface="+mn-ea"/>
              </a:rPr>
              <a:t>5</a:t>
            </a:r>
            <a:r>
              <a:rPr lang="zh-CN" altLang="en-US" sz="2000" b="1" dirty="0">
                <a:latin typeface="微软雅黑" pitchFamily="34" charset="-122"/>
                <a:ea typeface="微软雅黑" pitchFamily="34" charset="-122"/>
                <a:sym typeface="+mn-ea"/>
              </a:rPr>
              <a:t>名从事本领域工作且具有环保相关专业中级及以上技术职称的技术人员，或者至少</a:t>
            </a:r>
            <a:r>
              <a:rPr lang="en-US" altLang="zh-CN" sz="2000" b="1" dirty="0">
                <a:latin typeface="微软雅黑" pitchFamily="34" charset="-122"/>
                <a:ea typeface="微软雅黑" pitchFamily="34" charset="-122"/>
                <a:sym typeface="+mn-ea"/>
              </a:rPr>
              <a:t>2</a:t>
            </a:r>
            <a:r>
              <a:rPr lang="zh-CN" altLang="en-US" sz="2000" b="1" dirty="0">
                <a:latin typeface="微软雅黑" pitchFamily="34" charset="-122"/>
                <a:ea typeface="微软雅黑" pitchFamily="34" charset="-122"/>
                <a:sym typeface="+mn-ea"/>
              </a:rPr>
              <a:t>名从事本领域工作且具有环保相关专业高级及以上技术职称的技术人员；</a:t>
            </a:r>
          </a:p>
          <a:p>
            <a:pPr marL="0" lvl="0" indent="0" eaLnBrk="1" fontAlgn="auto" hangingPunct="1">
              <a:lnSpc>
                <a:spcPct val="100000"/>
              </a:lnSpc>
              <a:spcAft>
                <a:spcPts val="0"/>
              </a:spcAft>
              <a:buNone/>
              <a:defRPr/>
            </a:pPr>
            <a:r>
              <a:rPr lang="zh-CN" altLang="en-US" sz="2000" b="1" dirty="0">
                <a:latin typeface="微软雅黑" pitchFamily="34" charset="-122"/>
                <a:ea typeface="微软雅黑" pitchFamily="34" charset="-122"/>
                <a:sym typeface="+mn-ea"/>
              </a:rPr>
              <a:t>      （四）从事环境保护设施运营服务的年度营业收入占总收入的比例不低于</a:t>
            </a:r>
            <a:r>
              <a:rPr lang="en-US" altLang="zh-CN" sz="2000" b="1" dirty="0">
                <a:latin typeface="微软雅黑" pitchFamily="34" charset="-122"/>
                <a:ea typeface="微软雅黑" pitchFamily="34" charset="-122"/>
                <a:sym typeface="+mn-ea"/>
              </a:rPr>
              <a:t>60%</a:t>
            </a:r>
            <a:r>
              <a:rPr lang="zh-CN" altLang="en-US" sz="2000" b="1" dirty="0">
                <a:latin typeface="微软雅黑" pitchFamily="34" charset="-122"/>
                <a:ea typeface="微软雅黑" pitchFamily="34" charset="-122"/>
                <a:sym typeface="+mn-ea"/>
              </a:rPr>
              <a:t>；</a:t>
            </a:r>
          </a:p>
          <a:p>
            <a:pPr marL="0" lvl="0" indent="0" eaLnBrk="1" fontAlgn="auto" hangingPunct="1">
              <a:lnSpc>
                <a:spcPct val="100000"/>
              </a:lnSpc>
              <a:spcAft>
                <a:spcPts val="0"/>
              </a:spcAft>
              <a:buNone/>
              <a:defRPr/>
            </a:pPr>
            <a:r>
              <a:rPr lang="zh-CN" altLang="en-US" sz="2000" b="1" dirty="0">
                <a:latin typeface="微软雅黑" pitchFamily="34" charset="-122"/>
                <a:ea typeface="微软雅黑" pitchFamily="34" charset="-122"/>
                <a:sym typeface="+mn-ea"/>
              </a:rPr>
              <a:t>      （五）具备检验能力，拥有自有实验室，仪器配置可满足运行服务范围内常规污染物指标的检测需求；</a:t>
            </a:r>
          </a:p>
          <a:p>
            <a:pPr marL="0" lvl="0" indent="0" eaLnBrk="1" fontAlgn="auto" hangingPunct="1">
              <a:lnSpc>
                <a:spcPct val="100000"/>
              </a:lnSpc>
              <a:spcAft>
                <a:spcPts val="0"/>
              </a:spcAft>
              <a:buNone/>
              <a:defRPr/>
            </a:pPr>
            <a:r>
              <a:rPr lang="zh-CN" altLang="en-US" sz="2000" b="1" dirty="0">
                <a:latin typeface="微软雅黑" pitchFamily="34" charset="-122"/>
                <a:ea typeface="微软雅黑" pitchFamily="34" charset="-122"/>
                <a:sym typeface="+mn-ea"/>
              </a:rPr>
              <a:t>      （六）保证其运营的环境保护设施正常运行，使污染物排放指标能够连续稳定达到国家或者地方规定的排放标准要求；</a:t>
            </a:r>
          </a:p>
          <a:p>
            <a:pPr marL="0" lvl="0" indent="0" eaLnBrk="1" fontAlgn="auto" hangingPunct="1">
              <a:lnSpc>
                <a:spcPct val="100000"/>
              </a:lnSpc>
              <a:spcAft>
                <a:spcPts val="0"/>
              </a:spcAft>
              <a:buNone/>
              <a:defRPr/>
            </a:pPr>
            <a:r>
              <a:rPr lang="zh-CN" altLang="en-US" sz="2000" b="1" dirty="0">
                <a:latin typeface="微软雅黑" pitchFamily="34" charset="-122"/>
                <a:ea typeface="微软雅黑" pitchFamily="34" charset="-122"/>
                <a:sym typeface="+mn-ea"/>
              </a:rPr>
              <a:t>     （七）具有良好的纳税信用，</a:t>
            </a:r>
            <a:r>
              <a:rPr lang="zh-CN" altLang="en-US" sz="2000" b="1" dirty="0">
                <a:solidFill>
                  <a:srgbClr val="FF0000"/>
                </a:solidFill>
                <a:latin typeface="微软雅黑" pitchFamily="34" charset="-122"/>
                <a:ea typeface="微软雅黑" pitchFamily="34" charset="-122"/>
                <a:sym typeface="+mn-ea"/>
              </a:rPr>
              <a:t>近三年内纳税信用等级未被评定为</a:t>
            </a:r>
            <a:r>
              <a:rPr lang="en-US" altLang="zh-CN" sz="2000" b="1" dirty="0">
                <a:solidFill>
                  <a:srgbClr val="FF0000"/>
                </a:solidFill>
                <a:latin typeface="微软雅黑" pitchFamily="34" charset="-122"/>
                <a:ea typeface="微软雅黑" pitchFamily="34" charset="-122"/>
                <a:sym typeface="+mn-ea"/>
              </a:rPr>
              <a:t>C</a:t>
            </a:r>
            <a:r>
              <a:rPr lang="zh-CN" altLang="en-US" sz="2000" b="1" dirty="0">
                <a:solidFill>
                  <a:srgbClr val="FF0000"/>
                </a:solidFill>
                <a:latin typeface="微软雅黑" pitchFamily="34" charset="-122"/>
                <a:ea typeface="微软雅黑" pitchFamily="34" charset="-122"/>
                <a:sym typeface="+mn-ea"/>
              </a:rPr>
              <a:t>级或</a:t>
            </a:r>
            <a:r>
              <a:rPr lang="en-US" altLang="zh-CN" sz="2000" b="1" dirty="0">
                <a:solidFill>
                  <a:srgbClr val="FF0000"/>
                </a:solidFill>
                <a:latin typeface="微软雅黑" pitchFamily="34" charset="-122"/>
                <a:ea typeface="微软雅黑" pitchFamily="34" charset="-122"/>
                <a:sym typeface="+mn-ea"/>
              </a:rPr>
              <a:t>D</a:t>
            </a:r>
            <a:r>
              <a:rPr lang="zh-CN" altLang="en-US" sz="2000" b="1" dirty="0">
                <a:solidFill>
                  <a:srgbClr val="FF0000"/>
                </a:solidFill>
                <a:latin typeface="微软雅黑" pitchFamily="34" charset="-122"/>
                <a:ea typeface="微软雅黑" pitchFamily="34" charset="-122"/>
                <a:sym typeface="+mn-ea"/>
              </a:rPr>
              <a:t>级</a:t>
            </a:r>
            <a:r>
              <a:rPr lang="zh-CN" altLang="en-US" sz="2000" b="1" dirty="0">
                <a:latin typeface="微软雅黑" pitchFamily="34" charset="-122"/>
                <a:ea typeface="微软雅黑" pitchFamily="34" charset="-122"/>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0" y="980290"/>
            <a:ext cx="12053455" cy="4772699"/>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 中央宣传部关于继续实施文化体制改革中经营性文化事业单位转制为</a:t>
            </a:r>
          </a:p>
          <a:p>
            <a:pPr marL="0" lvl="0" indent="0" algn="ctr" eaLnBrk="1" fontAlgn="auto" hangingPunct="1">
              <a:lnSpc>
                <a:spcPct val="170000"/>
              </a:lnSpc>
              <a:spcAft>
                <a:spcPts val="0"/>
              </a:spcAft>
              <a:buNone/>
              <a:defRPr/>
            </a:pPr>
            <a:r>
              <a:rPr lang="zh-CN" altLang="en-US" sz="2400" b="1" dirty="0">
                <a:solidFill>
                  <a:schemeClr val="accent1"/>
                </a:solidFill>
                <a:latin typeface="微软雅黑" pitchFamily="34" charset="-122"/>
                <a:ea typeface="微软雅黑" pitchFamily="34" charset="-122"/>
                <a:sym typeface="+mn-ea"/>
              </a:rPr>
              <a:t>企业若干税收政策的通知</a:t>
            </a: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rgbClr val="FF0000"/>
                </a:solidFill>
                <a:latin typeface="微软雅黑" pitchFamily="34" charset="-122"/>
                <a:ea typeface="微软雅黑" pitchFamily="34" charset="-122"/>
                <a:sym typeface="+mn-ea"/>
              </a:rPr>
              <a:t>（财税</a:t>
            </a:r>
            <a:r>
              <a:rPr lang="en-US" altLang="zh-CN" sz="2400" b="1" dirty="0">
                <a:solidFill>
                  <a:srgbClr val="FF0000"/>
                </a:solidFill>
                <a:latin typeface="微软雅黑" pitchFamily="34" charset="-122"/>
                <a:ea typeface="微软雅黑" pitchFamily="34" charset="-122"/>
                <a:sym typeface="+mn-ea"/>
              </a:rPr>
              <a:t>〔2019〕16</a:t>
            </a:r>
            <a:r>
              <a:rPr lang="zh-CN" altLang="en-US" sz="2400" b="1" dirty="0">
                <a:solidFill>
                  <a:srgbClr val="FF0000"/>
                </a:solidFill>
                <a:latin typeface="微软雅黑" pitchFamily="34" charset="-122"/>
                <a:ea typeface="微软雅黑" pitchFamily="34" charset="-122"/>
                <a:sym typeface="+mn-ea"/>
              </a:rPr>
              <a:t>号） </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smtClean="0">
                <a:latin typeface="微软雅黑" pitchFamily="34" charset="-122"/>
                <a:ea typeface="微软雅黑" pitchFamily="34" charset="-122"/>
                <a:sym typeface="+mn-ea"/>
              </a:rPr>
              <a:t>       </a:t>
            </a:r>
            <a:r>
              <a:rPr lang="zh-CN" altLang="en-US" sz="2400" b="1" dirty="0" smtClean="0">
                <a:latin typeface="微软雅黑" pitchFamily="34" charset="-122"/>
                <a:ea typeface="微软雅黑" pitchFamily="34" charset="-122"/>
                <a:sym typeface="+mn-ea"/>
              </a:rPr>
              <a:t>经营性</a:t>
            </a:r>
            <a:r>
              <a:rPr lang="zh-CN" altLang="en-US" sz="2400" b="1" dirty="0">
                <a:latin typeface="微软雅黑" pitchFamily="34" charset="-122"/>
                <a:ea typeface="微软雅黑" pitchFamily="34" charset="-122"/>
                <a:sym typeface="+mn-ea"/>
              </a:rPr>
              <a:t>文化事业单位转制为企业，自转制注册之日起五年内免征企业所得税。</a:t>
            </a:r>
            <a:r>
              <a:rPr lang="en-US" altLang="zh-CN" sz="2400" b="1" dirty="0">
                <a:latin typeface="微软雅黑" pitchFamily="34" charset="-122"/>
                <a:ea typeface="微软雅黑" pitchFamily="34" charset="-122"/>
                <a:sym typeface="+mn-ea"/>
              </a:rPr>
              <a:t>2018</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zh-CN" altLang="en-US" sz="2400" b="1" dirty="0">
                <a:latin typeface="微软雅黑" pitchFamily="34" charset="-122"/>
                <a:ea typeface="微软雅黑" pitchFamily="34" charset="-122"/>
                <a:sym typeface="+mn-ea"/>
              </a:rPr>
              <a:t>日之前已完成转制的企业，自</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日起可继续免征五年企业所得税。</a:t>
            </a:r>
          </a:p>
          <a:p>
            <a:pPr marL="0" lvl="0" indent="0" eaLnBrk="1" fontAlgn="auto" hangingPunct="1">
              <a:lnSpc>
                <a:spcPct val="170000"/>
              </a:lnSpc>
              <a:spcAft>
                <a:spcPts val="0"/>
              </a:spcAft>
              <a:buNone/>
              <a:defRPr/>
            </a:pPr>
            <a:r>
              <a:rPr lang="zh-CN" altLang="en-US" sz="2400" b="1" dirty="0">
                <a:latin typeface="微软雅黑" pitchFamily="34" charset="-122"/>
                <a:ea typeface="微软雅黑" pitchFamily="34" charset="-122"/>
                <a:sym typeface="+mn-ea"/>
              </a:rPr>
              <a:t>     </a:t>
            </a:r>
            <a:r>
              <a:rPr lang="zh-CN" altLang="en-US" sz="2400" b="1" dirty="0" smtClean="0">
                <a:latin typeface="微软雅黑" pitchFamily="34" charset="-122"/>
                <a:ea typeface="微软雅黑" pitchFamily="34" charset="-122"/>
                <a:sym typeface="+mn-ea"/>
              </a:rPr>
              <a:t>  本</a:t>
            </a:r>
            <a:r>
              <a:rPr lang="zh-CN" altLang="en-US" sz="2400" b="1" dirty="0">
                <a:latin typeface="微软雅黑" pitchFamily="34" charset="-122"/>
                <a:ea typeface="微软雅黑" pitchFamily="34" charset="-122"/>
                <a:sym typeface="+mn-ea"/>
              </a:rPr>
              <a:t>通知规定的税收政策执行期限为</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日至</a:t>
            </a:r>
            <a:r>
              <a:rPr lang="en-US" altLang="zh-CN" sz="2400" b="1" dirty="0">
                <a:latin typeface="微软雅黑" pitchFamily="34" charset="-122"/>
                <a:ea typeface="微软雅黑" pitchFamily="34" charset="-122"/>
                <a:sym typeface="+mn-ea"/>
              </a:rPr>
              <a:t>2023</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zh-CN" altLang="en-US" sz="2400" b="1" dirty="0">
                <a:latin typeface="微软雅黑" pitchFamily="34" charset="-122"/>
                <a:ea typeface="微软雅黑" pitchFamily="34" charset="-122"/>
                <a:sym typeface="+mn-ea"/>
              </a:rPr>
              <a:t>日。企业在</a:t>
            </a:r>
            <a:r>
              <a:rPr lang="en-US" altLang="zh-CN" sz="2400" b="1" dirty="0">
                <a:latin typeface="微软雅黑" pitchFamily="34" charset="-122"/>
                <a:ea typeface="微软雅黑" pitchFamily="34" charset="-122"/>
                <a:sym typeface="+mn-ea"/>
              </a:rPr>
              <a:t>2023</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zh-CN" altLang="en-US" sz="2400" b="1" dirty="0">
                <a:latin typeface="微软雅黑" pitchFamily="34" charset="-122"/>
                <a:ea typeface="微软雅黑" pitchFamily="34" charset="-122"/>
                <a:sym typeface="+mn-ea"/>
              </a:rPr>
              <a:t>日享受本通知免征企业所得税政策不满五年的，可继续享受至五年期满为止。</a:t>
            </a:r>
          </a:p>
          <a:p>
            <a:pPr marL="0" lvl="0" indent="0" eaLnBrk="1" fontAlgn="auto" hangingPunct="1">
              <a:lnSpc>
                <a:spcPct val="170000"/>
              </a:lnSpc>
              <a:spcAft>
                <a:spcPts val="0"/>
              </a:spcAft>
              <a:buNone/>
              <a:defRPr/>
            </a:pPr>
            <a:r>
              <a:rPr kumimoji="0" lang="en-US"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     </a:t>
            </a:r>
            <a:endParaRPr kumimoji="0" lang="zh-CN" altLang="en-US" sz="2400" b="1" i="0" u="none" strike="noStrike" kern="1200" cap="none" spc="200" normalizeH="0" baseline="0" noProof="0" dirty="0">
              <a:ln>
                <a:noFill/>
              </a:ln>
              <a:solidFill>
                <a:schemeClr val="tx1"/>
              </a:solidFill>
              <a:effectLst/>
              <a:uLnTx/>
              <a:uFillTx/>
              <a:latin typeface="微软雅黑" pitchFamily="34" charset="-122"/>
              <a:ea typeface="微软雅黑" pitchFamily="34" charset="-122"/>
            </a:endParaRPr>
          </a:p>
        </p:txBody>
      </p:sp>
      <p:cxnSp>
        <p:nvCxnSpPr>
          <p:cNvPr id="6" name="直接连接符 5"/>
          <p:cNvCxnSpPr/>
          <p:nvPr/>
        </p:nvCxnSpPr>
        <p:spPr>
          <a:xfrm>
            <a:off x="522514" y="2517569"/>
            <a:ext cx="11162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marL="0" marR="0" lvl="0" indent="0" algn="l" defTabSz="914400" rtl="0" eaLnBrk="1" fontAlgn="auto" latinLnBrk="0" hangingPunct="1">
              <a:lnSpc>
                <a:spcPct val="90000"/>
              </a:lnSpc>
              <a:spcBef>
                <a:spcPts val="1000"/>
              </a:spcBef>
              <a:spcAft>
                <a:spcPts val="0"/>
              </a:spcAft>
              <a:buClrTx/>
              <a:buSzTx/>
              <a:buFont typeface="Arial" pitchFamily="34" charset="0"/>
              <a:buNone/>
              <a:defRPr/>
            </a:pPr>
            <a:r>
              <a:rPr lang="en-US" altLang="zh-CN" dirty="0" smtClean="0">
                <a:solidFill>
                  <a:srgbClr val="FDB52D"/>
                </a:solidFill>
                <a:latin typeface="微软雅黑" pitchFamily="34" charset="-122"/>
                <a:ea typeface="微软雅黑" pitchFamily="34" charset="-122"/>
                <a:cs typeface="等线 Light" charset="0"/>
                <a:sym typeface="+mn-ea"/>
              </a:rPr>
              <a:t>6</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经营性文化事业单位转制企业所得税优惠政策执行期限延长</a:t>
            </a:r>
            <a:endParaRPr lang="zh-CN" altLang="en-US" dirty="0">
              <a:solidFill>
                <a:srgbClr val="FDB52D"/>
              </a:solidFill>
              <a:latin typeface="微软雅黑" pitchFamily="34" charset="-122"/>
              <a:ea typeface="微软雅黑" pitchFamily="34" charset="-122"/>
              <a:cs typeface="等线 Light" charset="0"/>
            </a:endParaRPr>
          </a:p>
        </p:txBody>
      </p:sp>
      <p:grpSp>
        <p:nvGrpSpPr>
          <p:cNvPr id="20" name="组合 59"/>
          <p:cNvGrpSpPr/>
          <p:nvPr/>
        </p:nvGrpSpPr>
        <p:grpSpPr>
          <a:xfrm>
            <a:off x="3740727" y="5145177"/>
            <a:ext cx="5121264" cy="1680099"/>
            <a:chOff x="2374" y="6621"/>
            <a:chExt cx="7496" cy="3566"/>
          </a:xfrm>
          <a:solidFill>
            <a:srgbClr val="00B050"/>
          </a:solidFill>
        </p:grpSpPr>
        <p:cxnSp>
          <p:nvCxnSpPr>
            <p:cNvPr id="21" name="直接连接符 20"/>
            <p:cNvCxnSpPr>
              <a:stCxn id="33" idx="2"/>
              <a:endCxn id="24" idx="0"/>
            </p:cNvCxnSpPr>
            <p:nvPr>
              <p:custDataLst>
                <p:tags r:id="rId1"/>
              </p:custDataLst>
            </p:nvPr>
          </p:nvCxnSpPr>
          <p:spPr>
            <a:xfrm flipH="1">
              <a:off x="3290" y="7116"/>
              <a:ext cx="2897" cy="1652"/>
            </a:xfrm>
            <a:prstGeom prst="line">
              <a:avLst/>
            </a:prstGeom>
            <a:grpFill/>
            <a:ln>
              <a:solidFill>
                <a:sysClr val="window" lastClr="FFFFFF">
                  <a:lumMod val="65000"/>
                </a:sysClr>
              </a:solidFill>
            </a:ln>
          </p:spPr>
          <p:style>
            <a:lnRef idx="1">
              <a:srgbClr val="1F74AD"/>
            </a:lnRef>
            <a:fillRef idx="0">
              <a:srgbClr val="1F74AD"/>
            </a:fillRef>
            <a:effectRef idx="0">
              <a:srgbClr val="1F74AD"/>
            </a:effectRef>
            <a:fontRef idx="minor">
              <a:srgbClr val="000000"/>
            </a:fontRef>
          </p:style>
        </p:cxnSp>
        <p:cxnSp>
          <p:nvCxnSpPr>
            <p:cNvPr id="22" name="直接连接符 21"/>
            <p:cNvCxnSpPr>
              <a:stCxn id="33" idx="2"/>
              <a:endCxn id="28" idx="0"/>
            </p:cNvCxnSpPr>
            <p:nvPr>
              <p:custDataLst>
                <p:tags r:id="rId2"/>
              </p:custDataLst>
            </p:nvPr>
          </p:nvCxnSpPr>
          <p:spPr>
            <a:xfrm>
              <a:off x="6187" y="7116"/>
              <a:ext cx="2689" cy="1661"/>
            </a:xfrm>
            <a:prstGeom prst="line">
              <a:avLst/>
            </a:prstGeom>
            <a:grpFill/>
            <a:ln>
              <a:solidFill>
                <a:sysClr val="window" lastClr="FFFFFF">
                  <a:lumMod val="65000"/>
                </a:sysClr>
              </a:solidFill>
            </a:ln>
          </p:spPr>
          <p:style>
            <a:lnRef idx="1">
              <a:srgbClr val="1F74AD"/>
            </a:lnRef>
            <a:fillRef idx="0">
              <a:srgbClr val="1F74AD"/>
            </a:fillRef>
            <a:effectRef idx="0">
              <a:srgbClr val="1F74AD"/>
            </a:effectRef>
            <a:fontRef idx="minor">
              <a:srgbClr val="000000"/>
            </a:fontRef>
          </p:style>
        </p:cxnSp>
        <p:cxnSp>
          <p:nvCxnSpPr>
            <p:cNvPr id="23" name="直接连接符 22"/>
            <p:cNvCxnSpPr>
              <a:stCxn id="33" idx="2"/>
              <a:endCxn id="26" idx="0"/>
            </p:cNvCxnSpPr>
            <p:nvPr>
              <p:custDataLst>
                <p:tags r:id="rId3"/>
              </p:custDataLst>
            </p:nvPr>
          </p:nvCxnSpPr>
          <p:spPr>
            <a:xfrm flipH="1">
              <a:off x="6158" y="7116"/>
              <a:ext cx="29" cy="1652"/>
            </a:xfrm>
            <a:prstGeom prst="line">
              <a:avLst/>
            </a:prstGeom>
            <a:grpFill/>
            <a:ln>
              <a:solidFill>
                <a:sysClr val="window" lastClr="FFFFFF">
                  <a:lumMod val="65000"/>
                </a:sysClr>
              </a:solidFill>
            </a:ln>
          </p:spPr>
          <p:style>
            <a:lnRef idx="1">
              <a:srgbClr val="1F74AD"/>
            </a:lnRef>
            <a:fillRef idx="0">
              <a:srgbClr val="1F74AD"/>
            </a:fillRef>
            <a:effectRef idx="0">
              <a:srgbClr val="1F74AD"/>
            </a:effectRef>
            <a:fontRef idx="minor">
              <a:srgbClr val="000000"/>
            </a:fontRef>
          </p:style>
        </p:cxnSp>
        <p:sp>
          <p:nvSpPr>
            <p:cNvPr id="24" name="圆角矩形 23"/>
            <p:cNvSpPr/>
            <p:nvPr>
              <p:custDataLst>
                <p:tags r:id="rId4"/>
              </p:custDataLst>
            </p:nvPr>
          </p:nvSpPr>
          <p:spPr>
            <a:xfrm>
              <a:off x="3060" y="8768"/>
              <a:ext cx="460" cy="356"/>
            </a:xfrm>
            <a:prstGeom prst="round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cs typeface="+mn-cs"/>
                <a:sym typeface="Arial" pitchFamily="34" charset="0"/>
              </a:endParaRPr>
            </a:p>
          </p:txBody>
        </p:sp>
        <p:sp>
          <p:nvSpPr>
            <p:cNvPr id="25" name="KSO_Shape"/>
            <p:cNvSpPr/>
            <p:nvPr>
              <p:custDataLst>
                <p:tags r:id="rId5"/>
              </p:custDataLst>
            </p:nvPr>
          </p:nvSpPr>
          <p:spPr>
            <a:xfrm>
              <a:off x="3190" y="8870"/>
              <a:ext cx="199" cy="153"/>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grpFill/>
            <a:ln>
              <a:noFill/>
            </a:ln>
          </p:spPr>
          <p:style>
            <a:lnRef idx="2">
              <a:srgbClr val="1F74AD">
                <a:shade val="50000"/>
              </a:srgbClr>
            </a:lnRef>
            <a:fillRef idx="1">
              <a:srgbClr val="1F74AD"/>
            </a:fillRef>
            <a:effectRef idx="0">
              <a:srgbClr val="1F74AD"/>
            </a:effectRef>
            <a:fontRef idx="minor">
              <a:sysClr val="window" lastClr="FFFFFF"/>
            </a:fontRef>
          </p:style>
          <p:txBody>
            <a:bodyPr bIns="324000" anchor="ctr">
              <a:normAutofit fontScale="25000" lnSpcReduction="20000"/>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sym typeface="Arial" pitchFamily="34" charset="0"/>
              </a:endParaRPr>
            </a:p>
          </p:txBody>
        </p:sp>
        <p:sp>
          <p:nvSpPr>
            <p:cNvPr id="26" name="圆角矩形 25"/>
            <p:cNvSpPr/>
            <p:nvPr>
              <p:custDataLst>
                <p:tags r:id="rId6"/>
              </p:custDataLst>
            </p:nvPr>
          </p:nvSpPr>
          <p:spPr>
            <a:xfrm>
              <a:off x="5928" y="8768"/>
              <a:ext cx="460" cy="356"/>
            </a:xfrm>
            <a:prstGeom prst="round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cs typeface="+mn-cs"/>
                <a:sym typeface="Arial" pitchFamily="34" charset="0"/>
              </a:endParaRPr>
            </a:p>
          </p:txBody>
        </p:sp>
        <p:sp>
          <p:nvSpPr>
            <p:cNvPr id="27" name="KSO_Shape"/>
            <p:cNvSpPr/>
            <p:nvPr>
              <p:custDataLst>
                <p:tags r:id="rId7"/>
              </p:custDataLst>
            </p:nvPr>
          </p:nvSpPr>
          <p:spPr bwMode="auto">
            <a:xfrm>
              <a:off x="6081" y="8854"/>
              <a:ext cx="154" cy="183"/>
            </a:xfrm>
            <a:custGeom>
              <a:avLst/>
              <a:gdLst>
                <a:gd name="T0" fmla="*/ 1531007 w 4340"/>
                <a:gd name="T1" fmla="*/ 12533 h 5168"/>
                <a:gd name="T2" fmla="*/ 1585594 w 4340"/>
                <a:gd name="T3" fmla="*/ 64139 h 5168"/>
                <a:gd name="T4" fmla="*/ 1600347 w 4340"/>
                <a:gd name="T5" fmla="*/ 1789255 h 5168"/>
                <a:gd name="T6" fmla="*/ 1572685 w 4340"/>
                <a:gd name="T7" fmla="*/ 1860398 h 5168"/>
                <a:gd name="T8" fmla="*/ 1508878 w 4340"/>
                <a:gd name="T9" fmla="*/ 1900945 h 5168"/>
                <a:gd name="T10" fmla="*/ 86306 w 4340"/>
                <a:gd name="T11" fmla="*/ 1899471 h 5168"/>
                <a:gd name="T12" fmla="*/ 24712 w 4340"/>
                <a:gd name="T13" fmla="*/ 1855606 h 5168"/>
                <a:gd name="T14" fmla="*/ 0 w 4340"/>
                <a:gd name="T15" fmla="*/ 1782989 h 5168"/>
                <a:gd name="T16" fmla="*/ 17704 w 4340"/>
                <a:gd name="T17" fmla="*/ 466297 h 5168"/>
                <a:gd name="T18" fmla="*/ 122451 w 4340"/>
                <a:gd name="T19" fmla="*/ 354239 h 5168"/>
                <a:gd name="T20" fmla="*/ 347068 w 4340"/>
                <a:gd name="T21" fmla="*/ 1539703 h 5168"/>
                <a:gd name="T22" fmla="*/ 433374 w 4340"/>
                <a:gd name="T23" fmla="*/ 1566980 h 5168"/>
                <a:gd name="T24" fmla="*/ 518573 w 4340"/>
                <a:gd name="T25" fmla="*/ 1537123 h 5168"/>
                <a:gd name="T26" fmla="*/ 535170 w 4340"/>
                <a:gd name="T27" fmla="*/ 1412531 h 5168"/>
                <a:gd name="T28" fmla="*/ 498287 w 4340"/>
                <a:gd name="T29" fmla="*/ 1348023 h 5168"/>
                <a:gd name="T30" fmla="*/ 527794 w 4340"/>
                <a:gd name="T31" fmla="*/ 1310056 h 5168"/>
                <a:gd name="T32" fmla="*/ 531113 w 4340"/>
                <a:gd name="T33" fmla="*/ 1199103 h 5168"/>
                <a:gd name="T34" fmla="*/ 496443 w 4340"/>
                <a:gd name="T35" fmla="*/ 1161504 h 5168"/>
                <a:gd name="T36" fmla="*/ 380262 w 4340"/>
                <a:gd name="T37" fmla="*/ 1155238 h 5168"/>
                <a:gd name="T38" fmla="*/ 332683 w 4340"/>
                <a:gd name="T39" fmla="*/ 1212005 h 5168"/>
                <a:gd name="T40" fmla="*/ 429685 w 4340"/>
                <a:gd name="T41" fmla="*/ 1209424 h 5168"/>
                <a:gd name="T42" fmla="*/ 445545 w 4340"/>
                <a:gd name="T43" fmla="*/ 1300472 h 5168"/>
                <a:gd name="T44" fmla="*/ 407187 w 4340"/>
                <a:gd name="T45" fmla="*/ 1364980 h 5168"/>
                <a:gd name="T46" fmla="*/ 443701 w 4340"/>
                <a:gd name="T47" fmla="*/ 1379356 h 5168"/>
                <a:gd name="T48" fmla="*/ 433005 w 4340"/>
                <a:gd name="T49" fmla="*/ 1503579 h 5168"/>
                <a:gd name="T50" fmla="*/ 330102 w 4340"/>
                <a:gd name="T51" fmla="*/ 1390783 h 5168"/>
                <a:gd name="T52" fmla="*/ 756836 w 4340"/>
                <a:gd name="T53" fmla="*/ 1273195 h 5168"/>
                <a:gd name="T54" fmla="*/ 736551 w 4340"/>
                <a:gd name="T55" fmla="*/ 1176986 h 5168"/>
                <a:gd name="T56" fmla="*/ 674587 w 4340"/>
                <a:gd name="T57" fmla="*/ 1148972 h 5168"/>
                <a:gd name="T58" fmla="*/ 575741 w 4340"/>
                <a:gd name="T59" fmla="*/ 1167771 h 5168"/>
                <a:gd name="T60" fmla="*/ 550292 w 4340"/>
                <a:gd name="T61" fmla="*/ 1227486 h 5168"/>
                <a:gd name="T62" fmla="*/ 650245 w 4340"/>
                <a:gd name="T63" fmla="*/ 1211267 h 5168"/>
                <a:gd name="T64" fmla="*/ 668317 w 4340"/>
                <a:gd name="T65" fmla="*/ 1252184 h 5168"/>
                <a:gd name="T66" fmla="*/ 1077348 w 4340"/>
                <a:gd name="T67" fmla="*/ 1359450 h 5168"/>
                <a:gd name="T68" fmla="*/ 981822 w 4340"/>
                <a:gd name="T69" fmla="*/ 1509845 h 5168"/>
                <a:gd name="T70" fmla="*/ 969281 w 4340"/>
                <a:gd name="T71" fmla="*/ 1209793 h 5168"/>
                <a:gd name="T72" fmla="*/ 994731 w 4340"/>
                <a:gd name="T73" fmla="*/ 1209793 h 5168"/>
                <a:gd name="T74" fmla="*/ 1058538 w 4340"/>
                <a:gd name="T75" fmla="*/ 1171088 h 5168"/>
                <a:gd name="T76" fmla="*/ 945676 w 4340"/>
                <a:gd name="T77" fmla="*/ 1150815 h 5168"/>
                <a:gd name="T78" fmla="*/ 886295 w 4340"/>
                <a:gd name="T79" fmla="*/ 1189151 h 5168"/>
                <a:gd name="T80" fmla="*/ 885926 w 4340"/>
                <a:gd name="T81" fmla="*/ 1531962 h 5168"/>
                <a:gd name="T82" fmla="*/ 935718 w 4340"/>
                <a:gd name="T83" fmla="*/ 1564769 h 5168"/>
                <a:gd name="T84" fmla="*/ 1034195 w 4340"/>
                <a:gd name="T85" fmla="*/ 1563663 h 5168"/>
                <a:gd name="T86" fmla="*/ 1273196 w 4340"/>
                <a:gd name="T87" fmla="*/ 1543389 h 5168"/>
                <a:gd name="T88" fmla="*/ 1298277 w 4340"/>
                <a:gd name="T89" fmla="*/ 1501367 h 5168"/>
                <a:gd name="T90" fmla="*/ 1282417 w 4340"/>
                <a:gd name="T91" fmla="*/ 1361294 h 5168"/>
                <a:gd name="T92" fmla="*/ 1272090 w 4340"/>
                <a:gd name="T93" fmla="*/ 1329593 h 5168"/>
                <a:gd name="T94" fmla="*/ 1297170 w 4340"/>
                <a:gd name="T95" fmla="*/ 1224906 h 5168"/>
                <a:gd name="T96" fmla="*/ 1275778 w 4340"/>
                <a:gd name="T97" fmla="*/ 1173669 h 5168"/>
                <a:gd name="T98" fmla="*/ 1096159 w 4340"/>
                <a:gd name="T99" fmla="*/ 1563663 h 5168"/>
                <a:gd name="T100" fmla="*/ 1197218 w 4340"/>
                <a:gd name="T101" fmla="*/ 1206107 h 5168"/>
                <a:gd name="T102" fmla="*/ 1210127 w 4340"/>
                <a:gd name="T103" fmla="*/ 1306001 h 5168"/>
                <a:gd name="T104" fmla="*/ 1203856 w 4340"/>
                <a:gd name="T105" fmla="*/ 1367191 h 5168"/>
                <a:gd name="T106" fmla="*/ 1207914 w 4340"/>
                <a:gd name="T107" fmla="*/ 1502104 h 5168"/>
                <a:gd name="T108" fmla="*/ 295432 w 4340"/>
                <a:gd name="T109" fmla="*/ 982358 h 5168"/>
                <a:gd name="T110" fmla="*/ 219453 w 4340"/>
                <a:gd name="T111" fmla="*/ 1038019 h 5168"/>
                <a:gd name="T112" fmla="*/ 239370 w 4340"/>
                <a:gd name="T113" fmla="*/ 1697470 h 5168"/>
                <a:gd name="T114" fmla="*/ 1338479 w 4340"/>
                <a:gd name="T115" fmla="*/ 1717007 h 5168"/>
                <a:gd name="T116" fmla="*/ 1394172 w 4340"/>
                <a:gd name="T117" fmla="*/ 1641441 h 5168"/>
                <a:gd name="T118" fmla="*/ 1352863 w 4340"/>
                <a:gd name="T119" fmla="*/ 991573 h 5168"/>
                <a:gd name="T120" fmla="*/ 576110 w 4340"/>
                <a:gd name="T121" fmla="*/ 67088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grpFill/>
            <a:ln>
              <a:noFill/>
            </a:ln>
          </p:spPr>
          <p:txBody>
            <a:bodyPr anchor="ctr">
              <a:normAutofit fontScale="25000" lnSpcReduction="20000"/>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sym typeface="Arial" pitchFamily="34" charset="0"/>
              </a:endParaRPr>
            </a:p>
          </p:txBody>
        </p:sp>
        <p:sp>
          <p:nvSpPr>
            <p:cNvPr id="28" name="圆角矩形 27"/>
            <p:cNvSpPr/>
            <p:nvPr>
              <p:custDataLst>
                <p:tags r:id="rId8"/>
              </p:custDataLst>
            </p:nvPr>
          </p:nvSpPr>
          <p:spPr>
            <a:xfrm>
              <a:off x="8646" y="8777"/>
              <a:ext cx="460" cy="356"/>
            </a:xfrm>
            <a:prstGeom prst="round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cs typeface="+mn-cs"/>
                <a:sym typeface="Arial" pitchFamily="34" charset="0"/>
              </a:endParaRPr>
            </a:p>
          </p:txBody>
        </p:sp>
        <p:sp>
          <p:nvSpPr>
            <p:cNvPr id="29" name="KSO_Shape"/>
            <p:cNvSpPr/>
            <p:nvPr>
              <p:custDataLst>
                <p:tags r:id="rId9"/>
              </p:custDataLst>
            </p:nvPr>
          </p:nvSpPr>
          <p:spPr bwMode="auto">
            <a:xfrm>
              <a:off x="8767" y="8846"/>
              <a:ext cx="218" cy="21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grpFill/>
            <a:ln>
              <a:noFill/>
            </a:ln>
          </p:spPr>
          <p:txBody>
            <a:bodyPr anchor="ctr">
              <a:normAutofit fontScale="25000" lnSpcReduction="20000"/>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sym typeface="Arial" pitchFamily="34" charset="0"/>
              </a:endParaRPr>
            </a:p>
          </p:txBody>
        </p:sp>
        <p:sp>
          <p:nvSpPr>
            <p:cNvPr id="30" name="标题 1"/>
            <p:cNvSpPr txBox="1"/>
            <p:nvPr>
              <p:custDataLst>
                <p:tags r:id="rId10"/>
              </p:custDataLst>
            </p:nvPr>
          </p:nvSpPr>
          <p:spPr>
            <a:xfrm>
              <a:off x="2374" y="9305"/>
              <a:ext cx="1832" cy="882"/>
            </a:xfrm>
            <a:prstGeom prst="rect">
              <a:avLst/>
            </a:prstGeom>
            <a:grpFill/>
          </p:spPr>
          <p:txBody>
            <a:bodyPr wrap="square" bIns="46800" rtlCol="0">
              <a:noAutofit/>
            </a:bodyPr>
            <a:lstStyle>
              <a:defPPr>
                <a:defRPr lang="zh-CN"/>
              </a:defPPr>
              <a:lvl1pPr>
                <a:lnSpc>
                  <a:spcPct val="130000"/>
                </a:lnSpc>
                <a:defRPr sz="1200"/>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700" b="1" i="0" u="none" strike="noStrike" kern="1200" cap="none" spc="150" normalizeH="0" baseline="0" noProof="0">
                  <a:ln>
                    <a:noFill/>
                  </a:ln>
                  <a:solidFill>
                    <a:schemeClr val="tx1"/>
                  </a:solidFill>
                  <a:effectLst/>
                  <a:uLnTx/>
                  <a:uFillTx/>
                  <a:latin typeface="微软雅黑" pitchFamily="34" charset="-122"/>
                  <a:ea typeface="微软雅黑" pitchFamily="34" charset="-122"/>
                  <a:cs typeface="+mn-cs"/>
                  <a:sym typeface="Arial" pitchFamily="34" charset="0"/>
                </a:rPr>
                <a:t>新闻出版</a:t>
              </a:r>
            </a:p>
          </p:txBody>
        </p:sp>
        <p:sp>
          <p:nvSpPr>
            <p:cNvPr id="31" name="标题 1"/>
            <p:cNvSpPr txBox="1"/>
            <p:nvPr>
              <p:custDataLst>
                <p:tags r:id="rId11"/>
              </p:custDataLst>
            </p:nvPr>
          </p:nvSpPr>
          <p:spPr>
            <a:xfrm>
              <a:off x="5251" y="9301"/>
              <a:ext cx="1832" cy="882"/>
            </a:xfrm>
            <a:prstGeom prst="rect">
              <a:avLst/>
            </a:prstGeom>
            <a:grpFill/>
          </p:spPr>
          <p:txBody>
            <a:bodyPr wrap="square" bIns="46800" rtlCol="0">
              <a:noAutofit/>
            </a:bodyPr>
            <a:lstStyle>
              <a:defPPr>
                <a:defRPr lang="zh-CN"/>
              </a:defPPr>
              <a:lvl1pPr>
                <a:lnSpc>
                  <a:spcPct val="130000"/>
                </a:lnSpc>
                <a:defRPr sz="1200"/>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700" b="1" i="0" u="none" strike="noStrike" kern="1200" cap="none" spc="150" normalizeH="0" baseline="0" noProof="0">
                  <a:ln>
                    <a:noFill/>
                  </a:ln>
                  <a:solidFill>
                    <a:schemeClr val="tx1"/>
                  </a:solidFill>
                  <a:effectLst/>
                  <a:uLnTx/>
                  <a:uFillTx/>
                  <a:latin typeface="微软雅黑" pitchFamily="34" charset="-122"/>
                  <a:ea typeface="微软雅黑" pitchFamily="34" charset="-122"/>
                  <a:cs typeface="+mn-cs"/>
                  <a:sym typeface="Arial" pitchFamily="34" charset="0"/>
                </a:rPr>
                <a:t>广播影视</a:t>
              </a:r>
            </a:p>
          </p:txBody>
        </p:sp>
        <p:sp>
          <p:nvSpPr>
            <p:cNvPr id="32" name="标题 1"/>
            <p:cNvSpPr txBox="1"/>
            <p:nvPr>
              <p:custDataLst>
                <p:tags r:id="rId12"/>
              </p:custDataLst>
            </p:nvPr>
          </p:nvSpPr>
          <p:spPr>
            <a:xfrm>
              <a:off x="8038" y="9305"/>
              <a:ext cx="1832" cy="882"/>
            </a:xfrm>
            <a:prstGeom prst="rect">
              <a:avLst/>
            </a:prstGeom>
            <a:grpFill/>
          </p:spPr>
          <p:txBody>
            <a:bodyPr wrap="square" bIns="46800" rtlCol="0">
              <a:noAutofit/>
            </a:bodyPr>
            <a:lstStyle>
              <a:defPPr>
                <a:defRPr lang="zh-CN"/>
              </a:defPPr>
              <a:lvl1pPr>
                <a:lnSpc>
                  <a:spcPct val="130000"/>
                </a:lnSpc>
                <a:defRPr sz="1200"/>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700" b="1" i="0" u="none" strike="noStrike" kern="1200" cap="none" spc="150" normalizeH="0" baseline="0" noProof="0">
                  <a:ln>
                    <a:noFill/>
                  </a:ln>
                  <a:solidFill>
                    <a:schemeClr val="tx1"/>
                  </a:solidFill>
                  <a:effectLst/>
                  <a:uLnTx/>
                  <a:uFillTx/>
                  <a:latin typeface="微软雅黑" pitchFamily="34" charset="-122"/>
                  <a:ea typeface="微软雅黑" pitchFamily="34" charset="-122"/>
                  <a:cs typeface="+mn-cs"/>
                  <a:sym typeface="Arial" pitchFamily="34" charset="0"/>
                </a:rPr>
                <a:t>文化艺术</a:t>
              </a:r>
            </a:p>
          </p:txBody>
        </p:sp>
        <p:sp>
          <p:nvSpPr>
            <p:cNvPr id="33" name="矩形 32"/>
            <p:cNvSpPr/>
            <p:nvPr>
              <p:custDataLst>
                <p:tags r:id="rId13"/>
              </p:custDataLst>
            </p:nvPr>
          </p:nvSpPr>
          <p:spPr>
            <a:xfrm>
              <a:off x="4064" y="6621"/>
              <a:ext cx="4245" cy="495"/>
            </a:xfrm>
            <a:prstGeom prst="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300" normalizeH="0" baseline="0" noProof="0" dirty="0">
                  <a:ln>
                    <a:noFill/>
                  </a:ln>
                  <a:solidFill>
                    <a:schemeClr val="tx1"/>
                  </a:solidFill>
                  <a:effectLst/>
                  <a:uLnTx/>
                  <a:uFillTx/>
                  <a:latin typeface="微软雅黑" pitchFamily="34" charset="-122"/>
                  <a:ea typeface="微软雅黑" pitchFamily="34" charset="-122"/>
                  <a:cs typeface="+mn-cs"/>
                  <a:sym typeface="Arial" pitchFamily="34" charset="0"/>
                </a:rPr>
                <a:t>经营性文化事业单位</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138546" y="1479053"/>
            <a:ext cx="11950536" cy="4897995"/>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税务总局关于扩大固定资产加速折旧优惠政策适用范围的公告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（财政部 税务总局公告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年第</a:t>
            </a:r>
            <a:r>
              <a:rPr lang="en-US" altLang="zh-CN" sz="2400" b="1" dirty="0">
                <a:solidFill>
                  <a:srgbClr val="FF0000"/>
                </a:solidFill>
                <a:latin typeface="微软雅黑" pitchFamily="34" charset="-122"/>
                <a:ea typeface="微软雅黑" pitchFamily="34" charset="-122"/>
                <a:sym typeface="+mn-ea"/>
              </a:rPr>
              <a:t>66</a:t>
            </a:r>
            <a:r>
              <a:rPr lang="zh-CN" altLang="en-US" sz="2400" b="1" dirty="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zh-CN" altLang="en-US" sz="2000" b="1" dirty="0" smtClean="0">
                <a:latin typeface="微软雅黑" pitchFamily="34" charset="-122"/>
                <a:ea typeface="微软雅黑" pitchFamily="34" charset="-122"/>
                <a:sym typeface="+mn-ea"/>
              </a:rPr>
              <a:t>   </a:t>
            </a:r>
            <a:endParaRPr lang="en-US" altLang="zh-CN" sz="20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400" b="1" dirty="0" smtClean="0">
                <a:latin typeface="微软雅黑" pitchFamily="34" charset="-122"/>
                <a:ea typeface="微软雅黑" pitchFamily="34" charset="-122"/>
                <a:sym typeface="+mn-ea"/>
              </a:rPr>
              <a:t>       自</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日起，适用</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财政部 国家税务总局关于完善固定资产加速折旧企业所得税政策的通知</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（财税</a:t>
            </a:r>
            <a:r>
              <a:rPr lang="en-US" altLang="zh-CN" sz="2400" b="1" dirty="0">
                <a:latin typeface="微软雅黑" pitchFamily="34" charset="-122"/>
                <a:ea typeface="微软雅黑" pitchFamily="34" charset="-122"/>
                <a:sym typeface="+mn-ea"/>
              </a:rPr>
              <a:t>〔2014〕75</a:t>
            </a:r>
            <a:r>
              <a:rPr lang="zh-CN" altLang="en-US" sz="2400" b="1" dirty="0">
                <a:latin typeface="微软雅黑" pitchFamily="34" charset="-122"/>
                <a:ea typeface="微软雅黑" pitchFamily="34" charset="-122"/>
                <a:sym typeface="+mn-ea"/>
              </a:rPr>
              <a:t>号）和</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财政部 国家税务总局关于进一步完善固定资产加速折旧企业所得税政策的通知</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（财税</a:t>
            </a:r>
            <a:r>
              <a:rPr lang="en-US" altLang="zh-CN" sz="2400" b="1" dirty="0">
                <a:latin typeface="微软雅黑" pitchFamily="34" charset="-122"/>
                <a:ea typeface="微软雅黑" pitchFamily="34" charset="-122"/>
                <a:sym typeface="+mn-ea"/>
              </a:rPr>
              <a:t>〔2015〕106</a:t>
            </a:r>
            <a:r>
              <a:rPr lang="zh-CN" altLang="en-US" sz="2400" b="1" dirty="0">
                <a:latin typeface="微软雅黑" pitchFamily="34" charset="-122"/>
                <a:ea typeface="微软雅黑" pitchFamily="34" charset="-122"/>
                <a:sym typeface="+mn-ea"/>
              </a:rPr>
              <a:t>号）规定固定资产加速折旧优惠的行业范围，扩大至全部制造业</a:t>
            </a:r>
            <a:r>
              <a:rPr lang="zh-CN" altLang="en-US" sz="2400" b="1" dirty="0" smtClean="0">
                <a:latin typeface="微软雅黑" pitchFamily="34" charset="-122"/>
                <a:ea typeface="微软雅黑" pitchFamily="34" charset="-122"/>
                <a:sym typeface="+mn-ea"/>
              </a:rPr>
              <a:t>领域。</a:t>
            </a:r>
            <a:endParaRPr lang="zh-CN" altLang="en-US" sz="2400" b="1" dirty="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kumimoji="0" lang="en-US"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     </a:t>
            </a:r>
            <a:endParaRPr kumimoji="0" lang="zh-CN" altLang="en-US" sz="2400" b="1" i="0" u="none" strike="noStrike" kern="1200" cap="none" spc="200" normalizeH="0" baseline="0" noProof="0" dirty="0">
              <a:ln>
                <a:noFill/>
              </a:ln>
              <a:solidFill>
                <a:schemeClr val="tx1"/>
              </a:solidFill>
              <a:effectLst/>
              <a:uLnTx/>
              <a:uFillTx/>
              <a:latin typeface="微软雅黑" pitchFamily="34" charset="-122"/>
              <a:ea typeface="微软雅黑" pitchFamily="34" charset="-122"/>
            </a:endParaRPr>
          </a:p>
        </p:txBody>
      </p:sp>
      <p:cxnSp>
        <p:nvCxnSpPr>
          <p:cNvPr id="6" name="直接连接符 5"/>
          <p:cNvCxnSpPr/>
          <p:nvPr/>
        </p:nvCxnSpPr>
        <p:spPr>
          <a:xfrm>
            <a:off x="605640" y="3194462"/>
            <a:ext cx="11162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97612"/>
            <a:ext cx="6575321" cy="871166"/>
          </a:xfrm>
        </p:spPr>
        <p:txBody>
          <a:bodyPr anchor="ctr" anchorCtr="0">
            <a:normAutofit fontScale="85000" lnSpcReduction="10000"/>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7</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扩大固定资产加速折旧优惠政策适用范围</a:t>
            </a:r>
            <a:br>
              <a:rPr lang="zh-CN" altLang="en-US" dirty="0">
                <a:solidFill>
                  <a:srgbClr val="FDB52D"/>
                </a:solidFill>
                <a:latin typeface="微软雅黑" pitchFamily="34" charset="-122"/>
                <a:ea typeface="微软雅黑" pitchFamily="34" charset="-122"/>
                <a:cs typeface="等线 Light" charset="0"/>
                <a:sym typeface="+mn-ea"/>
              </a:rPr>
            </a:br>
            <a:endParaRPr lang="zh-CN" altLang="en-US" dirty="0">
              <a:solidFill>
                <a:srgbClr val="FDB52D"/>
              </a:solidFill>
              <a:latin typeface="微软雅黑" pitchFamily="34" charset="-122"/>
              <a:ea typeface="微软雅黑" pitchFamily="34" charset="-122"/>
              <a:cs typeface="等线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Administrator\Desktop\微立体创业计划\002.png"/>
          <p:cNvPicPr>
            <a:picLocks noChangeAspect="1" noChangeArrowheads="1"/>
          </p:cNvPicPr>
          <p:nvPr/>
        </p:nvPicPr>
        <p:blipFill>
          <a:blip r:embed="rId2"/>
          <a:srcRect/>
          <a:stretch>
            <a:fillRect/>
          </a:stretch>
        </p:blipFill>
        <p:spPr bwMode="auto">
          <a:xfrm>
            <a:off x="4297363" y="1484313"/>
            <a:ext cx="3671887" cy="3673475"/>
          </a:xfrm>
          <a:prstGeom prst="rect">
            <a:avLst/>
          </a:prstGeom>
          <a:noFill/>
          <a:effectLst>
            <a:outerShdw blurRad="292100" dist="177800" dir="2460000" sx="99000" sy="99000" algn="l" rotWithShape="0">
              <a:prstClr val="black">
                <a:alpha val="39000"/>
              </a:prstClr>
            </a:outerShdw>
          </a:effectLst>
        </p:spPr>
      </p:pic>
      <p:sp>
        <p:nvSpPr>
          <p:cNvPr id="19" name="Freeform 5"/>
          <p:cNvSpPr/>
          <p:nvPr/>
        </p:nvSpPr>
        <p:spPr bwMode="auto">
          <a:xfrm rot="5400000">
            <a:off x="4279900" y="2035176"/>
            <a:ext cx="1095375" cy="97155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solidFill>
              <a:srgbClr val="FFFFFF"/>
            </a:solidFill>
          </a:ln>
          <a:effectLst>
            <a:outerShdw blurRad="444500" dist="152400" dir="2700000" algn="tl" rotWithShape="0">
              <a:prstClr val="black">
                <a:alpha val="30000"/>
              </a:prstClr>
            </a:outerShdw>
          </a:effectLst>
        </p:spPr>
        <p:txBody>
          <a:bodyPr/>
          <a:lstStyle/>
          <a:p>
            <a:pPr fontAlgn="auto">
              <a:spcBef>
                <a:spcPts val="0"/>
              </a:spcBef>
              <a:spcAft>
                <a:spcPts val="0"/>
              </a:spcAft>
              <a:defRPr/>
            </a:pPr>
            <a:endParaRPr lang="zh-CN" altLang="en-US" sz="1600" b="1">
              <a:latin typeface="微软雅黑" pitchFamily="34" charset="-122"/>
              <a:ea typeface="微软雅黑" pitchFamily="34" charset="-122"/>
            </a:endParaRPr>
          </a:p>
        </p:txBody>
      </p:sp>
      <p:sp>
        <p:nvSpPr>
          <p:cNvPr id="20" name="TextBox 7"/>
          <p:cNvSpPr>
            <a:spLocks noChangeArrowheads="1"/>
          </p:cNvSpPr>
          <p:nvPr/>
        </p:nvSpPr>
        <p:spPr bwMode="auto">
          <a:xfrm>
            <a:off x="4179888" y="2301875"/>
            <a:ext cx="1260475" cy="492125"/>
          </a:xfrm>
          <a:prstGeom prst="rect">
            <a:avLst/>
          </a:prstGeom>
          <a:noFill/>
          <a:ln w="9525">
            <a:noFill/>
            <a:miter lim="800000"/>
          </a:ln>
        </p:spPr>
        <p:txBody>
          <a:bodyPr lIns="0" tIns="0" rIns="0" bIns="0">
            <a:spAutoFit/>
          </a:bodyPr>
          <a:lstStyle/>
          <a:p>
            <a:pPr algn="ctr"/>
            <a:r>
              <a:rPr lang="en-US" altLang="zh-CN" sz="3200" b="1">
                <a:solidFill>
                  <a:schemeClr val="bg1"/>
                </a:solidFill>
                <a:latin typeface="Impact MT Std"/>
                <a:ea typeface="微软雅黑" pitchFamily="34" charset="-122"/>
                <a:sym typeface="微软雅黑" pitchFamily="34" charset="-122"/>
              </a:rPr>
              <a:t>1</a:t>
            </a:r>
          </a:p>
        </p:txBody>
      </p:sp>
      <p:pic>
        <p:nvPicPr>
          <p:cNvPr id="92" name="Picture 3" descr="C:\Users\Administrator\Desktop\微立体创业计划\002.png"/>
          <p:cNvPicPr>
            <a:picLocks noChangeAspect="1" noChangeArrowheads="1"/>
          </p:cNvPicPr>
          <p:nvPr/>
        </p:nvPicPr>
        <p:blipFill>
          <a:blip r:embed="rId2"/>
          <a:srcRect/>
          <a:stretch>
            <a:fillRect/>
          </a:stretch>
        </p:blipFill>
        <p:spPr bwMode="auto">
          <a:xfrm>
            <a:off x="757238" y="2833688"/>
            <a:ext cx="2447925" cy="2447925"/>
          </a:xfrm>
          <a:prstGeom prst="rect">
            <a:avLst/>
          </a:prstGeom>
          <a:noFill/>
          <a:effectLst>
            <a:outerShdw blurRad="292100" dist="177800" dir="2460000" sx="99000" sy="99000" algn="l" rotWithShape="0">
              <a:prstClr val="black">
                <a:alpha val="39000"/>
              </a:prstClr>
            </a:outerShdw>
          </a:effectLst>
        </p:spPr>
      </p:pic>
      <p:pic>
        <p:nvPicPr>
          <p:cNvPr id="91" name="Picture 3" descr="C:\Users\Administrator\Desktop\微立体创业计划\002.png"/>
          <p:cNvPicPr>
            <a:picLocks noChangeAspect="1" noChangeArrowheads="1"/>
          </p:cNvPicPr>
          <p:nvPr/>
        </p:nvPicPr>
        <p:blipFill>
          <a:blip r:embed="rId2"/>
          <a:srcRect/>
          <a:stretch>
            <a:fillRect/>
          </a:stretch>
        </p:blipFill>
        <p:spPr bwMode="auto">
          <a:xfrm>
            <a:off x="-334962" y="4547393"/>
            <a:ext cx="2447926" cy="2447925"/>
          </a:xfrm>
          <a:prstGeom prst="rect">
            <a:avLst/>
          </a:prstGeom>
          <a:noFill/>
          <a:effectLst>
            <a:outerShdw blurRad="292100" dist="177800" dir="2460000" sx="99000" sy="99000" algn="l" rotWithShape="0">
              <a:prstClr val="black">
                <a:alpha val="39000"/>
              </a:prstClr>
            </a:outerShdw>
          </a:effectLst>
        </p:spPr>
      </p:pic>
      <p:pic>
        <p:nvPicPr>
          <p:cNvPr id="93" name="Picture 3" descr="C:\Users\Administrator\Desktop\微立体创业计划\002.png"/>
          <p:cNvPicPr>
            <a:picLocks noChangeAspect="1" noChangeArrowheads="1"/>
          </p:cNvPicPr>
          <p:nvPr/>
        </p:nvPicPr>
        <p:blipFill>
          <a:blip r:embed="rId2"/>
          <a:srcRect/>
          <a:stretch>
            <a:fillRect/>
          </a:stretch>
        </p:blipFill>
        <p:spPr bwMode="auto">
          <a:xfrm>
            <a:off x="2012950" y="4497388"/>
            <a:ext cx="2547938" cy="2547937"/>
          </a:xfrm>
          <a:prstGeom prst="rect">
            <a:avLst/>
          </a:prstGeom>
          <a:noFill/>
          <a:effectLst>
            <a:outerShdw blurRad="292100" dist="177800" dir="2460000" sx="99000" sy="99000" algn="l" rotWithShape="0">
              <a:prstClr val="black">
                <a:alpha val="39000"/>
              </a:prstClr>
            </a:outerShdw>
          </a:effectLst>
        </p:spPr>
      </p:pic>
      <p:sp>
        <p:nvSpPr>
          <p:cNvPr id="5" name="矩形 4"/>
          <p:cNvSpPr>
            <a:spLocks noChangeArrowheads="1"/>
          </p:cNvSpPr>
          <p:nvPr/>
        </p:nvSpPr>
        <p:spPr bwMode="auto">
          <a:xfrm>
            <a:off x="5665788" y="4002088"/>
            <a:ext cx="833437" cy="49212"/>
          </a:xfrm>
          <a:prstGeom prst="rect">
            <a:avLst/>
          </a:prstGeom>
          <a:solidFill>
            <a:srgbClr val="0070C0"/>
          </a:solidFill>
          <a:ln w="25400" algn="ctr">
            <a:noFill/>
            <a:miter lim="800000"/>
          </a:ln>
        </p:spPr>
        <p:txBody>
          <a:bodyPr anchor="ctr"/>
          <a:lstStyle/>
          <a:p>
            <a:pPr algn="ctr"/>
            <a:endParaRPr lang="zh-CN" altLang="en-US">
              <a:ea typeface="微软雅黑" pitchFamily="34" charset="-122"/>
            </a:endParaRPr>
          </a:p>
        </p:txBody>
      </p:sp>
      <p:sp>
        <p:nvSpPr>
          <p:cNvPr id="21" name="文本框 163"/>
          <p:cNvSpPr txBox="1">
            <a:spLocks noChangeArrowheads="1"/>
          </p:cNvSpPr>
          <p:nvPr/>
        </p:nvSpPr>
        <p:spPr bwMode="auto">
          <a:xfrm>
            <a:off x="4792663" y="2660650"/>
            <a:ext cx="2705100" cy="1261884"/>
          </a:xfrm>
          <a:prstGeom prst="rect">
            <a:avLst/>
          </a:prstGeom>
          <a:noFill/>
          <a:ln w="9525">
            <a:noFill/>
            <a:miter lim="800000"/>
          </a:ln>
        </p:spPr>
        <p:txBody>
          <a:bodyPr>
            <a:spAutoFit/>
          </a:bodyPr>
          <a:lstStyle/>
          <a:p>
            <a:pPr algn="ctr"/>
            <a:r>
              <a:rPr lang="zh-CN" altLang="en-US" b="1" dirty="0">
                <a:solidFill>
                  <a:srgbClr val="7F7F7F"/>
                </a:solidFill>
                <a:latin typeface="微软雅黑" pitchFamily="34" charset="-122"/>
                <a:ea typeface="微软雅黑" pitchFamily="34" charset="-122"/>
                <a:cs typeface="Arial" pitchFamily="34" charset="0"/>
              </a:rPr>
              <a:t>第一部分  </a:t>
            </a:r>
            <a:endParaRPr lang="en-US" altLang="zh-CN" sz="2000" b="1" dirty="0">
              <a:solidFill>
                <a:srgbClr val="7F7F7F"/>
              </a:solidFill>
              <a:latin typeface="微软雅黑" pitchFamily="34" charset="-122"/>
              <a:ea typeface="微软雅黑" pitchFamily="34" charset="-122"/>
              <a:cs typeface="Arial" pitchFamily="34" charset="0"/>
            </a:endParaRPr>
          </a:p>
          <a:p>
            <a:pPr algn="ctr"/>
            <a:r>
              <a:rPr lang="zh-CN" altLang="en-US" sz="2800" b="1" dirty="0">
                <a:solidFill>
                  <a:schemeClr val="tx2"/>
                </a:solidFill>
                <a:latin typeface="微软雅黑" pitchFamily="34" charset="-122"/>
                <a:ea typeface="微软雅黑" pitchFamily="34" charset="-122"/>
              </a:rPr>
              <a:t>企业</a:t>
            </a:r>
            <a:r>
              <a:rPr lang="zh-CN" altLang="en-US" sz="2800" b="1" dirty="0" smtClean="0">
                <a:solidFill>
                  <a:schemeClr val="tx2"/>
                </a:solidFill>
                <a:latin typeface="微软雅黑" pitchFamily="34" charset="-122"/>
                <a:ea typeface="微软雅黑" pitchFamily="34" charset="-122"/>
              </a:rPr>
              <a:t>所得税基础知识简介</a:t>
            </a:r>
            <a:endParaRPr lang="zh-CN" altLang="en-US" sz="2800" b="1"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val="4144487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2"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42" presetClass="entr" presetSubtype="0" fill="hold" nodeType="withEffect">
                                  <p:stCondLst>
                                    <p:cond delay="75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anim calcmode="lin" valueType="num">
                                      <p:cBhvr>
                                        <p:cTn id="23" dur="500" fill="hold"/>
                                        <p:tgtEl>
                                          <p:spTgt spid="92"/>
                                        </p:tgtEl>
                                        <p:attrNameLst>
                                          <p:attrName>ppt_x</p:attrName>
                                        </p:attrNameLst>
                                      </p:cBhvr>
                                      <p:tavLst>
                                        <p:tav tm="0">
                                          <p:val>
                                            <p:strVal val="#ppt_x"/>
                                          </p:val>
                                        </p:tav>
                                        <p:tav tm="100000">
                                          <p:val>
                                            <p:strVal val="#ppt_x"/>
                                          </p:val>
                                        </p:tav>
                                      </p:tavLst>
                                    </p:anim>
                                    <p:anim calcmode="lin" valueType="num">
                                      <p:cBhvr>
                                        <p:cTn id="24" dur="500" fill="hold"/>
                                        <p:tgtEl>
                                          <p:spTgt spid="9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anim calcmode="lin" valueType="num">
                                      <p:cBhvr>
                                        <p:cTn id="28" dur="500" fill="hold"/>
                                        <p:tgtEl>
                                          <p:spTgt spid="91"/>
                                        </p:tgtEl>
                                        <p:attrNameLst>
                                          <p:attrName>ppt_x</p:attrName>
                                        </p:attrNameLst>
                                      </p:cBhvr>
                                      <p:tavLst>
                                        <p:tav tm="0">
                                          <p:val>
                                            <p:strVal val="#ppt_x"/>
                                          </p:val>
                                        </p:tav>
                                        <p:tav tm="100000">
                                          <p:val>
                                            <p:strVal val="#ppt_x"/>
                                          </p:val>
                                        </p:tav>
                                      </p:tavLst>
                                    </p:anim>
                                    <p:anim calcmode="lin" valueType="num">
                                      <p:cBhvr>
                                        <p:cTn id="29" dur="5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anim calcmode="lin" valueType="num">
                                      <p:cBhvr>
                                        <p:cTn id="33" dur="500" fill="hold"/>
                                        <p:tgtEl>
                                          <p:spTgt spid="93"/>
                                        </p:tgtEl>
                                        <p:attrNameLst>
                                          <p:attrName>ppt_x</p:attrName>
                                        </p:attrNameLst>
                                      </p:cBhvr>
                                      <p:tavLst>
                                        <p:tav tm="0">
                                          <p:val>
                                            <p:strVal val="#ppt_x"/>
                                          </p:val>
                                        </p:tav>
                                        <p:tav tm="100000">
                                          <p:val>
                                            <p:strVal val="#ppt_x"/>
                                          </p:val>
                                        </p:tav>
                                      </p:tavLst>
                                    </p:anim>
                                    <p:anim calcmode="lin" valueType="num">
                                      <p:cBhvr>
                                        <p:cTn id="34" dur="500" fill="hold"/>
                                        <p:tgtEl>
                                          <p:spTgt spid="93"/>
                                        </p:tgtEl>
                                        <p:attrNameLst>
                                          <p:attrName>ppt_y</p:attrName>
                                        </p:attrNameLst>
                                      </p:cBhvr>
                                      <p:tavLst>
                                        <p:tav tm="0">
                                          <p:val>
                                            <p:strVal val="#ppt_y+.1"/>
                                          </p:val>
                                        </p:tav>
                                        <p:tav tm="100000">
                                          <p:val>
                                            <p:strVal val="#ppt_y"/>
                                          </p:val>
                                        </p:tav>
                                      </p:tavLst>
                                    </p:anim>
                                  </p:childTnLst>
                                </p:cTn>
                              </p:par>
                            </p:childTnLst>
                          </p:cTn>
                        </p:par>
                        <p:par>
                          <p:cTn id="35" fill="hold">
                            <p:stCondLst>
                              <p:cond delay="1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2250"/>
                            </p:stCondLst>
                            <p:childTnLst>
                              <p:par>
                                <p:cTn id="42" presetID="1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bldLvl="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zh-CN" altLang="en-US"/>
          </a:p>
        </p:txBody>
      </p:sp>
      <p:graphicFrame>
        <p:nvGraphicFramePr>
          <p:cNvPr id="3" name="内容占位符 2"/>
          <p:cNvGraphicFramePr/>
          <p:nvPr/>
        </p:nvGraphicFramePr>
        <p:xfrm>
          <a:off x="160503" y="1330036"/>
          <a:ext cx="11391265" cy="4622800"/>
        </p:xfrm>
        <a:graphic>
          <a:graphicData uri="http://schemas.openxmlformats.org/drawingml/2006/table">
            <a:tbl>
              <a:tblPr firstRow="1" bandRow="1">
                <a:tableStyleId>{5C22544A-7EE6-4342-B048-85BDC9FD1C3A}</a:tableStyleId>
              </a:tblPr>
              <a:tblGrid>
                <a:gridCol w="1666240"/>
                <a:gridCol w="1882140"/>
                <a:gridCol w="1008380"/>
                <a:gridCol w="1578610"/>
                <a:gridCol w="1981835"/>
                <a:gridCol w="1692910"/>
                <a:gridCol w="1581150"/>
              </a:tblGrid>
              <a:tr h="615934">
                <a:tc>
                  <a:txBody>
                    <a:bodyPr/>
                    <a:lstStyle/>
                    <a:p>
                      <a:pPr indent="0" algn="ctr">
                        <a:buNone/>
                      </a:pPr>
                      <a:r>
                        <a:rPr lang="zh-CN" sz="2400" b="1" dirty="0">
                          <a:latin typeface="微软雅黑" pitchFamily="34" charset="-122"/>
                          <a:ea typeface="微软雅黑" pitchFamily="34" charset="-122"/>
                        </a:rPr>
                        <a:t>行业</a:t>
                      </a:r>
                      <a:endParaRPr lang="zh-CN" altLang="en-US" sz="2400" b="1" dirty="0">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执行期</a:t>
                      </a:r>
                      <a:endParaRPr lang="zh-CN"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性质</a:t>
                      </a:r>
                      <a:r>
                        <a:rPr lang="en-US" sz="2400" b="1">
                          <a:latin typeface="微软雅黑" pitchFamily="34" charset="-122"/>
                          <a:ea typeface="微软雅黑" pitchFamily="34" charset="-122"/>
                        </a:rPr>
                        <a:t> </a:t>
                      </a:r>
                      <a:endParaRPr lang="en-US"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单位价值</a:t>
                      </a:r>
                      <a:endParaRPr lang="zh-CN"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固定资产类型</a:t>
                      </a:r>
                      <a:endParaRPr lang="zh-CN"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折旧扣除方法</a:t>
                      </a:r>
                      <a:endParaRPr lang="zh-CN"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altLang="en-US" sz="2400" b="1">
                          <a:latin typeface="微软雅黑" pitchFamily="34" charset="-122"/>
                          <a:ea typeface="微软雅黑" pitchFamily="34" charset="-122"/>
                        </a:rPr>
                        <a:t>文件号</a:t>
                      </a:r>
                    </a:p>
                  </a:txBody>
                  <a:tcPr marL="12700" marR="12700" marT="12700" anchor="ctr"/>
                </a:tc>
              </a:tr>
              <a:tr h="763270">
                <a:tc>
                  <a:txBody>
                    <a:bodyPr/>
                    <a:lstStyle/>
                    <a:p>
                      <a:pPr indent="0" algn="ctr">
                        <a:buNone/>
                      </a:pPr>
                      <a:r>
                        <a:rPr lang="zh-CN" sz="2400" b="1" dirty="0">
                          <a:latin typeface="微软雅黑" pitchFamily="34" charset="-122"/>
                          <a:ea typeface="微软雅黑" pitchFamily="34" charset="-122"/>
                        </a:rPr>
                        <a:t>全部制造业     小型微利企业</a:t>
                      </a:r>
                      <a:endParaRPr lang="zh-CN" altLang="en-US" sz="2400" b="1" dirty="0">
                        <a:latin typeface="微软雅黑" pitchFamily="34" charset="-122"/>
                        <a:ea typeface="微软雅黑" pitchFamily="34" charset="-122"/>
                      </a:endParaRPr>
                    </a:p>
                  </a:txBody>
                  <a:tcPr marL="12700" marR="12700" marT="12700" anchor="ctr"/>
                </a:tc>
                <a:tc>
                  <a:txBody>
                    <a:bodyPr/>
                    <a:lstStyle/>
                    <a:p>
                      <a:pPr indent="0" algn="ctr">
                        <a:buNone/>
                      </a:pPr>
                      <a:r>
                        <a:rPr lang="zh-CN" sz="2400" b="1" dirty="0">
                          <a:latin typeface="微软雅黑" pitchFamily="34" charset="-122"/>
                          <a:ea typeface="微软雅黑" pitchFamily="34" charset="-122"/>
                        </a:rPr>
                        <a:t>2019年1月1日后</a:t>
                      </a:r>
                      <a:endParaRPr lang="zh-CN" altLang="en-US" sz="2400" b="1" dirty="0">
                        <a:latin typeface="微软雅黑" pitchFamily="34" charset="-122"/>
                        <a:ea typeface="微软雅黑" pitchFamily="34" charset="-122"/>
                      </a:endParaRPr>
                    </a:p>
                  </a:txBody>
                  <a:tcPr marL="12700" marR="12700" marT="12700" anchor="ctr"/>
                </a:tc>
                <a:tc rowSpan="2">
                  <a:txBody>
                    <a:bodyPr/>
                    <a:lstStyle/>
                    <a:p>
                      <a:pPr indent="0" algn="ctr">
                        <a:buNone/>
                      </a:pPr>
                      <a:r>
                        <a:rPr lang="zh-CN" sz="2400" b="1" dirty="0">
                          <a:latin typeface="微软雅黑" pitchFamily="34" charset="-122"/>
                          <a:ea typeface="微软雅黑" pitchFamily="34" charset="-122"/>
                        </a:rPr>
                        <a:t>新购进</a:t>
                      </a:r>
                      <a:endParaRPr lang="zh-CN" altLang="en-US" sz="2400" b="1" dirty="0">
                        <a:latin typeface="微软雅黑" pitchFamily="34" charset="-122"/>
                        <a:ea typeface="微软雅黑" pitchFamily="34" charset="-122"/>
                      </a:endParaRPr>
                    </a:p>
                  </a:txBody>
                  <a:tcPr marL="12700" marR="12700" marT="12700" anchor="ctr"/>
                </a:tc>
                <a:tc>
                  <a:txBody>
                    <a:bodyPr/>
                    <a:lstStyle/>
                    <a:p>
                      <a:pPr indent="0" algn="ctr">
                        <a:buNone/>
                      </a:pPr>
                      <a:r>
                        <a:rPr lang="zh-CN" sz="2400" b="1" dirty="0">
                          <a:latin typeface="微软雅黑" pitchFamily="34" charset="-122"/>
                          <a:ea typeface="微软雅黑" pitchFamily="34" charset="-122"/>
                        </a:rPr>
                        <a:t>不超过100万元</a:t>
                      </a:r>
                      <a:endParaRPr lang="zh-CN" altLang="en-US" sz="2400" b="1" dirty="0">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研发和生产经营   共用的仪器、设备</a:t>
                      </a:r>
                      <a:endParaRPr lang="zh-CN"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一次性扣除</a:t>
                      </a:r>
                      <a:endParaRPr lang="zh-CN"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财税〔2015〕106号</a:t>
                      </a:r>
                    </a:p>
                  </a:txBody>
                  <a:tcPr marL="12700" marR="12700" marT="12700" anchor="ctr"/>
                </a:tc>
              </a:tr>
              <a:tr h="763270">
                <a:tc>
                  <a:txBody>
                    <a:bodyPr/>
                    <a:lstStyle/>
                    <a:p>
                      <a:pPr indent="0" algn="ctr">
                        <a:buNone/>
                      </a:pPr>
                      <a:r>
                        <a:rPr lang="zh-CN" sz="2400" b="1" dirty="0">
                          <a:latin typeface="微软雅黑" pitchFamily="34" charset="-122"/>
                          <a:ea typeface="微软雅黑" pitchFamily="34" charset="-122"/>
                        </a:rPr>
                        <a:t>全部</a:t>
                      </a:r>
                      <a:r>
                        <a:rPr lang="zh-CN" sz="2400" b="1" dirty="0" smtClean="0">
                          <a:latin typeface="微软雅黑" pitchFamily="34" charset="-122"/>
                          <a:ea typeface="微软雅黑" pitchFamily="34" charset="-122"/>
                        </a:rPr>
                        <a:t>制造业</a:t>
                      </a:r>
                      <a:endParaRPr lang="zh-CN" altLang="en-US" sz="1100" b="1" dirty="0">
                        <a:solidFill>
                          <a:srgbClr val="FF0000"/>
                        </a:solidFill>
                        <a:latin typeface="微软雅黑" pitchFamily="34" charset="-122"/>
                        <a:ea typeface="微软雅黑" pitchFamily="34" charset="-122"/>
                      </a:endParaRPr>
                    </a:p>
                  </a:txBody>
                  <a:tcPr marL="12700" marR="12700" marT="12700" anchor="ctr"/>
                </a:tc>
                <a:tc>
                  <a:txBody>
                    <a:bodyPr/>
                    <a:lstStyle/>
                    <a:p>
                      <a:pPr indent="0" algn="ctr">
                        <a:buNone/>
                      </a:pPr>
                      <a:r>
                        <a:rPr lang="zh-CN" sz="2400" b="1" dirty="0">
                          <a:latin typeface="微软雅黑" pitchFamily="34" charset="-122"/>
                          <a:ea typeface="微软雅黑" pitchFamily="34" charset="-122"/>
                        </a:rPr>
                        <a:t>2019年1月1日后</a:t>
                      </a:r>
                      <a:endParaRPr lang="zh-CN" altLang="en-US" sz="2400" b="1" dirty="0">
                        <a:latin typeface="微软雅黑" pitchFamily="34" charset="-122"/>
                        <a:ea typeface="微软雅黑" pitchFamily="34" charset="-122"/>
                      </a:endParaRPr>
                    </a:p>
                  </a:txBody>
                  <a:tcPr marL="12700" marR="12700" marT="12700" anchor="ctr"/>
                </a:tc>
                <a:tc vMerge="1">
                  <a:txBody>
                    <a:bodyPr/>
                    <a:lstStyle/>
                    <a:p>
                      <a:endParaRPr lang="zh-CN"/>
                    </a:p>
                  </a:txBody>
                  <a:tcPr/>
                </a:tc>
                <a:tc>
                  <a:txBody>
                    <a:bodyPr/>
                    <a:lstStyle/>
                    <a:p>
                      <a:pPr indent="0" algn="ctr">
                        <a:buNone/>
                      </a:pPr>
                      <a:r>
                        <a:rPr lang="zh-CN" sz="2400" b="1" dirty="0">
                          <a:latin typeface="微软雅黑" pitchFamily="34" charset="-122"/>
                          <a:ea typeface="微软雅黑" pitchFamily="34" charset="-122"/>
                        </a:rPr>
                        <a:t>无限制</a:t>
                      </a:r>
                      <a:endParaRPr lang="zh-CN" altLang="en-US" sz="2400" b="1" dirty="0">
                        <a:latin typeface="微软雅黑" pitchFamily="34" charset="-122"/>
                        <a:ea typeface="微软雅黑" pitchFamily="34" charset="-122"/>
                      </a:endParaRPr>
                    </a:p>
                  </a:txBody>
                  <a:tcPr marL="12700" marR="12700" marT="12700" anchor="ctr"/>
                </a:tc>
                <a:tc>
                  <a:txBody>
                    <a:bodyPr/>
                    <a:lstStyle/>
                    <a:p>
                      <a:pPr indent="0" algn="ctr">
                        <a:buNone/>
                      </a:pPr>
                      <a:r>
                        <a:rPr lang="zh-CN" sz="2400" b="1" dirty="0">
                          <a:latin typeface="微软雅黑" pitchFamily="34" charset="-122"/>
                          <a:ea typeface="微软雅黑" pitchFamily="34" charset="-122"/>
                        </a:rPr>
                        <a:t>固定资产</a:t>
                      </a:r>
                      <a:endParaRPr lang="zh-CN" altLang="en-US" sz="2400" b="1" dirty="0">
                        <a:latin typeface="微软雅黑" pitchFamily="34" charset="-122"/>
                        <a:ea typeface="微软雅黑" pitchFamily="34" charset="-122"/>
                      </a:endParaRPr>
                    </a:p>
                  </a:txBody>
                  <a:tcPr marL="12700" marR="12700" marT="12700" anchor="ctr"/>
                </a:tc>
                <a:tc>
                  <a:txBody>
                    <a:bodyPr/>
                    <a:lstStyle/>
                    <a:p>
                      <a:pPr indent="0" algn="ctr">
                        <a:buNone/>
                      </a:pPr>
                      <a:r>
                        <a:rPr lang="zh-CN" sz="2400" b="1">
                          <a:latin typeface="微软雅黑" pitchFamily="34" charset="-122"/>
                          <a:ea typeface="微软雅黑" pitchFamily="34" charset="-122"/>
                        </a:rPr>
                        <a:t>缩短折旧年限或加速折旧</a:t>
                      </a:r>
                      <a:endParaRPr lang="zh-CN" altLang="en-US" sz="2400" b="1">
                        <a:latin typeface="微软雅黑" pitchFamily="34" charset="-122"/>
                        <a:ea typeface="微软雅黑" pitchFamily="34" charset="-122"/>
                      </a:endParaRPr>
                    </a:p>
                  </a:txBody>
                  <a:tcPr marL="12700" marR="12700" marT="12700" anchor="ctr"/>
                </a:tc>
                <a:tc>
                  <a:txBody>
                    <a:bodyPr/>
                    <a:lstStyle/>
                    <a:p>
                      <a:pPr indent="0" algn="ctr">
                        <a:buNone/>
                      </a:pPr>
                      <a:r>
                        <a:rPr lang="zh-CN" sz="2400" b="1" dirty="0">
                          <a:solidFill>
                            <a:srgbClr val="FF0000"/>
                          </a:solidFill>
                          <a:latin typeface="微软雅黑" pitchFamily="34" charset="-122"/>
                          <a:ea typeface="微软雅黑" pitchFamily="34" charset="-122"/>
                        </a:rPr>
                        <a:t>财政部 税务总局公告2019年第66号</a:t>
                      </a:r>
                    </a:p>
                  </a:txBody>
                  <a:tcPr marL="12700" marR="12700" marT="12700" anchor="ctr"/>
                </a:tc>
              </a:tr>
              <a:tr h="762635">
                <a:tc>
                  <a:txBody>
                    <a:bodyPr/>
                    <a:lstStyle/>
                    <a:p>
                      <a:pPr indent="0" algn="ctr">
                        <a:buNone/>
                      </a:pPr>
                      <a:r>
                        <a:rPr lang="zh-CN" altLang="en-US" sz="2400" b="1">
                          <a:latin typeface="微软雅黑" pitchFamily="34" charset="-122"/>
                          <a:ea typeface="微软雅黑" pitchFamily="34" charset="-122"/>
                        </a:rPr>
                        <a:t>所有行业</a:t>
                      </a:r>
                    </a:p>
                  </a:txBody>
                  <a:tcPr marL="12700" marR="12700" marT="12700" anchor="ctr"/>
                </a:tc>
                <a:tc>
                  <a:txBody>
                    <a:bodyPr/>
                    <a:lstStyle/>
                    <a:p>
                      <a:pPr indent="0" algn="ctr">
                        <a:buNone/>
                      </a:pPr>
                      <a:r>
                        <a:rPr lang="en-US" altLang="zh-CN" sz="2400" b="1">
                          <a:latin typeface="微软雅黑" pitchFamily="34" charset="-122"/>
                          <a:ea typeface="微软雅黑" pitchFamily="34" charset="-122"/>
                        </a:rPr>
                        <a:t>2018</a:t>
                      </a:r>
                      <a:r>
                        <a:rPr lang="zh-CN" altLang="en-US" sz="2400" b="1">
                          <a:latin typeface="微软雅黑" pitchFamily="34" charset="-122"/>
                          <a:ea typeface="微软雅黑" pitchFamily="34" charset="-122"/>
                        </a:rPr>
                        <a:t>年</a:t>
                      </a:r>
                      <a:r>
                        <a:rPr lang="en-US" altLang="zh-CN" sz="2400" b="1">
                          <a:latin typeface="微软雅黑" pitchFamily="34" charset="-122"/>
                          <a:ea typeface="微软雅黑" pitchFamily="34" charset="-122"/>
                        </a:rPr>
                        <a:t>-2020</a:t>
                      </a:r>
                      <a:r>
                        <a:rPr lang="zh-CN" altLang="en-US" sz="2400" b="1">
                          <a:latin typeface="微软雅黑" pitchFamily="34" charset="-122"/>
                          <a:ea typeface="微软雅黑" pitchFamily="34" charset="-122"/>
                        </a:rPr>
                        <a:t>年</a:t>
                      </a:r>
                    </a:p>
                  </a:txBody>
                  <a:tcPr marL="12700" marR="12700" marT="12700" anchor="ctr"/>
                </a:tc>
                <a:tc>
                  <a:txBody>
                    <a:bodyPr/>
                    <a:lstStyle/>
                    <a:p>
                      <a:pPr indent="0" algn="ctr">
                        <a:buNone/>
                      </a:pPr>
                      <a:r>
                        <a:rPr lang="zh-CN" altLang="en-US" sz="2400" b="1" dirty="0">
                          <a:latin typeface="微软雅黑" pitchFamily="34" charset="-122"/>
                          <a:ea typeface="微软雅黑" pitchFamily="34" charset="-122"/>
                        </a:rPr>
                        <a:t>新购进</a:t>
                      </a:r>
                    </a:p>
                  </a:txBody>
                  <a:tcPr/>
                </a:tc>
                <a:tc>
                  <a:txBody>
                    <a:bodyPr/>
                    <a:lstStyle/>
                    <a:p>
                      <a:pPr indent="0" algn="ctr">
                        <a:buNone/>
                      </a:pPr>
                      <a:r>
                        <a:rPr lang="zh-CN" altLang="en-US" sz="2400" b="1">
                          <a:latin typeface="微软雅黑" pitchFamily="34" charset="-122"/>
                          <a:ea typeface="微软雅黑" pitchFamily="34" charset="-122"/>
                        </a:rPr>
                        <a:t>不超过</a:t>
                      </a:r>
                      <a:r>
                        <a:rPr lang="en-US" altLang="zh-CN" sz="2400" b="1">
                          <a:latin typeface="微软雅黑" pitchFamily="34" charset="-122"/>
                          <a:ea typeface="微软雅黑" pitchFamily="34" charset="-122"/>
                        </a:rPr>
                        <a:t>500</a:t>
                      </a:r>
                      <a:r>
                        <a:rPr lang="zh-CN" altLang="en-US" sz="2400" b="1">
                          <a:latin typeface="微软雅黑" pitchFamily="34" charset="-122"/>
                          <a:ea typeface="微软雅黑" pitchFamily="34" charset="-122"/>
                        </a:rPr>
                        <a:t>万元</a:t>
                      </a:r>
                    </a:p>
                  </a:txBody>
                  <a:tcPr marL="12700" marR="12700" marT="12700" anchor="ctr"/>
                </a:tc>
                <a:tc>
                  <a:txBody>
                    <a:bodyPr/>
                    <a:lstStyle/>
                    <a:p>
                      <a:pPr indent="0" algn="ctr">
                        <a:buNone/>
                      </a:pPr>
                      <a:r>
                        <a:rPr lang="zh-CN" altLang="en-US" sz="2400" b="1" dirty="0">
                          <a:latin typeface="微软雅黑" pitchFamily="34" charset="-122"/>
                          <a:ea typeface="微软雅黑" pitchFamily="34" charset="-122"/>
                        </a:rPr>
                        <a:t>设备、</a:t>
                      </a:r>
                      <a:r>
                        <a:rPr lang="zh-CN" altLang="en-US" sz="2400" b="1" dirty="0" smtClean="0">
                          <a:latin typeface="微软雅黑" pitchFamily="34" charset="-122"/>
                          <a:ea typeface="微软雅黑" pitchFamily="34" charset="-122"/>
                        </a:rPr>
                        <a:t>器具</a:t>
                      </a:r>
                      <a:endParaRPr lang="zh-CN" altLang="en-US" sz="1050" b="1" dirty="0">
                        <a:solidFill>
                          <a:srgbClr val="FF0000"/>
                        </a:solidFill>
                        <a:latin typeface="微软雅黑" pitchFamily="34" charset="-122"/>
                        <a:ea typeface="微软雅黑" pitchFamily="34" charset="-122"/>
                      </a:endParaRPr>
                    </a:p>
                  </a:txBody>
                  <a:tcPr marL="12700" marR="12700" marT="12700" anchor="ctr"/>
                </a:tc>
                <a:tc>
                  <a:txBody>
                    <a:bodyPr/>
                    <a:lstStyle/>
                    <a:p>
                      <a:pPr indent="0" algn="ctr">
                        <a:buNone/>
                      </a:pPr>
                      <a:r>
                        <a:rPr lang="zh-CN" altLang="en-US" sz="2400" b="1" dirty="0">
                          <a:latin typeface="微软雅黑" pitchFamily="34" charset="-122"/>
                          <a:ea typeface="微软雅黑" pitchFamily="34" charset="-122"/>
                        </a:rPr>
                        <a:t>一次性扣除</a:t>
                      </a:r>
                    </a:p>
                  </a:txBody>
                  <a:tcPr marL="12700" marR="12700" marT="12700" anchor="ctr"/>
                </a:tc>
                <a:tc>
                  <a:txBody>
                    <a:bodyPr/>
                    <a:lstStyle/>
                    <a:p>
                      <a:pPr indent="0" algn="ctr">
                        <a:buNone/>
                      </a:pPr>
                      <a:r>
                        <a:rPr lang="zh-CN" altLang="en-US" sz="2400" b="1" dirty="0">
                          <a:latin typeface="微软雅黑" pitchFamily="34" charset="-122"/>
                          <a:ea typeface="微软雅黑" pitchFamily="34" charset="-122"/>
                        </a:rPr>
                        <a:t>财税〔2018〕54号</a:t>
                      </a:r>
                    </a:p>
                  </a:txBody>
                  <a:tcPr marL="12700" marR="12700" marT="12700" anchor="ctr"/>
                </a:tc>
              </a:tr>
            </a:tbl>
          </a:graphicData>
        </a:graphic>
      </p:graphicFrame>
      <p:sp>
        <p:nvSpPr>
          <p:cNvPr id="4" name="文本占位符 2"/>
          <p:cNvSpPr txBox="1"/>
          <p:nvPr/>
        </p:nvSpPr>
        <p:spPr>
          <a:xfrm>
            <a:off x="2502638" y="6103916"/>
            <a:ext cx="7413258" cy="754084"/>
          </a:xfrm>
          <a:prstGeom prst="rect">
            <a:avLst/>
          </a:prstGeom>
        </p:spPr>
        <p:txBody>
          <a:bodyPr anchor="ctr" anchorCtr="0">
            <a:normAutofit fontScale="92500" lnSpcReduction="10000"/>
          </a:bodyPr>
          <a:lstStyle>
            <a:lvl1pPr marL="0" indent="0" algn="l" defTabSz="914400" rtl="0" eaLnBrk="1" fontAlgn="base" latinLnBrk="0" hangingPunct="1">
              <a:lnSpc>
                <a:spcPct val="90000"/>
              </a:lnSpc>
              <a:spcBef>
                <a:spcPts val="1000"/>
              </a:spcBef>
              <a:spcAft>
                <a:spcPct val="0"/>
              </a:spcAft>
              <a:buFont typeface="Arial" pitchFamily="34" charset="0"/>
              <a:buNone/>
              <a:defRPr lang="zh-CN" altLang="en-US" sz="2800" b="1" kern="1200" dirty="0" smtClean="0">
                <a:solidFill>
                  <a:schemeClr val="tx1">
                    <a:lumMod val="75000"/>
                    <a:lumOff val="25000"/>
                  </a:schemeClr>
                </a:solidFill>
                <a:latin typeface="+mj-ea"/>
                <a:ea typeface="+mj-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fontAlgn="auto">
              <a:spcAft>
                <a:spcPts val="0"/>
              </a:spcAft>
              <a:defRPr/>
            </a:pPr>
            <a:r>
              <a:rPr lang="zh-CN" altLang="en-US" dirty="0" smtClean="0">
                <a:solidFill>
                  <a:srgbClr val="FDB52D"/>
                </a:solidFill>
                <a:latin typeface="微软雅黑" pitchFamily="34" charset="-122"/>
                <a:ea typeface="微软雅黑" pitchFamily="34" charset="-122"/>
                <a:cs typeface="等线 Light" charset="0"/>
                <a:sym typeface="+mn-ea"/>
              </a:rPr>
              <a:t>固定资产加速折旧优惠政策一览表</a:t>
            </a:r>
            <a:br>
              <a:rPr lang="zh-CN" altLang="en-US" dirty="0" smtClean="0">
                <a:solidFill>
                  <a:srgbClr val="FDB52D"/>
                </a:solidFill>
                <a:latin typeface="微软雅黑" pitchFamily="34" charset="-122"/>
                <a:ea typeface="微软雅黑" pitchFamily="34" charset="-122"/>
                <a:cs typeface="等线 Light" charset="0"/>
                <a:sym typeface="+mn-ea"/>
              </a:rPr>
            </a:br>
            <a:endParaRPr lang="zh-CN" altLang="en-US" dirty="0">
              <a:solidFill>
                <a:srgbClr val="FDB52D"/>
              </a:solidFill>
              <a:latin typeface="微软雅黑" pitchFamily="34" charset="-122"/>
              <a:ea typeface="微软雅黑" pitchFamily="34" charset="-122"/>
              <a:cs typeface="等线 Light" charset="0"/>
            </a:endParaRPr>
          </a:p>
        </p:txBody>
      </p:sp>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06542" y="157655"/>
            <a:ext cx="6417142" cy="923330"/>
          </a:xfrm>
          <a:prstGeom prst="rect">
            <a:avLst/>
          </a:prstGeom>
          <a:noFill/>
        </p:spPr>
        <p:txBody>
          <a:bodyPr wrap="none" lIns="91440" tIns="45720" rIns="91440" bIns="45720">
            <a:spAutoFit/>
          </a:bodyPr>
          <a:lstStyle/>
          <a:p>
            <a:pPr algn="ctr"/>
            <a:r>
              <a:rPr lang="zh-CN" altLang="en-US" sz="5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③民生</a:t>
            </a:r>
            <a:r>
              <a:rPr lang="zh-CN" altLang="en-US" sz="5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工程社区服务</a:t>
            </a:r>
            <a:endParaRPr lang="zh-CN" altLang="en-US" sz="5400" b="1" cap="none" spc="0" dirty="0">
              <a:ln w="12700" cmpd="sng">
                <a:solidFill>
                  <a:schemeClr val="accent4"/>
                </a:solidFill>
                <a:prstDash val="solid"/>
              </a:ln>
              <a:solidFill>
                <a:srgbClr val="FFFF00"/>
              </a:solidFill>
              <a:effectLst/>
            </a:endParaRPr>
          </a:p>
        </p:txBody>
      </p:sp>
      <p:grpSp>
        <p:nvGrpSpPr>
          <p:cNvPr id="8" name="组合 7"/>
          <p:cNvGrpSpPr/>
          <p:nvPr/>
        </p:nvGrpSpPr>
        <p:grpSpPr>
          <a:xfrm>
            <a:off x="283780" y="1080985"/>
            <a:ext cx="11650718" cy="5599169"/>
            <a:chOff x="283780" y="2019867"/>
            <a:chExt cx="11650718" cy="4660287"/>
          </a:xfrm>
        </p:grpSpPr>
        <p:sp>
          <p:nvSpPr>
            <p:cNvPr id="9" name="形状 8"/>
            <p:cNvSpPr/>
            <p:nvPr/>
          </p:nvSpPr>
          <p:spPr>
            <a:xfrm>
              <a:off x="283780" y="2019867"/>
              <a:ext cx="11650718" cy="4660287"/>
            </a:xfrm>
            <a:prstGeom prst="leftRightRibbon">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0" name="任意多边形 9"/>
            <p:cNvSpPr/>
            <p:nvPr/>
          </p:nvSpPr>
          <p:spPr>
            <a:xfrm>
              <a:off x="2349062" y="2835417"/>
              <a:ext cx="3177540" cy="2283540"/>
            </a:xfrm>
            <a:custGeom>
              <a:avLst/>
              <a:gdLst>
                <a:gd name="connsiteX0" fmla="*/ 0 w 3844736"/>
                <a:gd name="connsiteY0" fmla="*/ 0 h 2283540"/>
                <a:gd name="connsiteX1" fmla="*/ 3844736 w 3844736"/>
                <a:gd name="connsiteY1" fmla="*/ 0 h 2283540"/>
                <a:gd name="connsiteX2" fmla="*/ 3844736 w 3844736"/>
                <a:gd name="connsiteY2" fmla="*/ 2283540 h 2283540"/>
                <a:gd name="connsiteX3" fmla="*/ 0 w 3844736"/>
                <a:gd name="connsiteY3" fmla="*/ 2283540 h 2283540"/>
                <a:gd name="connsiteX4" fmla="*/ 0 w 3844736"/>
                <a:gd name="connsiteY4" fmla="*/ 0 h 2283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4736" h="2283540">
                  <a:moveTo>
                    <a:pt x="0" y="0"/>
                  </a:moveTo>
                  <a:lnTo>
                    <a:pt x="3844736" y="0"/>
                  </a:lnTo>
                  <a:lnTo>
                    <a:pt x="3844736" y="2283540"/>
                  </a:lnTo>
                  <a:lnTo>
                    <a:pt x="0" y="2283540"/>
                  </a:lnTo>
                  <a:lnTo>
                    <a:pt x="0" y="0"/>
                  </a:lnTo>
                  <a:close/>
                </a:path>
              </a:pathLst>
            </a:custGeom>
            <a:noFill/>
            <a:ln>
              <a:noFill/>
            </a:ln>
            <a:sp3d/>
          </p:spPr>
          <p:style>
            <a:lnRef idx="0">
              <a:scrgbClr r="0" g="0" b="0"/>
            </a:lnRef>
            <a:fillRef idx="3">
              <a:scrgbClr r="0" g="0" b="0"/>
            </a:fillRef>
            <a:effectRef idx="3">
              <a:schemeClr val="accent2">
                <a:hueOff val="0"/>
                <a:satOff val="0"/>
                <a:lumOff val="0"/>
                <a:alphaOff val="0"/>
              </a:schemeClr>
            </a:effectRef>
            <a:fontRef idx="minor">
              <a:schemeClr val="lt1"/>
            </a:fontRef>
          </p:style>
          <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en-US" altLang="zh-CN" sz="2800" b="1" kern="1200" dirty="0" smtClean="0">
                  <a:latin typeface="微软雅黑" pitchFamily="34" charset="-122"/>
                  <a:ea typeface="微软雅黑" pitchFamily="34" charset="-122"/>
                  <a:sym typeface="+mn-ea"/>
                </a:rPr>
                <a:t>8</a:t>
              </a:r>
              <a:r>
                <a:rPr lang="zh-CN" altLang="en-US" sz="2800" b="1" kern="1200" dirty="0" smtClean="0">
                  <a:latin typeface="微软雅黑" pitchFamily="34" charset="-122"/>
                  <a:ea typeface="微软雅黑" pitchFamily="34" charset="-122"/>
                  <a:sym typeface="+mn-ea"/>
                </a:rPr>
                <a:t>、</a:t>
              </a:r>
              <a:r>
                <a:rPr lang="zh-CN" altLang="en-US" sz="2800" b="1" kern="1200" dirty="0" smtClean="0">
                  <a:latin typeface="微软雅黑" pitchFamily="34" charset="-122"/>
                  <a:ea typeface="微软雅黑" pitchFamily="34" charset="-122"/>
                  <a:sym typeface="+mn-ea"/>
                </a:rPr>
                <a:t>继续实行农村饮水安全工程税收优惠政策（财政部 税务总局公告</a:t>
              </a:r>
              <a:r>
                <a:rPr lang="en-US" altLang="zh-CN" sz="2800" b="1" kern="1200" dirty="0" smtClean="0">
                  <a:latin typeface="微软雅黑" pitchFamily="34" charset="-122"/>
                  <a:ea typeface="微软雅黑" pitchFamily="34" charset="-122"/>
                  <a:sym typeface="+mn-ea"/>
                </a:rPr>
                <a:t>2019</a:t>
              </a:r>
              <a:r>
                <a:rPr lang="zh-CN" altLang="en-US" sz="2800" b="1" kern="1200" dirty="0" smtClean="0">
                  <a:latin typeface="微软雅黑" pitchFamily="34" charset="-122"/>
                  <a:ea typeface="微软雅黑" pitchFamily="34" charset="-122"/>
                  <a:sym typeface="+mn-ea"/>
                </a:rPr>
                <a:t>年</a:t>
              </a:r>
              <a:r>
                <a:rPr lang="en-US" altLang="zh-CN" sz="2800" b="1" kern="1200" dirty="0" smtClean="0">
                  <a:latin typeface="微软雅黑" pitchFamily="34" charset="-122"/>
                  <a:ea typeface="微软雅黑" pitchFamily="34" charset="-122"/>
                  <a:sym typeface="+mn-ea"/>
                </a:rPr>
                <a:t>67</a:t>
              </a:r>
              <a:r>
                <a:rPr lang="zh-CN" altLang="en-US" sz="2800" b="1" kern="1200" dirty="0" smtClean="0">
                  <a:latin typeface="微软雅黑" pitchFamily="34" charset="-122"/>
                  <a:ea typeface="微软雅黑" pitchFamily="34" charset="-122"/>
                  <a:sym typeface="+mn-ea"/>
                </a:rPr>
                <a:t>号）</a:t>
              </a:r>
              <a:endParaRPr lang="zh-CN" altLang="en-US" sz="2800" kern="1200" dirty="0"/>
            </a:p>
          </p:txBody>
        </p:sp>
        <p:sp>
          <p:nvSpPr>
            <p:cNvPr id="11" name="任意多边形 10"/>
            <p:cNvSpPr/>
            <p:nvPr/>
          </p:nvSpPr>
          <p:spPr>
            <a:xfrm>
              <a:off x="6448097" y="3581063"/>
              <a:ext cx="3862551" cy="2283540"/>
            </a:xfrm>
            <a:custGeom>
              <a:avLst/>
              <a:gdLst>
                <a:gd name="connsiteX0" fmla="*/ 0 w 4543780"/>
                <a:gd name="connsiteY0" fmla="*/ 0 h 2283540"/>
                <a:gd name="connsiteX1" fmla="*/ 4543780 w 4543780"/>
                <a:gd name="connsiteY1" fmla="*/ 0 h 2283540"/>
                <a:gd name="connsiteX2" fmla="*/ 4543780 w 4543780"/>
                <a:gd name="connsiteY2" fmla="*/ 2283540 h 2283540"/>
                <a:gd name="connsiteX3" fmla="*/ 0 w 4543780"/>
                <a:gd name="connsiteY3" fmla="*/ 2283540 h 2283540"/>
                <a:gd name="connsiteX4" fmla="*/ 0 w 4543780"/>
                <a:gd name="connsiteY4" fmla="*/ 0 h 2283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80" h="2283540">
                  <a:moveTo>
                    <a:pt x="0" y="0"/>
                  </a:moveTo>
                  <a:lnTo>
                    <a:pt x="4543780" y="0"/>
                  </a:lnTo>
                  <a:lnTo>
                    <a:pt x="4543780" y="2283540"/>
                  </a:lnTo>
                  <a:lnTo>
                    <a:pt x="0" y="2283540"/>
                  </a:lnTo>
                  <a:lnTo>
                    <a:pt x="0" y="0"/>
                  </a:lnTo>
                  <a:close/>
                </a:path>
              </a:pathLst>
            </a:custGeom>
            <a:noFill/>
            <a:ln>
              <a:noFill/>
            </a:ln>
            <a:sp3d/>
          </p:spPr>
          <p:style>
            <a:lnRef idx="0">
              <a:scrgbClr r="0" g="0" b="0"/>
            </a:lnRef>
            <a:fillRef idx="3">
              <a:scrgbClr r="0" g="0" b="0"/>
            </a:fillRef>
            <a:effectRef idx="3">
              <a:schemeClr val="accent2">
                <a:hueOff val="0"/>
                <a:satOff val="0"/>
                <a:lumOff val="0"/>
                <a:alphaOff val="0"/>
              </a:schemeClr>
            </a:effectRef>
            <a:fontRef idx="minor">
              <a:schemeClr val="lt1"/>
            </a:fontRef>
          </p:style>
          <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en-US" altLang="zh-CN" sz="2800" b="1" kern="1200" dirty="0" smtClean="0">
                  <a:latin typeface="微软雅黑" pitchFamily="34" charset="-122"/>
                  <a:ea typeface="微软雅黑" pitchFamily="34" charset="-122"/>
                  <a:sym typeface="+mn-ea"/>
                </a:rPr>
                <a:t>9</a:t>
              </a:r>
              <a:r>
                <a:rPr lang="zh-CN" altLang="en-US" sz="2800" b="1" kern="1200" dirty="0" smtClean="0">
                  <a:latin typeface="微软雅黑" pitchFamily="34" charset="-122"/>
                  <a:ea typeface="微软雅黑" pitchFamily="34" charset="-122"/>
                  <a:sym typeface="+mn-ea"/>
                </a:rPr>
                <a:t>、</a:t>
              </a:r>
              <a:r>
                <a:rPr lang="zh-CN" altLang="en-US" sz="2800" b="1" kern="1200" dirty="0" smtClean="0">
                  <a:latin typeface="微软雅黑" pitchFamily="34" charset="-122"/>
                  <a:ea typeface="微软雅黑" pitchFamily="34" charset="-122"/>
                  <a:sym typeface="+mn-ea"/>
                </a:rPr>
                <a:t>新增养老、托育、家政等社区家庭服务业企业所得税减计收入政策（财政部公告</a:t>
              </a:r>
              <a:r>
                <a:rPr lang="en-US" altLang="zh-CN" sz="2800" b="1" kern="1200" dirty="0" smtClean="0">
                  <a:latin typeface="微软雅黑" pitchFamily="34" charset="-122"/>
                  <a:ea typeface="微软雅黑" pitchFamily="34" charset="-122"/>
                  <a:sym typeface="+mn-ea"/>
                </a:rPr>
                <a:t>2019</a:t>
              </a:r>
              <a:r>
                <a:rPr lang="zh-CN" altLang="en-US" sz="2800" b="1" kern="1200" dirty="0" smtClean="0">
                  <a:latin typeface="微软雅黑" pitchFamily="34" charset="-122"/>
                  <a:ea typeface="微软雅黑" pitchFamily="34" charset="-122"/>
                  <a:sym typeface="+mn-ea"/>
                </a:rPr>
                <a:t>年</a:t>
              </a:r>
              <a:r>
                <a:rPr lang="en-US" altLang="zh-CN" sz="2800" b="1" kern="1200" dirty="0" smtClean="0">
                  <a:latin typeface="微软雅黑" pitchFamily="34" charset="-122"/>
                  <a:ea typeface="微软雅黑" pitchFamily="34" charset="-122"/>
                  <a:sym typeface="+mn-ea"/>
                </a:rPr>
                <a:t>76</a:t>
              </a:r>
              <a:r>
                <a:rPr lang="zh-CN" altLang="en-US" sz="2800" b="1" kern="1200" dirty="0" smtClean="0">
                  <a:latin typeface="微软雅黑" pitchFamily="34" charset="-122"/>
                  <a:ea typeface="微软雅黑" pitchFamily="34" charset="-122"/>
                  <a:sym typeface="+mn-ea"/>
                </a:rPr>
                <a:t>号）</a:t>
              </a:r>
              <a:endParaRPr lang="zh-CN" altLang="en-US" sz="2800" kern="1200" dirty="0"/>
            </a:p>
          </p:txBody>
        </p:sp>
      </p:grpSp>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558138" y="1258784"/>
            <a:ext cx="11222184" cy="5343897"/>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税务总局关于继续实行农村饮水安全工程税收优惠政策的公告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财政部 税务总局公告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年第</a:t>
            </a:r>
            <a:r>
              <a:rPr lang="en-US" altLang="zh-CN" sz="2400" b="1" dirty="0">
                <a:solidFill>
                  <a:srgbClr val="FF0000"/>
                </a:solidFill>
                <a:latin typeface="微软雅黑" pitchFamily="34" charset="-122"/>
                <a:ea typeface="微软雅黑" pitchFamily="34" charset="-122"/>
                <a:sym typeface="+mn-ea"/>
              </a:rPr>
              <a:t>67</a:t>
            </a:r>
            <a:r>
              <a:rPr lang="zh-CN" altLang="en-US" sz="2400" b="1" dirty="0" smtClean="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algn="ctr" eaLnBrk="1" fontAlgn="auto" hangingPunct="1">
              <a:lnSpc>
                <a:spcPct val="170000"/>
              </a:lnSpc>
              <a:spcAft>
                <a:spcPts val="0"/>
              </a:spcAft>
              <a:buNone/>
              <a:defRPr/>
            </a:pPr>
            <a:endParaRPr lang="en-US" altLang="zh-CN" sz="20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400" b="1" dirty="0" smtClean="0">
                <a:latin typeface="微软雅黑" pitchFamily="34" charset="-122"/>
                <a:ea typeface="微软雅黑" pitchFamily="34" charset="-122"/>
                <a:sym typeface="+mn-ea"/>
              </a:rPr>
              <a:t>        对</a:t>
            </a:r>
            <a:r>
              <a:rPr lang="zh-CN" altLang="en-US" sz="2400" b="1" dirty="0">
                <a:latin typeface="微软雅黑" pitchFamily="34" charset="-122"/>
                <a:ea typeface="微软雅黑" pitchFamily="34" charset="-122"/>
                <a:sym typeface="+mn-ea"/>
              </a:rPr>
              <a:t>饮水工程运营管理单位从事</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公共基础设施项目企业所得税优惠目录</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规定的饮水工程新建项目投资经营的所得，自项目取得第一笔生产经营收入所属纳税年度起，第一年至第三年免征企业所得税，第四年至第六年减半征收企业所得税（三免三减半）。</a:t>
            </a:r>
          </a:p>
        </p:txBody>
      </p:sp>
      <p:cxnSp>
        <p:nvCxnSpPr>
          <p:cNvPr id="6" name="直接连接符 5"/>
          <p:cNvCxnSpPr/>
          <p:nvPr/>
        </p:nvCxnSpPr>
        <p:spPr>
          <a:xfrm>
            <a:off x="1187532" y="2909455"/>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8</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继续实行农村饮水安全工程税收优惠政策</a:t>
            </a:r>
            <a:endParaRPr lang="zh-CN" altLang="en-US" dirty="0">
              <a:solidFill>
                <a:srgbClr val="FDB52D"/>
              </a:solidFill>
              <a:latin typeface="微软雅黑" pitchFamily="34" charset="-122"/>
              <a:ea typeface="微软雅黑" pitchFamily="34" charset="-122"/>
              <a:cs typeface="等线 Light" charset="0"/>
            </a:endParaRPr>
          </a:p>
        </p:txBody>
      </p:sp>
      <p:pic>
        <p:nvPicPr>
          <p:cNvPr id="5" name="图片 4"/>
          <p:cNvPicPr>
            <a:picLocks noChangeAspect="1"/>
          </p:cNvPicPr>
          <p:nvPr/>
        </p:nvPicPr>
        <p:blipFill>
          <a:blip r:embed="rId2"/>
          <a:stretch>
            <a:fillRect/>
          </a:stretch>
        </p:blipFill>
        <p:spPr>
          <a:xfrm>
            <a:off x="9943603" y="5340927"/>
            <a:ext cx="2149475" cy="14303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558138" y="1258784"/>
            <a:ext cx="11222184" cy="5343897"/>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smtClean="0">
                <a:solidFill>
                  <a:schemeClr val="accent1"/>
                </a:solidFill>
                <a:latin typeface="微软雅黑" pitchFamily="34" charset="-122"/>
                <a:ea typeface="微软雅黑" pitchFamily="34" charset="-122"/>
                <a:sym typeface="+mn-ea"/>
              </a:rPr>
              <a:t>财政部 税务总局 发展改革委 民政部 商务部 卫生健康委关于养老、托育、家政等社区家庭服务业税费优惠政策的公告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smtClean="0">
                <a:solidFill>
                  <a:srgbClr val="FF0000"/>
                </a:solidFill>
                <a:latin typeface="微软雅黑" pitchFamily="34" charset="-122"/>
                <a:ea typeface="微软雅黑" pitchFamily="34" charset="-122"/>
                <a:sym typeface="+mn-ea"/>
              </a:rPr>
              <a:t>财政部公告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a:t>
            </a:r>
            <a:r>
              <a:rPr lang="zh-CN" altLang="en-US" sz="2400" b="1" dirty="0" smtClean="0">
                <a:solidFill>
                  <a:srgbClr val="FF0000"/>
                </a:solidFill>
                <a:latin typeface="微软雅黑" pitchFamily="34" charset="-122"/>
                <a:ea typeface="微软雅黑" pitchFamily="34" charset="-122"/>
                <a:sym typeface="+mn-ea"/>
              </a:rPr>
              <a:t>第</a:t>
            </a:r>
            <a:r>
              <a:rPr lang="en-US" altLang="zh-CN" sz="2400" b="1" dirty="0" smtClean="0">
                <a:solidFill>
                  <a:srgbClr val="FF0000"/>
                </a:solidFill>
                <a:latin typeface="微软雅黑" pitchFamily="34" charset="-122"/>
                <a:ea typeface="微软雅黑" pitchFamily="34" charset="-122"/>
                <a:sym typeface="+mn-ea"/>
              </a:rPr>
              <a:t>76</a:t>
            </a:r>
            <a:r>
              <a:rPr lang="zh-CN" altLang="en-US" sz="2400" b="1" dirty="0" smtClean="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smtClean="0">
                <a:latin typeface="微软雅黑" pitchFamily="34" charset="-122"/>
                <a:ea typeface="微软雅黑" pitchFamily="34" charset="-122"/>
                <a:sym typeface="+mn-ea"/>
              </a:rPr>
              <a:t>       自</a:t>
            </a:r>
            <a:r>
              <a:rPr lang="en-US" altLang="zh-CN" sz="2000" b="1" dirty="0">
                <a:latin typeface="微软雅黑" pitchFamily="34" charset="-122"/>
                <a:ea typeface="微软雅黑" pitchFamily="34" charset="-122"/>
                <a:sym typeface="+mn-ea"/>
              </a:rPr>
              <a:t>2019</a:t>
            </a:r>
            <a:r>
              <a:rPr lang="zh-CN" altLang="en-US" sz="2000" b="1" dirty="0">
                <a:latin typeface="微软雅黑" pitchFamily="34" charset="-122"/>
                <a:ea typeface="微软雅黑" pitchFamily="34" charset="-122"/>
                <a:sym typeface="+mn-ea"/>
              </a:rPr>
              <a:t>年</a:t>
            </a:r>
            <a:r>
              <a:rPr lang="en-US" altLang="zh-CN" sz="2000" b="1" dirty="0">
                <a:latin typeface="微软雅黑" pitchFamily="34" charset="-122"/>
                <a:ea typeface="微软雅黑" pitchFamily="34" charset="-122"/>
                <a:sym typeface="+mn-ea"/>
              </a:rPr>
              <a:t>6</a:t>
            </a:r>
            <a:r>
              <a:rPr lang="zh-CN" altLang="en-US" sz="2000" b="1" dirty="0">
                <a:latin typeface="微软雅黑" pitchFamily="34" charset="-122"/>
                <a:ea typeface="微软雅黑" pitchFamily="34" charset="-122"/>
                <a:sym typeface="+mn-ea"/>
              </a:rPr>
              <a:t>月</a:t>
            </a:r>
            <a:r>
              <a:rPr lang="en-US" altLang="zh-CN" sz="2000" b="1" dirty="0">
                <a:latin typeface="微软雅黑" pitchFamily="34" charset="-122"/>
                <a:ea typeface="微软雅黑" pitchFamily="34" charset="-122"/>
                <a:sym typeface="+mn-ea"/>
              </a:rPr>
              <a:t>1</a:t>
            </a:r>
            <a:r>
              <a:rPr lang="zh-CN" altLang="en-US" sz="2000" b="1" dirty="0">
                <a:latin typeface="微软雅黑" pitchFamily="34" charset="-122"/>
                <a:ea typeface="微软雅黑" pitchFamily="34" charset="-122"/>
                <a:sym typeface="+mn-ea"/>
              </a:rPr>
              <a:t>日起执行至</a:t>
            </a:r>
            <a:r>
              <a:rPr lang="en-US" altLang="zh-CN" sz="2000" b="1" dirty="0">
                <a:latin typeface="微软雅黑" pitchFamily="34" charset="-122"/>
                <a:ea typeface="微软雅黑" pitchFamily="34" charset="-122"/>
                <a:sym typeface="+mn-ea"/>
              </a:rPr>
              <a:t>2025</a:t>
            </a:r>
            <a:r>
              <a:rPr lang="zh-CN" altLang="en-US" sz="2000" b="1" dirty="0">
                <a:latin typeface="微软雅黑" pitchFamily="34" charset="-122"/>
                <a:ea typeface="微软雅黑" pitchFamily="34" charset="-122"/>
                <a:sym typeface="+mn-ea"/>
              </a:rPr>
              <a:t>年</a:t>
            </a:r>
            <a:r>
              <a:rPr lang="en-US" altLang="zh-CN" sz="2000" b="1" dirty="0">
                <a:latin typeface="微软雅黑" pitchFamily="34" charset="-122"/>
                <a:ea typeface="微软雅黑" pitchFamily="34" charset="-122"/>
                <a:sym typeface="+mn-ea"/>
              </a:rPr>
              <a:t>12</a:t>
            </a:r>
            <a:r>
              <a:rPr lang="zh-CN" altLang="en-US" sz="2000" b="1" dirty="0">
                <a:latin typeface="微软雅黑" pitchFamily="34" charset="-122"/>
                <a:ea typeface="微软雅黑" pitchFamily="34" charset="-122"/>
                <a:sym typeface="+mn-ea"/>
              </a:rPr>
              <a:t>月</a:t>
            </a:r>
            <a:r>
              <a:rPr lang="en-US" altLang="zh-CN" sz="2000" b="1" dirty="0">
                <a:latin typeface="微软雅黑" pitchFamily="34" charset="-122"/>
                <a:ea typeface="微软雅黑" pitchFamily="34" charset="-122"/>
                <a:sym typeface="+mn-ea"/>
              </a:rPr>
              <a:t>31</a:t>
            </a:r>
            <a:r>
              <a:rPr lang="zh-CN" altLang="en-US" sz="2000" b="1" dirty="0">
                <a:latin typeface="微软雅黑" pitchFamily="34" charset="-122"/>
                <a:ea typeface="微软雅黑" pitchFamily="34" charset="-122"/>
                <a:sym typeface="+mn-ea"/>
              </a:rPr>
              <a:t>日，为社区提供养老、托育、家政等服务的机构，提供社区养老、托育、家政服务取得的收入，在计算应纳税所得额时，减按</a:t>
            </a:r>
            <a:r>
              <a:rPr lang="en-US" altLang="zh-CN" sz="2000" b="1" dirty="0">
                <a:latin typeface="微软雅黑" pitchFamily="34" charset="-122"/>
                <a:ea typeface="微软雅黑" pitchFamily="34" charset="-122"/>
                <a:sym typeface="+mn-ea"/>
              </a:rPr>
              <a:t>90%</a:t>
            </a:r>
            <a:r>
              <a:rPr lang="zh-CN" altLang="en-US" sz="2000" b="1" dirty="0">
                <a:latin typeface="微软雅黑" pitchFamily="34" charset="-122"/>
                <a:ea typeface="微软雅黑" pitchFamily="34" charset="-122"/>
                <a:sym typeface="+mn-ea"/>
              </a:rPr>
              <a:t>计入收入总额。</a:t>
            </a: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享受主体  （</a:t>
            </a:r>
            <a:r>
              <a:rPr lang="en-US" altLang="zh-CN" sz="2000" b="1" dirty="0">
                <a:latin typeface="微软雅黑" pitchFamily="34" charset="-122"/>
                <a:ea typeface="微软雅黑" pitchFamily="34" charset="-122"/>
                <a:sym typeface="+mn-ea"/>
              </a:rPr>
              <a:t>1</a:t>
            </a:r>
            <a:r>
              <a:rPr lang="zh-CN" altLang="en-US" sz="2000" b="1" dirty="0">
                <a:latin typeface="微软雅黑" pitchFamily="34" charset="-122"/>
                <a:ea typeface="微软雅黑" pitchFamily="34" charset="-122"/>
                <a:sym typeface="+mn-ea"/>
              </a:rPr>
              <a:t>）为社区提供养老服务的机构</a:t>
            </a: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2</a:t>
            </a:r>
            <a:r>
              <a:rPr lang="zh-CN" altLang="en-US" sz="2000" b="1" dirty="0">
                <a:latin typeface="微软雅黑" pitchFamily="34" charset="-122"/>
                <a:ea typeface="微软雅黑" pitchFamily="34" charset="-122"/>
                <a:sym typeface="+mn-ea"/>
              </a:rPr>
              <a:t>）为社区提供托育服务的机构</a:t>
            </a: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3</a:t>
            </a:r>
            <a:r>
              <a:rPr lang="zh-CN" altLang="en-US" sz="2000" b="1" dirty="0">
                <a:latin typeface="微软雅黑" pitchFamily="34" charset="-122"/>
                <a:ea typeface="微软雅黑" pitchFamily="34" charset="-122"/>
                <a:sym typeface="+mn-ea"/>
              </a:rPr>
              <a:t>）为社区提供家政服务的机构</a:t>
            </a:r>
          </a:p>
        </p:txBody>
      </p:sp>
      <p:cxnSp>
        <p:nvCxnSpPr>
          <p:cNvPr id="6" name="直接连接符 5"/>
          <p:cNvCxnSpPr/>
          <p:nvPr/>
        </p:nvCxnSpPr>
        <p:spPr>
          <a:xfrm>
            <a:off x="1187533" y="3396343"/>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9</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新增养老、托育、家政等社区家庭服务业企业所得税减计收入政策</a:t>
            </a:r>
            <a:endParaRPr lang="zh-CN" altLang="en-US" dirty="0">
              <a:solidFill>
                <a:srgbClr val="FDB52D"/>
              </a:solidFill>
              <a:latin typeface="微软雅黑" pitchFamily="34" charset="-122"/>
              <a:ea typeface="微软雅黑" pitchFamily="34" charset="-122"/>
              <a:cs typeface="等线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07617" y="15766"/>
            <a:ext cx="6417142" cy="923330"/>
          </a:xfrm>
          <a:prstGeom prst="rect">
            <a:avLst/>
          </a:prstGeom>
          <a:noFill/>
        </p:spPr>
        <p:txBody>
          <a:bodyPr wrap="none" lIns="91440" tIns="45720" rIns="91440" bIns="45720">
            <a:spAutoFit/>
          </a:bodyPr>
          <a:lstStyle/>
          <a:p>
            <a:pPr algn="ctr"/>
            <a:r>
              <a:rPr lang="zh-CN" altLang="en-US" sz="5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④扶持</a:t>
            </a:r>
            <a:r>
              <a:rPr lang="zh-CN" altLang="en-US" sz="5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创业促进就业</a:t>
            </a:r>
            <a:endParaRPr lang="zh-CN" altLang="en-US" sz="5400" b="1" cap="none" spc="0" dirty="0">
              <a:ln w="12700" cmpd="sng">
                <a:solidFill>
                  <a:schemeClr val="accent4"/>
                </a:solidFill>
                <a:prstDash val="solid"/>
              </a:ln>
              <a:solidFill>
                <a:srgbClr val="FFFF00"/>
              </a:solidFill>
              <a:effectLst/>
            </a:endParaRPr>
          </a:p>
        </p:txBody>
      </p:sp>
      <p:grpSp>
        <p:nvGrpSpPr>
          <p:cNvPr id="35" name="组合 34"/>
          <p:cNvGrpSpPr/>
          <p:nvPr/>
        </p:nvGrpSpPr>
        <p:grpSpPr>
          <a:xfrm>
            <a:off x="409904" y="1242483"/>
            <a:ext cx="9995337" cy="5413556"/>
            <a:chOff x="2475711" y="1242483"/>
            <a:chExt cx="6839430" cy="5413556"/>
          </a:xfrm>
        </p:grpSpPr>
        <p:sp>
          <p:nvSpPr>
            <p:cNvPr id="36" name="任意多边形 35"/>
            <p:cNvSpPr/>
            <p:nvPr/>
          </p:nvSpPr>
          <p:spPr>
            <a:xfrm>
              <a:off x="2475711" y="1242483"/>
              <a:ext cx="6346518" cy="576956"/>
            </a:xfrm>
            <a:custGeom>
              <a:avLst/>
              <a:gdLst>
                <a:gd name="connsiteX0" fmla="*/ 0 w 6346518"/>
                <a:gd name="connsiteY0" fmla="*/ 0 h 576956"/>
                <a:gd name="connsiteX1" fmla="*/ 6346518 w 6346518"/>
                <a:gd name="connsiteY1" fmla="*/ 0 h 576956"/>
                <a:gd name="connsiteX2" fmla="*/ 6346518 w 6346518"/>
                <a:gd name="connsiteY2" fmla="*/ 576956 h 576956"/>
                <a:gd name="connsiteX3" fmla="*/ 0 w 6346518"/>
                <a:gd name="connsiteY3" fmla="*/ 576956 h 576956"/>
                <a:gd name="connsiteX4" fmla="*/ 0 w 6346518"/>
                <a:gd name="connsiteY4" fmla="*/ 0 h 57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6518" h="576956">
                  <a:moveTo>
                    <a:pt x="0" y="0"/>
                  </a:moveTo>
                  <a:lnTo>
                    <a:pt x="6346518" y="0"/>
                  </a:lnTo>
                  <a:lnTo>
                    <a:pt x="6346518" y="576956"/>
                  </a:lnTo>
                  <a:lnTo>
                    <a:pt x="0" y="576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zh-CN" altLang="en-US" sz="2700" kern="1200" dirty="0">
                <a:latin typeface="微软雅黑" pitchFamily="34" charset="-122"/>
                <a:ea typeface="微软雅黑" pitchFamily="34" charset="-122"/>
              </a:endParaRPr>
            </a:p>
          </p:txBody>
        </p:sp>
        <p:sp>
          <p:nvSpPr>
            <p:cNvPr id="37" name="燕尾形 36"/>
            <p:cNvSpPr/>
            <p:nvPr/>
          </p:nvSpPr>
          <p:spPr>
            <a:xfrm>
              <a:off x="2475711" y="181943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8" name="燕尾形 37"/>
            <p:cNvSpPr/>
            <p:nvPr/>
          </p:nvSpPr>
          <p:spPr>
            <a:xfrm>
              <a:off x="3367749" y="181943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490045"/>
                <a:satOff val="-2038"/>
                <a:lumOff val="480"/>
                <a:alphaOff val="0"/>
              </a:schemeClr>
            </a:lnRef>
            <a:fillRef idx="3">
              <a:schemeClr val="accent4">
                <a:hueOff val="490045"/>
                <a:satOff val="-2038"/>
                <a:lumOff val="480"/>
                <a:alphaOff val="0"/>
              </a:schemeClr>
            </a:fillRef>
            <a:effectRef idx="2">
              <a:schemeClr val="accent4">
                <a:hueOff val="490045"/>
                <a:satOff val="-2038"/>
                <a:lumOff val="480"/>
                <a:alphaOff val="0"/>
              </a:schemeClr>
            </a:effectRef>
            <a:fontRef idx="minor">
              <a:schemeClr val="lt1"/>
            </a:fontRef>
          </p:style>
        </p:sp>
        <p:sp>
          <p:nvSpPr>
            <p:cNvPr id="39" name="燕尾形 38"/>
            <p:cNvSpPr/>
            <p:nvPr/>
          </p:nvSpPr>
          <p:spPr>
            <a:xfrm>
              <a:off x="4260492" y="181943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980089"/>
                <a:satOff val="-4077"/>
                <a:lumOff val="961"/>
                <a:alphaOff val="0"/>
              </a:schemeClr>
            </a:lnRef>
            <a:fillRef idx="3">
              <a:schemeClr val="accent4">
                <a:hueOff val="980089"/>
                <a:satOff val="-4077"/>
                <a:lumOff val="961"/>
                <a:alphaOff val="0"/>
              </a:schemeClr>
            </a:fillRef>
            <a:effectRef idx="2">
              <a:schemeClr val="accent4">
                <a:hueOff val="980089"/>
                <a:satOff val="-4077"/>
                <a:lumOff val="961"/>
                <a:alphaOff val="0"/>
              </a:schemeClr>
            </a:effectRef>
            <a:fontRef idx="minor">
              <a:schemeClr val="lt1"/>
            </a:fontRef>
          </p:style>
        </p:sp>
        <p:sp>
          <p:nvSpPr>
            <p:cNvPr id="40" name="燕尾形 39"/>
            <p:cNvSpPr/>
            <p:nvPr/>
          </p:nvSpPr>
          <p:spPr>
            <a:xfrm>
              <a:off x="5152531" y="181943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470134"/>
                <a:satOff val="-6116"/>
                <a:lumOff val="1441"/>
                <a:alphaOff val="0"/>
              </a:schemeClr>
            </a:lnRef>
            <a:fillRef idx="3">
              <a:schemeClr val="accent4">
                <a:hueOff val="1470134"/>
                <a:satOff val="-6116"/>
                <a:lumOff val="1441"/>
                <a:alphaOff val="0"/>
              </a:schemeClr>
            </a:fillRef>
            <a:effectRef idx="2">
              <a:schemeClr val="accent4">
                <a:hueOff val="1470134"/>
                <a:satOff val="-6116"/>
                <a:lumOff val="1441"/>
                <a:alphaOff val="0"/>
              </a:schemeClr>
            </a:effectRef>
            <a:fontRef idx="minor">
              <a:schemeClr val="lt1"/>
            </a:fontRef>
          </p:style>
        </p:sp>
        <p:sp>
          <p:nvSpPr>
            <p:cNvPr id="41" name="燕尾形 40"/>
            <p:cNvSpPr/>
            <p:nvPr/>
          </p:nvSpPr>
          <p:spPr>
            <a:xfrm>
              <a:off x="6045274" y="181943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960178"/>
                <a:satOff val="-8154"/>
                <a:lumOff val="1922"/>
                <a:alphaOff val="0"/>
              </a:schemeClr>
            </a:lnRef>
            <a:fillRef idx="3">
              <a:schemeClr val="accent4">
                <a:hueOff val="1960178"/>
                <a:satOff val="-8154"/>
                <a:lumOff val="1922"/>
                <a:alphaOff val="0"/>
              </a:schemeClr>
            </a:fillRef>
            <a:effectRef idx="2">
              <a:schemeClr val="accent4">
                <a:hueOff val="1960178"/>
                <a:satOff val="-8154"/>
                <a:lumOff val="1922"/>
                <a:alphaOff val="0"/>
              </a:schemeClr>
            </a:effectRef>
            <a:fontRef idx="minor">
              <a:schemeClr val="lt1"/>
            </a:fontRef>
          </p:style>
        </p:sp>
        <p:sp>
          <p:nvSpPr>
            <p:cNvPr id="42" name="燕尾形 41"/>
            <p:cNvSpPr/>
            <p:nvPr/>
          </p:nvSpPr>
          <p:spPr>
            <a:xfrm>
              <a:off x="6937313" y="181943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450223"/>
                <a:satOff val="-10193"/>
                <a:lumOff val="2402"/>
                <a:alphaOff val="0"/>
              </a:schemeClr>
            </a:lnRef>
            <a:fillRef idx="3">
              <a:schemeClr val="accent4">
                <a:hueOff val="2450223"/>
                <a:satOff val="-10193"/>
                <a:lumOff val="2402"/>
                <a:alphaOff val="0"/>
              </a:schemeClr>
            </a:fillRef>
            <a:effectRef idx="2">
              <a:schemeClr val="accent4">
                <a:hueOff val="2450223"/>
                <a:satOff val="-10193"/>
                <a:lumOff val="2402"/>
                <a:alphaOff val="0"/>
              </a:schemeClr>
            </a:effectRef>
            <a:fontRef idx="minor">
              <a:schemeClr val="lt1"/>
            </a:fontRef>
          </p:style>
        </p:sp>
        <p:sp>
          <p:nvSpPr>
            <p:cNvPr id="43" name="燕尾形 42"/>
            <p:cNvSpPr/>
            <p:nvPr/>
          </p:nvSpPr>
          <p:spPr>
            <a:xfrm>
              <a:off x="7830056" y="181943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940267"/>
                <a:satOff val="-12232"/>
                <a:lumOff val="2882"/>
                <a:alphaOff val="0"/>
              </a:schemeClr>
            </a:lnRef>
            <a:fillRef idx="3">
              <a:schemeClr val="accent4">
                <a:hueOff val="2940267"/>
                <a:satOff val="-12232"/>
                <a:lumOff val="2882"/>
                <a:alphaOff val="0"/>
              </a:schemeClr>
            </a:fillRef>
            <a:effectRef idx="2">
              <a:schemeClr val="accent4">
                <a:hueOff val="2940267"/>
                <a:satOff val="-12232"/>
                <a:lumOff val="2882"/>
                <a:alphaOff val="0"/>
              </a:schemeClr>
            </a:effectRef>
            <a:fontRef idx="minor">
              <a:schemeClr val="lt1"/>
            </a:fontRef>
          </p:style>
        </p:sp>
        <p:sp>
          <p:nvSpPr>
            <p:cNvPr id="44" name="任意多边形 43"/>
            <p:cNvSpPr/>
            <p:nvPr/>
          </p:nvSpPr>
          <p:spPr>
            <a:xfrm>
              <a:off x="2475711" y="1936967"/>
              <a:ext cx="6429022" cy="940224"/>
            </a:xfrm>
            <a:custGeom>
              <a:avLst/>
              <a:gdLst>
                <a:gd name="connsiteX0" fmla="*/ 0 w 6429022"/>
                <a:gd name="connsiteY0" fmla="*/ 0 h 940224"/>
                <a:gd name="connsiteX1" fmla="*/ 6429022 w 6429022"/>
                <a:gd name="connsiteY1" fmla="*/ 0 h 940224"/>
                <a:gd name="connsiteX2" fmla="*/ 6429022 w 6429022"/>
                <a:gd name="connsiteY2" fmla="*/ 940224 h 940224"/>
                <a:gd name="connsiteX3" fmla="*/ 0 w 6429022"/>
                <a:gd name="connsiteY3" fmla="*/ 940224 h 940224"/>
                <a:gd name="connsiteX4" fmla="*/ 0 w 6429022"/>
                <a:gd name="connsiteY4" fmla="*/ 0 h 94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9022" h="940224">
                  <a:moveTo>
                    <a:pt x="0" y="0"/>
                  </a:moveTo>
                  <a:lnTo>
                    <a:pt x="6429022" y="0"/>
                  </a:lnTo>
                  <a:lnTo>
                    <a:pt x="6429022" y="940224"/>
                  </a:lnTo>
                  <a:lnTo>
                    <a:pt x="0" y="940224"/>
                  </a:lnTo>
                  <a:lnTo>
                    <a:pt x="0" y="0"/>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altLang="zh-CN" sz="2800" b="1" kern="1200" dirty="0" smtClean="0">
                  <a:latin typeface="微软雅黑" pitchFamily="34" charset="-122"/>
                  <a:ea typeface="微软雅黑" pitchFamily="34" charset="-122"/>
                  <a:sym typeface="+mn-ea"/>
                </a:rPr>
                <a:t>10</a:t>
              </a:r>
              <a:r>
                <a:rPr lang="zh-CN" altLang="en-US" sz="2800" b="1" kern="1200" dirty="0" smtClean="0">
                  <a:latin typeface="微软雅黑" pitchFamily="34" charset="-122"/>
                  <a:ea typeface="微软雅黑" pitchFamily="34" charset="-122"/>
                  <a:sym typeface="+mn-ea"/>
                </a:rPr>
                <a:t>、</a:t>
              </a:r>
              <a:r>
                <a:rPr lang="zh-CN" altLang="en-US" sz="2800" b="1" kern="1200" dirty="0" smtClean="0">
                  <a:latin typeface="微软雅黑" pitchFamily="34" charset="-122"/>
                  <a:ea typeface="微软雅黑" pitchFamily="34" charset="-122"/>
                  <a:sym typeface="+mn-ea"/>
                </a:rPr>
                <a:t>创业投资企业优惠条件放宽（财税</a:t>
              </a:r>
              <a:r>
                <a:rPr lang="en-US" altLang="zh-CN" sz="2800" b="1" kern="1200" dirty="0" smtClean="0">
                  <a:latin typeface="微软雅黑" pitchFamily="34" charset="-122"/>
                  <a:ea typeface="微软雅黑" pitchFamily="34" charset="-122"/>
                  <a:sym typeface="+mn-ea"/>
                </a:rPr>
                <a:t>【2019】13</a:t>
              </a:r>
              <a:r>
                <a:rPr lang="zh-CN" altLang="en-US" sz="2800" b="1" kern="1200" dirty="0" smtClean="0">
                  <a:latin typeface="微软雅黑" pitchFamily="34" charset="-122"/>
                  <a:ea typeface="微软雅黑" pitchFamily="34" charset="-122"/>
                  <a:sym typeface="+mn-ea"/>
                </a:rPr>
                <a:t>）</a:t>
              </a:r>
              <a:endParaRPr lang="zh-CN" altLang="en-US" sz="2800" kern="1200" dirty="0"/>
            </a:p>
          </p:txBody>
        </p:sp>
        <p:sp>
          <p:nvSpPr>
            <p:cNvPr id="45" name="任意多边形 44"/>
            <p:cNvSpPr/>
            <p:nvPr/>
          </p:nvSpPr>
          <p:spPr>
            <a:xfrm>
              <a:off x="2475711" y="3073142"/>
              <a:ext cx="6346518" cy="576956"/>
            </a:xfrm>
            <a:custGeom>
              <a:avLst/>
              <a:gdLst>
                <a:gd name="connsiteX0" fmla="*/ 0 w 6346518"/>
                <a:gd name="connsiteY0" fmla="*/ 0 h 576956"/>
                <a:gd name="connsiteX1" fmla="*/ 6346518 w 6346518"/>
                <a:gd name="connsiteY1" fmla="*/ 0 h 576956"/>
                <a:gd name="connsiteX2" fmla="*/ 6346518 w 6346518"/>
                <a:gd name="connsiteY2" fmla="*/ 576956 h 576956"/>
                <a:gd name="connsiteX3" fmla="*/ 0 w 6346518"/>
                <a:gd name="connsiteY3" fmla="*/ 576956 h 576956"/>
                <a:gd name="connsiteX4" fmla="*/ 0 w 6346518"/>
                <a:gd name="connsiteY4" fmla="*/ 0 h 57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6518" h="576956">
                  <a:moveTo>
                    <a:pt x="0" y="0"/>
                  </a:moveTo>
                  <a:lnTo>
                    <a:pt x="6346518" y="0"/>
                  </a:lnTo>
                  <a:lnTo>
                    <a:pt x="6346518" y="576956"/>
                  </a:lnTo>
                  <a:lnTo>
                    <a:pt x="0" y="576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zh-CN" altLang="en-US" sz="2700" kern="1200"/>
            </a:p>
          </p:txBody>
        </p:sp>
        <p:sp>
          <p:nvSpPr>
            <p:cNvPr id="46" name="燕尾形 45"/>
            <p:cNvSpPr/>
            <p:nvPr/>
          </p:nvSpPr>
          <p:spPr>
            <a:xfrm>
              <a:off x="2475711" y="365009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3430312"/>
                <a:satOff val="-14271"/>
                <a:lumOff val="3363"/>
                <a:alphaOff val="0"/>
              </a:schemeClr>
            </a:lnRef>
            <a:fillRef idx="3">
              <a:schemeClr val="accent4">
                <a:hueOff val="3430312"/>
                <a:satOff val="-14271"/>
                <a:lumOff val="3363"/>
                <a:alphaOff val="0"/>
              </a:schemeClr>
            </a:fillRef>
            <a:effectRef idx="2">
              <a:schemeClr val="accent4">
                <a:hueOff val="3430312"/>
                <a:satOff val="-14271"/>
                <a:lumOff val="3363"/>
                <a:alphaOff val="0"/>
              </a:schemeClr>
            </a:effectRef>
            <a:fontRef idx="minor">
              <a:schemeClr val="lt1"/>
            </a:fontRef>
          </p:style>
        </p:sp>
        <p:sp>
          <p:nvSpPr>
            <p:cNvPr id="47" name="燕尾形 46"/>
            <p:cNvSpPr/>
            <p:nvPr/>
          </p:nvSpPr>
          <p:spPr>
            <a:xfrm>
              <a:off x="3367749" y="365009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3920356"/>
                <a:satOff val="-16310"/>
                <a:lumOff val="3843"/>
                <a:alphaOff val="0"/>
              </a:schemeClr>
            </a:lnRef>
            <a:fillRef idx="3">
              <a:schemeClr val="accent4">
                <a:hueOff val="3920356"/>
                <a:satOff val="-16310"/>
                <a:lumOff val="3843"/>
                <a:alphaOff val="0"/>
              </a:schemeClr>
            </a:fillRef>
            <a:effectRef idx="2">
              <a:schemeClr val="accent4">
                <a:hueOff val="3920356"/>
                <a:satOff val="-16310"/>
                <a:lumOff val="3843"/>
                <a:alphaOff val="0"/>
              </a:schemeClr>
            </a:effectRef>
            <a:fontRef idx="minor">
              <a:schemeClr val="lt1"/>
            </a:fontRef>
          </p:style>
        </p:sp>
        <p:sp>
          <p:nvSpPr>
            <p:cNvPr id="48" name="燕尾形 47"/>
            <p:cNvSpPr/>
            <p:nvPr/>
          </p:nvSpPr>
          <p:spPr>
            <a:xfrm>
              <a:off x="4260492" y="365009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4410401"/>
                <a:satOff val="-18349"/>
                <a:lumOff val="4324"/>
                <a:alphaOff val="0"/>
              </a:schemeClr>
            </a:lnRef>
            <a:fillRef idx="3">
              <a:schemeClr val="accent4">
                <a:hueOff val="4410401"/>
                <a:satOff val="-18349"/>
                <a:lumOff val="4324"/>
                <a:alphaOff val="0"/>
              </a:schemeClr>
            </a:fillRef>
            <a:effectRef idx="2">
              <a:schemeClr val="accent4">
                <a:hueOff val="4410401"/>
                <a:satOff val="-18349"/>
                <a:lumOff val="4324"/>
                <a:alphaOff val="0"/>
              </a:schemeClr>
            </a:effectRef>
            <a:fontRef idx="minor">
              <a:schemeClr val="lt1"/>
            </a:fontRef>
          </p:style>
        </p:sp>
        <p:sp>
          <p:nvSpPr>
            <p:cNvPr id="49" name="燕尾形 48"/>
            <p:cNvSpPr/>
            <p:nvPr/>
          </p:nvSpPr>
          <p:spPr>
            <a:xfrm>
              <a:off x="5152531" y="365009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4900445"/>
                <a:satOff val="-20387"/>
                <a:lumOff val="4804"/>
                <a:alphaOff val="0"/>
              </a:schemeClr>
            </a:lnRef>
            <a:fillRef idx="3">
              <a:schemeClr val="accent4">
                <a:hueOff val="4900445"/>
                <a:satOff val="-20387"/>
                <a:lumOff val="4804"/>
                <a:alphaOff val="0"/>
              </a:schemeClr>
            </a:fillRef>
            <a:effectRef idx="2">
              <a:schemeClr val="accent4">
                <a:hueOff val="4900445"/>
                <a:satOff val="-20387"/>
                <a:lumOff val="4804"/>
                <a:alphaOff val="0"/>
              </a:schemeClr>
            </a:effectRef>
            <a:fontRef idx="minor">
              <a:schemeClr val="lt1"/>
            </a:fontRef>
          </p:style>
        </p:sp>
        <p:sp>
          <p:nvSpPr>
            <p:cNvPr id="50" name="燕尾形 49"/>
            <p:cNvSpPr/>
            <p:nvPr/>
          </p:nvSpPr>
          <p:spPr>
            <a:xfrm>
              <a:off x="6045274" y="365009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5390490"/>
                <a:satOff val="-22426"/>
                <a:lumOff val="5284"/>
                <a:alphaOff val="0"/>
              </a:schemeClr>
            </a:lnRef>
            <a:fillRef idx="3">
              <a:schemeClr val="accent4">
                <a:hueOff val="5390490"/>
                <a:satOff val="-22426"/>
                <a:lumOff val="5284"/>
                <a:alphaOff val="0"/>
              </a:schemeClr>
            </a:fillRef>
            <a:effectRef idx="2">
              <a:schemeClr val="accent4">
                <a:hueOff val="5390490"/>
                <a:satOff val="-22426"/>
                <a:lumOff val="5284"/>
                <a:alphaOff val="0"/>
              </a:schemeClr>
            </a:effectRef>
            <a:fontRef idx="minor">
              <a:schemeClr val="lt1"/>
            </a:fontRef>
          </p:style>
        </p:sp>
        <p:sp>
          <p:nvSpPr>
            <p:cNvPr id="51" name="燕尾形 50"/>
            <p:cNvSpPr/>
            <p:nvPr/>
          </p:nvSpPr>
          <p:spPr>
            <a:xfrm>
              <a:off x="6937313" y="365009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5880535"/>
                <a:satOff val="-24465"/>
                <a:lumOff val="5765"/>
                <a:alphaOff val="0"/>
              </a:schemeClr>
            </a:lnRef>
            <a:fillRef idx="3">
              <a:schemeClr val="accent4">
                <a:hueOff val="5880535"/>
                <a:satOff val="-24465"/>
                <a:lumOff val="5765"/>
                <a:alphaOff val="0"/>
              </a:schemeClr>
            </a:fillRef>
            <a:effectRef idx="2">
              <a:schemeClr val="accent4">
                <a:hueOff val="5880535"/>
                <a:satOff val="-24465"/>
                <a:lumOff val="5765"/>
                <a:alphaOff val="0"/>
              </a:schemeClr>
            </a:effectRef>
            <a:fontRef idx="minor">
              <a:schemeClr val="lt1"/>
            </a:fontRef>
          </p:style>
        </p:sp>
        <p:sp>
          <p:nvSpPr>
            <p:cNvPr id="52" name="燕尾形 51"/>
            <p:cNvSpPr/>
            <p:nvPr/>
          </p:nvSpPr>
          <p:spPr>
            <a:xfrm>
              <a:off x="7830056" y="3650099"/>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6370578"/>
                <a:satOff val="-26504"/>
                <a:lumOff val="6245"/>
                <a:alphaOff val="0"/>
              </a:schemeClr>
            </a:lnRef>
            <a:fillRef idx="3">
              <a:schemeClr val="accent4">
                <a:hueOff val="6370578"/>
                <a:satOff val="-26504"/>
                <a:lumOff val="6245"/>
                <a:alphaOff val="0"/>
              </a:schemeClr>
            </a:fillRef>
            <a:effectRef idx="2">
              <a:schemeClr val="accent4">
                <a:hueOff val="6370578"/>
                <a:satOff val="-26504"/>
                <a:lumOff val="6245"/>
                <a:alphaOff val="0"/>
              </a:schemeClr>
            </a:effectRef>
            <a:fontRef idx="minor">
              <a:schemeClr val="lt1"/>
            </a:fontRef>
          </p:style>
        </p:sp>
        <p:sp>
          <p:nvSpPr>
            <p:cNvPr id="53" name="任意多边形 52"/>
            <p:cNvSpPr/>
            <p:nvPr/>
          </p:nvSpPr>
          <p:spPr>
            <a:xfrm>
              <a:off x="2475711" y="3767627"/>
              <a:ext cx="6429022" cy="940224"/>
            </a:xfrm>
            <a:custGeom>
              <a:avLst/>
              <a:gdLst>
                <a:gd name="connsiteX0" fmla="*/ 0 w 6429022"/>
                <a:gd name="connsiteY0" fmla="*/ 0 h 940224"/>
                <a:gd name="connsiteX1" fmla="*/ 6429022 w 6429022"/>
                <a:gd name="connsiteY1" fmla="*/ 0 h 940224"/>
                <a:gd name="connsiteX2" fmla="*/ 6429022 w 6429022"/>
                <a:gd name="connsiteY2" fmla="*/ 940224 h 940224"/>
                <a:gd name="connsiteX3" fmla="*/ 0 w 6429022"/>
                <a:gd name="connsiteY3" fmla="*/ 940224 h 940224"/>
                <a:gd name="connsiteX4" fmla="*/ 0 w 6429022"/>
                <a:gd name="connsiteY4" fmla="*/ 0 h 94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9022" h="940224">
                  <a:moveTo>
                    <a:pt x="0" y="0"/>
                  </a:moveTo>
                  <a:lnTo>
                    <a:pt x="6429022" y="0"/>
                  </a:lnTo>
                  <a:lnTo>
                    <a:pt x="6429022" y="940224"/>
                  </a:lnTo>
                  <a:lnTo>
                    <a:pt x="0" y="940224"/>
                  </a:lnTo>
                  <a:lnTo>
                    <a:pt x="0" y="0"/>
                  </a:lnTo>
                  <a:close/>
                </a:path>
              </a:pathLst>
            </a:custGeom>
            <a:scene3d>
              <a:camera prst="orthographicFront"/>
              <a:lightRig rig="flat" dir="t"/>
            </a:scene3d>
            <a:sp3d z="190500" extrusionH="12700" prstMaterial="plastic">
              <a:bevelT w="50800" h="50800"/>
            </a:sp3d>
          </p:spPr>
          <p:style>
            <a:lnRef idx="1">
              <a:schemeClr val="accent4">
                <a:hueOff val="4900445"/>
                <a:satOff val="-20387"/>
                <a:lumOff val="4804"/>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altLang="zh-CN" sz="2800" b="1" kern="1200" dirty="0" smtClean="0">
                  <a:latin typeface="微软雅黑" pitchFamily="34" charset="-122"/>
                  <a:ea typeface="微软雅黑" pitchFamily="34" charset="-122"/>
                  <a:sym typeface="+mn-ea"/>
                </a:rPr>
                <a:t>11</a:t>
              </a:r>
              <a:r>
                <a:rPr lang="zh-CN" altLang="en-US" sz="2800" b="1" kern="1200" dirty="0" smtClean="0">
                  <a:latin typeface="微软雅黑" pitchFamily="34" charset="-122"/>
                  <a:ea typeface="微软雅黑" pitchFamily="34" charset="-122"/>
                  <a:sym typeface="+mn-ea"/>
                </a:rPr>
                <a:t>、</a:t>
              </a:r>
              <a:r>
                <a:rPr lang="zh-CN" altLang="en-US" sz="2800" b="1" kern="1200" dirty="0" smtClean="0">
                  <a:latin typeface="微软雅黑" pitchFamily="34" charset="-122"/>
                  <a:ea typeface="微软雅黑" pitchFamily="34" charset="-122"/>
                  <a:sym typeface="+mn-ea"/>
                </a:rPr>
                <a:t>企业招用符合条件的自主就业退役士兵税收优惠额度提高（财税</a:t>
              </a:r>
              <a:r>
                <a:rPr lang="en-US" altLang="zh-CN" sz="2800" b="1" kern="1200" dirty="0" smtClean="0">
                  <a:latin typeface="微软雅黑" pitchFamily="34" charset="-122"/>
                  <a:ea typeface="微软雅黑" pitchFamily="34" charset="-122"/>
                  <a:sym typeface="+mn-ea"/>
                </a:rPr>
                <a:t>【2019】21</a:t>
              </a:r>
              <a:r>
                <a:rPr lang="zh-CN" altLang="en-US" sz="2800" b="1" kern="1200" dirty="0" smtClean="0">
                  <a:latin typeface="微软雅黑" pitchFamily="34" charset="-122"/>
                  <a:ea typeface="微软雅黑" pitchFamily="34" charset="-122"/>
                  <a:sym typeface="+mn-ea"/>
                </a:rPr>
                <a:t>）</a:t>
              </a:r>
              <a:endParaRPr lang="zh-CN" altLang="en-US" sz="2800" kern="1200" dirty="0"/>
            </a:p>
          </p:txBody>
        </p:sp>
        <p:sp>
          <p:nvSpPr>
            <p:cNvPr id="54" name="任意多边形 53"/>
            <p:cNvSpPr/>
            <p:nvPr/>
          </p:nvSpPr>
          <p:spPr>
            <a:xfrm>
              <a:off x="2475711" y="4903802"/>
              <a:ext cx="6346518" cy="576956"/>
            </a:xfrm>
            <a:custGeom>
              <a:avLst/>
              <a:gdLst>
                <a:gd name="connsiteX0" fmla="*/ 0 w 6346518"/>
                <a:gd name="connsiteY0" fmla="*/ 0 h 576956"/>
                <a:gd name="connsiteX1" fmla="*/ 6346518 w 6346518"/>
                <a:gd name="connsiteY1" fmla="*/ 0 h 576956"/>
                <a:gd name="connsiteX2" fmla="*/ 6346518 w 6346518"/>
                <a:gd name="connsiteY2" fmla="*/ 576956 h 576956"/>
                <a:gd name="connsiteX3" fmla="*/ 0 w 6346518"/>
                <a:gd name="connsiteY3" fmla="*/ 576956 h 576956"/>
                <a:gd name="connsiteX4" fmla="*/ 0 w 6346518"/>
                <a:gd name="connsiteY4" fmla="*/ 0 h 57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6518" h="576956">
                  <a:moveTo>
                    <a:pt x="0" y="0"/>
                  </a:moveTo>
                  <a:lnTo>
                    <a:pt x="6346518" y="0"/>
                  </a:lnTo>
                  <a:lnTo>
                    <a:pt x="6346518" y="576956"/>
                  </a:lnTo>
                  <a:lnTo>
                    <a:pt x="0" y="576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zh-CN" altLang="en-US" sz="2700" kern="1200"/>
            </a:p>
          </p:txBody>
        </p:sp>
        <p:sp>
          <p:nvSpPr>
            <p:cNvPr id="55" name="燕尾形 54"/>
            <p:cNvSpPr/>
            <p:nvPr/>
          </p:nvSpPr>
          <p:spPr>
            <a:xfrm>
              <a:off x="2475711" y="5480758"/>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6860623"/>
                <a:satOff val="-28543"/>
                <a:lumOff val="6726"/>
                <a:alphaOff val="0"/>
              </a:schemeClr>
            </a:lnRef>
            <a:fillRef idx="3">
              <a:schemeClr val="accent4">
                <a:hueOff val="6860623"/>
                <a:satOff val="-28543"/>
                <a:lumOff val="6726"/>
                <a:alphaOff val="0"/>
              </a:schemeClr>
            </a:fillRef>
            <a:effectRef idx="2">
              <a:schemeClr val="accent4">
                <a:hueOff val="6860623"/>
                <a:satOff val="-28543"/>
                <a:lumOff val="6726"/>
                <a:alphaOff val="0"/>
              </a:schemeClr>
            </a:effectRef>
            <a:fontRef idx="minor">
              <a:schemeClr val="lt1"/>
            </a:fontRef>
          </p:style>
        </p:sp>
        <p:sp>
          <p:nvSpPr>
            <p:cNvPr id="56" name="燕尾形 55"/>
            <p:cNvSpPr/>
            <p:nvPr/>
          </p:nvSpPr>
          <p:spPr>
            <a:xfrm>
              <a:off x="3367749" y="5480758"/>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7350668"/>
                <a:satOff val="-30582"/>
                <a:lumOff val="7206"/>
                <a:alphaOff val="0"/>
              </a:schemeClr>
            </a:lnRef>
            <a:fillRef idx="3">
              <a:schemeClr val="accent4">
                <a:hueOff val="7350668"/>
                <a:satOff val="-30582"/>
                <a:lumOff val="7206"/>
                <a:alphaOff val="0"/>
              </a:schemeClr>
            </a:fillRef>
            <a:effectRef idx="2">
              <a:schemeClr val="accent4">
                <a:hueOff val="7350668"/>
                <a:satOff val="-30582"/>
                <a:lumOff val="7206"/>
                <a:alphaOff val="0"/>
              </a:schemeClr>
            </a:effectRef>
            <a:fontRef idx="minor">
              <a:schemeClr val="lt1"/>
            </a:fontRef>
          </p:style>
        </p:sp>
        <p:sp>
          <p:nvSpPr>
            <p:cNvPr id="57" name="燕尾形 56"/>
            <p:cNvSpPr/>
            <p:nvPr/>
          </p:nvSpPr>
          <p:spPr>
            <a:xfrm>
              <a:off x="4260492" y="5480758"/>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7840713"/>
                <a:satOff val="-32621"/>
                <a:lumOff val="7686"/>
                <a:alphaOff val="0"/>
              </a:schemeClr>
            </a:lnRef>
            <a:fillRef idx="3">
              <a:schemeClr val="accent4">
                <a:hueOff val="7840713"/>
                <a:satOff val="-32621"/>
                <a:lumOff val="7686"/>
                <a:alphaOff val="0"/>
              </a:schemeClr>
            </a:fillRef>
            <a:effectRef idx="2">
              <a:schemeClr val="accent4">
                <a:hueOff val="7840713"/>
                <a:satOff val="-32621"/>
                <a:lumOff val="7686"/>
                <a:alphaOff val="0"/>
              </a:schemeClr>
            </a:effectRef>
            <a:fontRef idx="minor">
              <a:schemeClr val="lt1"/>
            </a:fontRef>
          </p:style>
        </p:sp>
        <p:sp>
          <p:nvSpPr>
            <p:cNvPr id="58" name="燕尾形 57"/>
            <p:cNvSpPr/>
            <p:nvPr/>
          </p:nvSpPr>
          <p:spPr>
            <a:xfrm>
              <a:off x="5152531" y="5480758"/>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8330757"/>
                <a:satOff val="-34659"/>
                <a:lumOff val="8167"/>
                <a:alphaOff val="0"/>
              </a:schemeClr>
            </a:lnRef>
            <a:fillRef idx="3">
              <a:schemeClr val="accent4">
                <a:hueOff val="8330757"/>
                <a:satOff val="-34659"/>
                <a:lumOff val="8167"/>
                <a:alphaOff val="0"/>
              </a:schemeClr>
            </a:fillRef>
            <a:effectRef idx="2">
              <a:schemeClr val="accent4">
                <a:hueOff val="8330757"/>
                <a:satOff val="-34659"/>
                <a:lumOff val="8167"/>
                <a:alphaOff val="0"/>
              </a:schemeClr>
            </a:effectRef>
            <a:fontRef idx="minor">
              <a:schemeClr val="lt1"/>
            </a:fontRef>
          </p:style>
        </p:sp>
        <p:sp>
          <p:nvSpPr>
            <p:cNvPr id="59" name="燕尾形 58"/>
            <p:cNvSpPr/>
            <p:nvPr/>
          </p:nvSpPr>
          <p:spPr>
            <a:xfrm>
              <a:off x="6045274" y="5480758"/>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8820801"/>
                <a:satOff val="-36698"/>
                <a:lumOff val="8647"/>
                <a:alphaOff val="0"/>
              </a:schemeClr>
            </a:lnRef>
            <a:fillRef idx="3">
              <a:schemeClr val="accent4">
                <a:hueOff val="8820801"/>
                <a:satOff val="-36698"/>
                <a:lumOff val="8647"/>
                <a:alphaOff val="0"/>
              </a:schemeClr>
            </a:fillRef>
            <a:effectRef idx="2">
              <a:schemeClr val="accent4">
                <a:hueOff val="8820801"/>
                <a:satOff val="-36698"/>
                <a:lumOff val="8647"/>
                <a:alphaOff val="0"/>
              </a:schemeClr>
            </a:effectRef>
            <a:fontRef idx="minor">
              <a:schemeClr val="lt1"/>
            </a:fontRef>
          </p:style>
        </p:sp>
        <p:sp>
          <p:nvSpPr>
            <p:cNvPr id="60" name="燕尾形 59"/>
            <p:cNvSpPr/>
            <p:nvPr/>
          </p:nvSpPr>
          <p:spPr>
            <a:xfrm>
              <a:off x="6937313" y="5480758"/>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9310846"/>
                <a:satOff val="-38737"/>
                <a:lumOff val="9128"/>
                <a:alphaOff val="0"/>
              </a:schemeClr>
            </a:lnRef>
            <a:fillRef idx="3">
              <a:schemeClr val="accent4">
                <a:hueOff val="9310846"/>
                <a:satOff val="-38737"/>
                <a:lumOff val="9128"/>
                <a:alphaOff val="0"/>
              </a:schemeClr>
            </a:fillRef>
            <a:effectRef idx="2">
              <a:schemeClr val="accent4">
                <a:hueOff val="9310846"/>
                <a:satOff val="-38737"/>
                <a:lumOff val="9128"/>
                <a:alphaOff val="0"/>
              </a:schemeClr>
            </a:effectRef>
            <a:fontRef idx="minor">
              <a:schemeClr val="lt1"/>
            </a:fontRef>
          </p:style>
        </p:sp>
        <p:sp>
          <p:nvSpPr>
            <p:cNvPr id="61" name="燕尾形 60"/>
            <p:cNvSpPr/>
            <p:nvPr/>
          </p:nvSpPr>
          <p:spPr>
            <a:xfrm>
              <a:off x="7830056" y="5480758"/>
              <a:ext cx="1485085" cy="1175281"/>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9800891"/>
                <a:satOff val="-40776"/>
                <a:lumOff val="9608"/>
                <a:alphaOff val="0"/>
              </a:schemeClr>
            </a:lnRef>
            <a:fillRef idx="3">
              <a:schemeClr val="accent4">
                <a:hueOff val="9800891"/>
                <a:satOff val="-40776"/>
                <a:lumOff val="9608"/>
                <a:alphaOff val="0"/>
              </a:schemeClr>
            </a:fillRef>
            <a:effectRef idx="2">
              <a:schemeClr val="accent4">
                <a:hueOff val="9800891"/>
                <a:satOff val="-40776"/>
                <a:lumOff val="9608"/>
                <a:alphaOff val="0"/>
              </a:schemeClr>
            </a:effectRef>
            <a:fontRef idx="minor">
              <a:schemeClr val="lt1"/>
            </a:fontRef>
          </p:style>
        </p:sp>
        <p:sp>
          <p:nvSpPr>
            <p:cNvPr id="62" name="任意多边形 61"/>
            <p:cNvSpPr/>
            <p:nvPr/>
          </p:nvSpPr>
          <p:spPr>
            <a:xfrm>
              <a:off x="2475711" y="5598286"/>
              <a:ext cx="6429022" cy="940224"/>
            </a:xfrm>
            <a:custGeom>
              <a:avLst/>
              <a:gdLst>
                <a:gd name="connsiteX0" fmla="*/ 0 w 6429022"/>
                <a:gd name="connsiteY0" fmla="*/ 0 h 940224"/>
                <a:gd name="connsiteX1" fmla="*/ 6429022 w 6429022"/>
                <a:gd name="connsiteY1" fmla="*/ 0 h 940224"/>
                <a:gd name="connsiteX2" fmla="*/ 6429022 w 6429022"/>
                <a:gd name="connsiteY2" fmla="*/ 940224 h 940224"/>
                <a:gd name="connsiteX3" fmla="*/ 0 w 6429022"/>
                <a:gd name="connsiteY3" fmla="*/ 940224 h 940224"/>
                <a:gd name="connsiteX4" fmla="*/ 0 w 6429022"/>
                <a:gd name="connsiteY4" fmla="*/ 0 h 94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9022" h="940224">
                  <a:moveTo>
                    <a:pt x="0" y="0"/>
                  </a:moveTo>
                  <a:lnTo>
                    <a:pt x="6429022" y="0"/>
                  </a:lnTo>
                  <a:lnTo>
                    <a:pt x="6429022" y="940224"/>
                  </a:lnTo>
                  <a:lnTo>
                    <a:pt x="0" y="940224"/>
                  </a:lnTo>
                  <a:lnTo>
                    <a:pt x="0" y="0"/>
                  </a:lnTo>
                  <a:close/>
                </a:path>
              </a:pathLst>
            </a:custGeom>
            <a:scene3d>
              <a:camera prst="orthographicFront"/>
              <a:lightRig rig="flat" dir="t"/>
            </a:scene3d>
            <a:sp3d z="190500" extrusionH="12700" prstMaterial="plastic">
              <a:bevelT w="50800" h="50800"/>
            </a:sp3d>
          </p:spPr>
          <p:style>
            <a:lnRef idx="1">
              <a:schemeClr val="accent4">
                <a:hueOff val="9800891"/>
                <a:satOff val="-40776"/>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altLang="zh-CN" sz="2800" b="1" kern="1200" dirty="0" smtClean="0">
                  <a:latin typeface="微软雅黑" pitchFamily="34" charset="-122"/>
                  <a:ea typeface="微软雅黑" pitchFamily="34" charset="-122"/>
                  <a:sym typeface="+mn-ea"/>
                </a:rPr>
                <a:t>12</a:t>
              </a:r>
              <a:r>
                <a:rPr lang="zh-CN" altLang="en-US" sz="2800" b="1" kern="1200" dirty="0" smtClean="0">
                  <a:latin typeface="微软雅黑" pitchFamily="34" charset="-122"/>
                  <a:ea typeface="微软雅黑" pitchFamily="34" charset="-122"/>
                  <a:sym typeface="+mn-ea"/>
                </a:rPr>
                <a:t>、</a:t>
              </a:r>
              <a:r>
                <a:rPr lang="zh-CN" altLang="en-US" sz="2800" b="1" kern="1200" dirty="0" smtClean="0">
                  <a:latin typeface="微软雅黑" pitchFamily="34" charset="-122"/>
                  <a:ea typeface="微软雅黑" pitchFamily="34" charset="-122"/>
                  <a:sym typeface="+mn-ea"/>
                </a:rPr>
                <a:t>扩大支持重点群体就业税收优惠政策范围和额度（财税</a:t>
              </a:r>
              <a:r>
                <a:rPr lang="en-US" altLang="zh-CN" sz="2800" b="1" kern="1200" dirty="0" smtClean="0">
                  <a:latin typeface="微软雅黑" pitchFamily="34" charset="-122"/>
                  <a:ea typeface="微软雅黑" pitchFamily="34" charset="-122"/>
                  <a:sym typeface="+mn-ea"/>
                </a:rPr>
                <a:t>【2019】22</a:t>
              </a:r>
              <a:r>
                <a:rPr lang="zh-CN" altLang="en-US" sz="2800" b="1" kern="1200" dirty="0" smtClean="0">
                  <a:latin typeface="微软雅黑" pitchFamily="34" charset="-122"/>
                  <a:ea typeface="微软雅黑" pitchFamily="34" charset="-122"/>
                  <a:sym typeface="+mn-ea"/>
                </a:rPr>
                <a:t>）</a:t>
              </a:r>
              <a:endParaRPr lang="zh-CN" altLang="en-US" sz="2800" kern="1200" dirty="0"/>
            </a:p>
          </p:txBody>
        </p:sp>
      </p:grpSp>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558138" y="1258784"/>
            <a:ext cx="11222184" cy="5343897"/>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税务总局关于实施小微企业普惠性税收减免政策的通知</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财税</a:t>
            </a:r>
            <a:r>
              <a:rPr lang="en-US" altLang="zh-CN" sz="2400" b="1" dirty="0">
                <a:solidFill>
                  <a:srgbClr val="FF0000"/>
                </a:solidFill>
                <a:latin typeface="微软雅黑" pitchFamily="34" charset="-122"/>
                <a:ea typeface="微软雅黑" pitchFamily="34" charset="-122"/>
                <a:sym typeface="+mn-ea"/>
              </a:rPr>
              <a:t>〔2019〕13 </a:t>
            </a:r>
            <a:r>
              <a:rPr lang="zh-CN" altLang="en-US" sz="2400" b="1" dirty="0">
                <a:solidFill>
                  <a:srgbClr val="FF0000"/>
                </a:solidFill>
                <a:latin typeface="微软雅黑" pitchFamily="34" charset="-122"/>
                <a:ea typeface="微软雅黑" pitchFamily="34" charset="-122"/>
                <a:sym typeface="+mn-ea"/>
              </a:rPr>
              <a:t>号</a:t>
            </a:r>
            <a:endParaRPr lang="en-US" altLang="zh-CN" sz="2000" b="1" dirty="0" smtClean="0">
              <a:latin typeface="微软雅黑" pitchFamily="34" charset="-122"/>
              <a:ea typeface="微软雅黑" pitchFamily="34" charset="-122"/>
              <a:sym typeface="+mn-ea"/>
            </a:endParaRPr>
          </a:p>
          <a:p>
            <a:pPr marL="0" lvl="0" indent="0" eaLnBrk="1" fontAlgn="auto" hangingPunct="1">
              <a:lnSpc>
                <a:spcPct val="100000"/>
              </a:lnSpc>
              <a:spcAft>
                <a:spcPts val="0"/>
              </a:spcAft>
              <a:buNone/>
              <a:defRPr/>
            </a:pPr>
            <a:r>
              <a:rPr lang="zh-CN" altLang="en-US" sz="2400" b="1" dirty="0" smtClean="0">
                <a:latin typeface="微软雅黑" pitchFamily="34" charset="-122"/>
                <a:ea typeface="微软雅黑" pitchFamily="34" charset="-122"/>
                <a:sym typeface="+mn-ea"/>
              </a:rPr>
              <a:t>       关于</a:t>
            </a:r>
            <a:r>
              <a:rPr lang="zh-CN" altLang="en-US" sz="2400" b="1" dirty="0">
                <a:latin typeface="微软雅黑" pitchFamily="34" charset="-122"/>
                <a:ea typeface="微软雅黑" pitchFamily="34" charset="-122"/>
                <a:sym typeface="+mn-ea"/>
              </a:rPr>
              <a:t>初创科技型企业条件中的“从业人数不超过</a:t>
            </a:r>
            <a:r>
              <a:rPr lang="en-US" altLang="zh-CN" sz="2400" b="1" dirty="0">
                <a:latin typeface="微软雅黑" pitchFamily="34" charset="-122"/>
                <a:ea typeface="微软雅黑" pitchFamily="34" charset="-122"/>
                <a:sym typeface="+mn-ea"/>
              </a:rPr>
              <a:t>200</a:t>
            </a:r>
            <a:r>
              <a:rPr lang="zh-CN" altLang="en-US" sz="2400" b="1" dirty="0">
                <a:latin typeface="微软雅黑" pitchFamily="34" charset="-122"/>
                <a:ea typeface="微软雅黑" pitchFamily="34" charset="-122"/>
                <a:sym typeface="+mn-ea"/>
              </a:rPr>
              <a:t>人”调整为“从业人数不超过</a:t>
            </a:r>
            <a:r>
              <a:rPr lang="en-US" altLang="zh-CN" sz="2400" b="1" dirty="0">
                <a:latin typeface="微软雅黑" pitchFamily="34" charset="-122"/>
                <a:ea typeface="微软雅黑" pitchFamily="34" charset="-122"/>
                <a:sym typeface="+mn-ea"/>
              </a:rPr>
              <a:t>300</a:t>
            </a:r>
            <a:r>
              <a:rPr lang="zh-CN" altLang="en-US" sz="2400" b="1" dirty="0">
                <a:latin typeface="微软雅黑" pitchFamily="34" charset="-122"/>
                <a:ea typeface="微软雅黑" pitchFamily="34" charset="-122"/>
                <a:sym typeface="+mn-ea"/>
              </a:rPr>
              <a:t>人”，“资产总额和年销售收入均不超过</a:t>
            </a:r>
            <a:r>
              <a:rPr lang="en-US" altLang="zh-CN" sz="2400" b="1" dirty="0">
                <a:latin typeface="微软雅黑" pitchFamily="34" charset="-122"/>
                <a:ea typeface="微软雅黑" pitchFamily="34" charset="-122"/>
                <a:sym typeface="+mn-ea"/>
              </a:rPr>
              <a:t>3000</a:t>
            </a:r>
            <a:r>
              <a:rPr lang="zh-CN" altLang="en-US" sz="2400" b="1" dirty="0">
                <a:latin typeface="微软雅黑" pitchFamily="34" charset="-122"/>
                <a:ea typeface="微软雅黑" pitchFamily="34" charset="-122"/>
                <a:sym typeface="+mn-ea"/>
              </a:rPr>
              <a:t>万元”调整为“资产总额和年销售收入均不超过</a:t>
            </a:r>
            <a:r>
              <a:rPr lang="en-US" altLang="zh-CN" sz="2400" b="1" dirty="0">
                <a:latin typeface="微软雅黑" pitchFamily="34" charset="-122"/>
                <a:ea typeface="微软雅黑" pitchFamily="34" charset="-122"/>
                <a:sym typeface="+mn-ea"/>
              </a:rPr>
              <a:t>5000</a:t>
            </a:r>
            <a:r>
              <a:rPr lang="zh-CN" altLang="en-US" sz="2400" b="1" dirty="0">
                <a:latin typeface="微软雅黑" pitchFamily="34" charset="-122"/>
                <a:ea typeface="微软雅黑" pitchFamily="34" charset="-122"/>
                <a:sym typeface="+mn-ea"/>
              </a:rPr>
              <a:t>万元”。</a:t>
            </a:r>
          </a:p>
          <a:p>
            <a:pPr marL="0" lvl="0" indent="0" eaLnBrk="1" fontAlgn="auto" hangingPunct="1">
              <a:lnSpc>
                <a:spcPct val="100000"/>
              </a:lnSpc>
              <a:spcAft>
                <a:spcPts val="0"/>
              </a:spcAft>
              <a:buNone/>
              <a:defRPr/>
            </a:pPr>
            <a:r>
              <a:rPr lang="zh-CN" altLang="en-US" sz="2400" b="1" dirty="0">
                <a:latin typeface="微软雅黑" pitchFamily="34" charset="-122"/>
                <a:ea typeface="微软雅黑" pitchFamily="34" charset="-122"/>
                <a:sym typeface="+mn-ea"/>
              </a:rPr>
              <a:t>　　</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日至</a:t>
            </a:r>
            <a:r>
              <a:rPr lang="en-US" altLang="zh-CN" sz="2400" b="1" dirty="0">
                <a:latin typeface="微软雅黑" pitchFamily="34" charset="-122"/>
                <a:ea typeface="微软雅黑" pitchFamily="34" charset="-122"/>
                <a:sym typeface="+mn-ea"/>
              </a:rPr>
              <a:t>2021</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zh-CN" altLang="en-US" sz="2400" b="1" dirty="0">
                <a:latin typeface="微软雅黑" pitchFamily="34" charset="-122"/>
                <a:ea typeface="微软雅黑" pitchFamily="34" charset="-122"/>
                <a:sym typeface="+mn-ea"/>
              </a:rPr>
              <a:t>日期间发生的投资，投资满</a:t>
            </a:r>
            <a:r>
              <a:rPr lang="en-US" altLang="zh-CN" sz="2400" b="1" dirty="0">
                <a:latin typeface="微软雅黑" pitchFamily="34" charset="-122"/>
                <a:ea typeface="微软雅黑" pitchFamily="34" charset="-122"/>
                <a:sym typeface="+mn-ea"/>
              </a:rPr>
              <a:t>2</a:t>
            </a:r>
            <a:r>
              <a:rPr lang="zh-CN" altLang="en-US" sz="2400" b="1" dirty="0">
                <a:latin typeface="微软雅黑" pitchFamily="34" charset="-122"/>
                <a:ea typeface="微软雅黑" pitchFamily="34" charset="-122"/>
                <a:sym typeface="+mn-ea"/>
              </a:rPr>
              <a:t>年且符合本通知规定和财税</a:t>
            </a:r>
            <a:r>
              <a:rPr lang="en-US" altLang="zh-CN" sz="2400" b="1" dirty="0">
                <a:latin typeface="微软雅黑" pitchFamily="34" charset="-122"/>
                <a:ea typeface="微软雅黑" pitchFamily="34" charset="-122"/>
                <a:sym typeface="+mn-ea"/>
              </a:rPr>
              <a:t>〔2018〕55</a:t>
            </a:r>
            <a:r>
              <a:rPr lang="zh-CN" altLang="en-US" sz="2400" b="1" dirty="0">
                <a:latin typeface="微软雅黑" pitchFamily="34" charset="-122"/>
                <a:ea typeface="微软雅黑" pitchFamily="34" charset="-122"/>
                <a:sym typeface="+mn-ea"/>
              </a:rPr>
              <a:t>号文件规定的其他条件的，可以适用财税</a:t>
            </a:r>
            <a:r>
              <a:rPr lang="en-US" altLang="zh-CN" sz="2400" b="1" dirty="0">
                <a:latin typeface="微软雅黑" pitchFamily="34" charset="-122"/>
                <a:ea typeface="微软雅黑" pitchFamily="34" charset="-122"/>
                <a:sym typeface="+mn-ea"/>
              </a:rPr>
              <a:t>〔2018〕55</a:t>
            </a:r>
            <a:r>
              <a:rPr lang="zh-CN" altLang="en-US" sz="2400" b="1" dirty="0">
                <a:latin typeface="微软雅黑" pitchFamily="34" charset="-122"/>
                <a:ea typeface="微软雅黑" pitchFamily="34" charset="-122"/>
                <a:sym typeface="+mn-ea"/>
              </a:rPr>
              <a:t>号文件规定的税收政策。</a:t>
            </a:r>
          </a:p>
          <a:p>
            <a:pPr marL="0" lvl="0" indent="0" eaLnBrk="1" fontAlgn="auto" hangingPunct="1">
              <a:lnSpc>
                <a:spcPct val="100000"/>
              </a:lnSpc>
              <a:spcAft>
                <a:spcPts val="0"/>
              </a:spcAft>
              <a:buNone/>
              <a:defRPr/>
            </a:pPr>
            <a:r>
              <a:rPr lang="zh-CN" altLang="en-US" sz="2400" b="1" dirty="0">
                <a:latin typeface="微软雅黑" pitchFamily="34" charset="-122"/>
                <a:ea typeface="微软雅黑" pitchFamily="34" charset="-122"/>
                <a:sym typeface="+mn-ea"/>
              </a:rPr>
              <a:t>　　</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日前</a:t>
            </a:r>
            <a:r>
              <a:rPr lang="en-US" altLang="zh-CN" sz="2400" b="1" dirty="0">
                <a:latin typeface="微软雅黑" pitchFamily="34" charset="-122"/>
                <a:ea typeface="微软雅黑" pitchFamily="34" charset="-122"/>
                <a:sym typeface="+mn-ea"/>
              </a:rPr>
              <a:t>2</a:t>
            </a:r>
            <a:r>
              <a:rPr lang="zh-CN" altLang="en-US" sz="2400" b="1" dirty="0">
                <a:latin typeface="微软雅黑" pitchFamily="34" charset="-122"/>
                <a:ea typeface="微软雅黑" pitchFamily="34" charset="-122"/>
                <a:sym typeface="+mn-ea"/>
              </a:rPr>
              <a:t>年内发生的投资，自</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日起投资满</a:t>
            </a:r>
            <a:r>
              <a:rPr lang="en-US" altLang="zh-CN" sz="2400" b="1" dirty="0">
                <a:latin typeface="微软雅黑" pitchFamily="34" charset="-122"/>
                <a:ea typeface="微软雅黑" pitchFamily="34" charset="-122"/>
                <a:sym typeface="+mn-ea"/>
              </a:rPr>
              <a:t>2</a:t>
            </a:r>
            <a:r>
              <a:rPr lang="zh-CN" altLang="en-US" sz="2400" b="1" dirty="0">
                <a:latin typeface="微软雅黑" pitchFamily="34" charset="-122"/>
                <a:ea typeface="微软雅黑" pitchFamily="34" charset="-122"/>
                <a:sym typeface="+mn-ea"/>
              </a:rPr>
              <a:t>年且符合本通知规定和财税</a:t>
            </a:r>
            <a:r>
              <a:rPr lang="en-US" altLang="zh-CN" sz="2400" b="1" dirty="0">
                <a:latin typeface="微软雅黑" pitchFamily="34" charset="-122"/>
                <a:ea typeface="微软雅黑" pitchFamily="34" charset="-122"/>
                <a:sym typeface="+mn-ea"/>
              </a:rPr>
              <a:t>〔2018〕55</a:t>
            </a:r>
            <a:r>
              <a:rPr lang="zh-CN" altLang="en-US" sz="2400" b="1" dirty="0">
                <a:latin typeface="微软雅黑" pitchFamily="34" charset="-122"/>
                <a:ea typeface="微软雅黑" pitchFamily="34" charset="-122"/>
                <a:sym typeface="+mn-ea"/>
              </a:rPr>
              <a:t>号文件规定的其他条件的，可以适用财税</a:t>
            </a:r>
            <a:r>
              <a:rPr lang="en-US" altLang="zh-CN" sz="2400" b="1" dirty="0">
                <a:latin typeface="微软雅黑" pitchFamily="34" charset="-122"/>
                <a:ea typeface="微软雅黑" pitchFamily="34" charset="-122"/>
                <a:sym typeface="+mn-ea"/>
              </a:rPr>
              <a:t>〔2018〕55</a:t>
            </a:r>
            <a:r>
              <a:rPr lang="zh-CN" altLang="en-US" sz="2400" b="1" dirty="0">
                <a:latin typeface="微软雅黑" pitchFamily="34" charset="-122"/>
                <a:ea typeface="微软雅黑" pitchFamily="34" charset="-122"/>
                <a:sym typeface="+mn-ea"/>
              </a:rPr>
              <a:t>号文件规定的税收政策。</a:t>
            </a:r>
          </a:p>
        </p:txBody>
      </p:sp>
      <p:cxnSp>
        <p:nvCxnSpPr>
          <p:cNvPr id="6" name="直接连接符 5"/>
          <p:cNvCxnSpPr/>
          <p:nvPr/>
        </p:nvCxnSpPr>
        <p:spPr>
          <a:xfrm>
            <a:off x="1187532" y="2743200"/>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10</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创业投资企业优惠条件放宽</a:t>
            </a:r>
            <a:endParaRPr lang="zh-CN" altLang="en-US" dirty="0">
              <a:solidFill>
                <a:srgbClr val="FDB52D"/>
              </a:solidFill>
              <a:latin typeface="微软雅黑" pitchFamily="34" charset="-122"/>
              <a:ea typeface="微软雅黑" pitchFamily="34" charset="-122"/>
              <a:cs typeface="等线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558138" y="1258784"/>
            <a:ext cx="11222184" cy="5343897"/>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 退役军人部关于进一步扶持自主就业退役士兵创业就业有关税收政策的通知</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财税</a:t>
            </a:r>
            <a:r>
              <a:rPr lang="en-US" altLang="zh-CN" sz="2400" b="1" dirty="0">
                <a:solidFill>
                  <a:srgbClr val="FF0000"/>
                </a:solidFill>
                <a:latin typeface="微软雅黑" pitchFamily="34" charset="-122"/>
                <a:ea typeface="微软雅黑" pitchFamily="34" charset="-122"/>
                <a:sym typeface="+mn-ea"/>
              </a:rPr>
              <a:t>〔2019〕21</a:t>
            </a:r>
            <a:r>
              <a:rPr lang="zh-CN" altLang="en-US" sz="2400" b="1" dirty="0">
                <a:solidFill>
                  <a:srgbClr val="FF0000"/>
                </a:solidFill>
                <a:latin typeface="微软雅黑" pitchFamily="34" charset="-122"/>
                <a:ea typeface="微软雅黑" pitchFamily="34" charset="-122"/>
                <a:sym typeface="+mn-ea"/>
              </a:rPr>
              <a:t>号</a:t>
            </a:r>
            <a:endParaRPr lang="en-US" altLang="zh-CN" sz="20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400" b="1" dirty="0" smtClean="0">
                <a:latin typeface="微软雅黑" pitchFamily="34" charset="-122"/>
                <a:ea typeface="微软雅黑" pitchFamily="34" charset="-122"/>
                <a:sym typeface="+mn-ea"/>
              </a:rPr>
              <a:t>       企业</a:t>
            </a:r>
            <a:r>
              <a:rPr lang="zh-CN" altLang="en-US" sz="2400" b="1" dirty="0">
                <a:latin typeface="微软雅黑" pitchFamily="34" charset="-122"/>
                <a:ea typeface="微软雅黑" pitchFamily="34" charset="-122"/>
                <a:sym typeface="+mn-ea"/>
              </a:rPr>
              <a:t>招用自主就业退役士兵，与其签订</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年以上期限劳动合同并依法缴纳社会保险费的，自签订劳动合同并缴纳社会保险当月起，在</a:t>
            </a:r>
            <a:r>
              <a:rPr lang="en-US" altLang="zh-CN" sz="2400" b="1" dirty="0">
                <a:latin typeface="微软雅黑" pitchFamily="34" charset="-122"/>
                <a:ea typeface="微软雅黑" pitchFamily="34" charset="-122"/>
                <a:sym typeface="+mn-ea"/>
              </a:rPr>
              <a:t>3</a:t>
            </a:r>
            <a:r>
              <a:rPr lang="zh-CN" altLang="en-US" sz="2400" b="1" dirty="0">
                <a:latin typeface="微软雅黑" pitchFamily="34" charset="-122"/>
                <a:ea typeface="微软雅黑" pitchFamily="34" charset="-122"/>
                <a:sym typeface="+mn-ea"/>
              </a:rPr>
              <a:t>年内按实际招用人数予以定额依次扣减增值税、城市维护建设税、教育费附加、地方教育附加和企业所得税优惠</a:t>
            </a:r>
            <a:r>
              <a:rPr lang="zh-CN" altLang="en-US" sz="2400" b="1" dirty="0">
                <a:solidFill>
                  <a:srgbClr val="FF0000"/>
                </a:solidFill>
                <a:latin typeface="微软雅黑" pitchFamily="34" charset="-122"/>
                <a:ea typeface="微软雅黑" pitchFamily="34" charset="-122"/>
                <a:sym typeface="+mn-ea"/>
              </a:rPr>
              <a:t>（桂财税</a:t>
            </a:r>
            <a:r>
              <a:rPr lang="en-US" altLang="zh-CN" sz="2400" b="1" dirty="0">
                <a:solidFill>
                  <a:srgbClr val="FF0000"/>
                </a:solidFill>
                <a:latin typeface="微软雅黑" pitchFamily="34" charset="-122"/>
                <a:ea typeface="微软雅黑" pitchFamily="34" charset="-122"/>
                <a:sym typeface="+mn-ea"/>
              </a:rPr>
              <a:t>〔2019〕13</a:t>
            </a:r>
            <a:r>
              <a:rPr lang="zh-CN" altLang="en-US" sz="2400" b="1" dirty="0">
                <a:solidFill>
                  <a:srgbClr val="FF0000"/>
                </a:solidFill>
                <a:latin typeface="微软雅黑" pitchFamily="34" charset="-122"/>
                <a:ea typeface="微软雅黑" pitchFamily="34" charset="-122"/>
                <a:sym typeface="+mn-ea"/>
              </a:rPr>
              <a:t>号扣减定额标准为每人每年</a:t>
            </a:r>
            <a:r>
              <a:rPr lang="en-US" altLang="zh-CN" sz="2400" b="1" dirty="0">
                <a:solidFill>
                  <a:srgbClr val="FF0000"/>
                </a:solidFill>
                <a:latin typeface="微软雅黑" pitchFamily="34" charset="-122"/>
                <a:ea typeface="微软雅黑" pitchFamily="34" charset="-122"/>
                <a:sym typeface="+mn-ea"/>
              </a:rPr>
              <a:t>9000</a:t>
            </a:r>
            <a:r>
              <a:rPr lang="zh-CN" altLang="en-US" sz="2400" b="1" dirty="0">
                <a:solidFill>
                  <a:srgbClr val="FF0000"/>
                </a:solidFill>
                <a:latin typeface="微软雅黑" pitchFamily="34" charset="-122"/>
                <a:ea typeface="微软雅黑" pitchFamily="34" charset="-122"/>
                <a:sym typeface="+mn-ea"/>
              </a:rPr>
              <a:t>元 ）</a:t>
            </a:r>
            <a:r>
              <a:rPr lang="zh-CN" altLang="en-US" sz="2400" b="1" dirty="0" smtClean="0">
                <a:latin typeface="微软雅黑" pitchFamily="34" charset="-122"/>
                <a:ea typeface="微软雅黑" pitchFamily="34" charset="-122"/>
                <a:sym typeface="+mn-ea"/>
              </a:rPr>
              <a:t>。</a:t>
            </a:r>
            <a:endParaRPr lang="en-US" altLang="zh-CN" sz="24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400" b="1" dirty="0" smtClean="0">
                <a:latin typeface="微软雅黑" pitchFamily="34" charset="-122"/>
                <a:ea typeface="微软雅黑" pitchFamily="34" charset="-122"/>
                <a:sym typeface="+mn-ea"/>
              </a:rPr>
              <a:t>       管理</a:t>
            </a:r>
            <a:r>
              <a:rPr lang="zh-CN" altLang="en-US" sz="2400" b="1" dirty="0">
                <a:latin typeface="微软雅黑" pitchFamily="34" charset="-122"/>
                <a:ea typeface="微软雅黑" pitchFamily="34" charset="-122"/>
                <a:sym typeface="+mn-ea"/>
              </a:rPr>
              <a:t>事项：扣减企业所得税优惠预缴不享受，汇缴享受。</a:t>
            </a:r>
          </a:p>
        </p:txBody>
      </p:sp>
      <p:cxnSp>
        <p:nvCxnSpPr>
          <p:cNvPr id="6" name="直接连接符 5"/>
          <p:cNvCxnSpPr/>
          <p:nvPr/>
        </p:nvCxnSpPr>
        <p:spPr>
          <a:xfrm>
            <a:off x="1187532" y="3325092"/>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11</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企业招用符合条件的自主就业退役士兵税收优惠额度提高</a:t>
            </a:r>
            <a:endParaRPr lang="zh-CN" altLang="en-US" dirty="0">
              <a:solidFill>
                <a:srgbClr val="FDB52D"/>
              </a:solidFill>
              <a:latin typeface="微软雅黑" pitchFamily="34" charset="-122"/>
              <a:ea typeface="微软雅黑" pitchFamily="34" charset="-122"/>
              <a:cs typeface="等线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558138" y="1258784"/>
            <a:ext cx="11222184" cy="5343897"/>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税务总局关于进一步支持和促进重点群体创业就业有关税收政策的通知</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财税</a:t>
            </a:r>
            <a:r>
              <a:rPr lang="en-US" altLang="zh-CN" sz="2400" b="1" dirty="0">
                <a:solidFill>
                  <a:srgbClr val="FF0000"/>
                </a:solidFill>
                <a:latin typeface="微软雅黑" pitchFamily="34" charset="-122"/>
                <a:ea typeface="微软雅黑" pitchFamily="34" charset="-122"/>
                <a:sym typeface="+mn-ea"/>
              </a:rPr>
              <a:t>〔2019〕22</a:t>
            </a:r>
            <a:r>
              <a:rPr lang="zh-CN" altLang="en-US" sz="2400" b="1" dirty="0" smtClean="0">
                <a:solidFill>
                  <a:srgbClr val="FF0000"/>
                </a:solidFill>
                <a:latin typeface="微软雅黑" pitchFamily="34" charset="-122"/>
                <a:ea typeface="微软雅黑" pitchFamily="34" charset="-122"/>
                <a:sym typeface="+mn-ea"/>
              </a:rPr>
              <a:t>号</a:t>
            </a:r>
            <a:endParaRPr lang="en-US" altLang="zh-CN" sz="20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400" b="1" dirty="0" smtClean="0">
                <a:latin typeface="微软雅黑" pitchFamily="34" charset="-122"/>
                <a:ea typeface="微软雅黑" pitchFamily="34" charset="-122"/>
                <a:sym typeface="+mn-ea"/>
              </a:rPr>
              <a:t>        企业</a:t>
            </a:r>
            <a:r>
              <a:rPr lang="zh-CN" altLang="en-US" sz="2400" b="1" dirty="0">
                <a:latin typeface="微软雅黑" pitchFamily="34" charset="-122"/>
                <a:ea typeface="微软雅黑" pitchFamily="34" charset="-122"/>
                <a:sym typeface="+mn-ea"/>
              </a:rPr>
              <a:t>招用贫困人口以及失业半年以上的人员，与其签订</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年以上期限劳动合同并依法缴纳社会保险费的，自签订劳动合同并缴纳社会保险当月起，在</a:t>
            </a:r>
            <a:r>
              <a:rPr lang="en-US" altLang="zh-CN" sz="2400" b="1" dirty="0">
                <a:latin typeface="微软雅黑" pitchFamily="34" charset="-122"/>
                <a:ea typeface="微软雅黑" pitchFamily="34" charset="-122"/>
                <a:sym typeface="+mn-ea"/>
              </a:rPr>
              <a:t>3</a:t>
            </a:r>
            <a:r>
              <a:rPr lang="zh-CN" altLang="en-US" sz="2400" b="1" dirty="0">
                <a:latin typeface="微软雅黑" pitchFamily="34" charset="-122"/>
                <a:ea typeface="微软雅黑" pitchFamily="34" charset="-122"/>
                <a:sym typeface="+mn-ea"/>
              </a:rPr>
              <a:t>年内按实际招用人数予以定额依次扣减增值税、城市维护建设税、教育费附加、地方教育附加和企业所得税优惠（</a:t>
            </a:r>
            <a:r>
              <a:rPr lang="zh-CN" altLang="en-US" sz="2400" b="1" dirty="0">
                <a:solidFill>
                  <a:srgbClr val="FF0000"/>
                </a:solidFill>
                <a:latin typeface="微软雅黑" pitchFamily="34" charset="-122"/>
                <a:ea typeface="微软雅黑" pitchFamily="34" charset="-122"/>
                <a:sym typeface="+mn-ea"/>
              </a:rPr>
              <a:t>桂财税</a:t>
            </a:r>
            <a:r>
              <a:rPr lang="en-US" altLang="zh-CN" sz="2400" b="1" dirty="0">
                <a:solidFill>
                  <a:srgbClr val="FF0000"/>
                </a:solidFill>
                <a:latin typeface="微软雅黑" pitchFamily="34" charset="-122"/>
                <a:ea typeface="微软雅黑" pitchFamily="34" charset="-122"/>
                <a:sym typeface="+mn-ea"/>
              </a:rPr>
              <a:t>〔2019〕14</a:t>
            </a:r>
            <a:r>
              <a:rPr lang="zh-CN" altLang="en-US" sz="2400" b="1" dirty="0">
                <a:solidFill>
                  <a:srgbClr val="FF0000"/>
                </a:solidFill>
                <a:latin typeface="微软雅黑" pitchFamily="34" charset="-122"/>
                <a:ea typeface="微软雅黑" pitchFamily="34" charset="-122"/>
                <a:sym typeface="+mn-ea"/>
              </a:rPr>
              <a:t>号扣减定额标准为每人每年</a:t>
            </a:r>
            <a:r>
              <a:rPr lang="en-US" altLang="zh-CN" sz="2400" b="1" dirty="0">
                <a:solidFill>
                  <a:srgbClr val="FF0000"/>
                </a:solidFill>
                <a:latin typeface="微软雅黑" pitchFamily="34" charset="-122"/>
                <a:ea typeface="微软雅黑" pitchFamily="34" charset="-122"/>
                <a:sym typeface="+mn-ea"/>
              </a:rPr>
              <a:t>7800</a:t>
            </a:r>
            <a:r>
              <a:rPr lang="zh-CN" altLang="en-US" sz="2400" b="1" dirty="0">
                <a:solidFill>
                  <a:srgbClr val="FF0000"/>
                </a:solidFill>
                <a:latin typeface="微软雅黑" pitchFamily="34" charset="-122"/>
                <a:ea typeface="微软雅黑" pitchFamily="34" charset="-122"/>
                <a:sym typeface="+mn-ea"/>
              </a:rPr>
              <a:t>元</a:t>
            </a:r>
            <a:r>
              <a:rPr lang="zh-CN" altLang="en-US" sz="2400" b="1" dirty="0" smtClean="0">
                <a:latin typeface="微软雅黑" pitchFamily="34" charset="-122"/>
                <a:ea typeface="微软雅黑" pitchFamily="34" charset="-122"/>
                <a:sym typeface="+mn-ea"/>
              </a:rPr>
              <a:t>）。</a:t>
            </a:r>
            <a:endParaRPr lang="en-US" altLang="zh-CN" sz="24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400" b="1" dirty="0" smtClean="0">
                <a:latin typeface="微软雅黑" pitchFamily="34" charset="-122"/>
                <a:ea typeface="微软雅黑" pitchFamily="34" charset="-122"/>
                <a:sym typeface="+mn-ea"/>
              </a:rPr>
              <a:t>        管理</a:t>
            </a:r>
            <a:r>
              <a:rPr lang="zh-CN" altLang="en-US" sz="2400" b="1" dirty="0">
                <a:latin typeface="微软雅黑" pitchFamily="34" charset="-122"/>
                <a:ea typeface="微软雅黑" pitchFamily="34" charset="-122"/>
                <a:sym typeface="+mn-ea"/>
              </a:rPr>
              <a:t>事项：扣减企业所得税优惠预缴不享受，汇缴享受。</a:t>
            </a:r>
          </a:p>
        </p:txBody>
      </p:sp>
      <p:cxnSp>
        <p:nvCxnSpPr>
          <p:cNvPr id="6" name="直接连接符 5"/>
          <p:cNvCxnSpPr/>
          <p:nvPr/>
        </p:nvCxnSpPr>
        <p:spPr>
          <a:xfrm>
            <a:off x="1187532" y="2909455"/>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12</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扩大支持重点群体就业税收优惠政策范围和额度</a:t>
            </a:r>
            <a:endParaRPr lang="zh-CN" altLang="en-US" dirty="0">
              <a:solidFill>
                <a:srgbClr val="FDB52D"/>
              </a:solidFill>
              <a:latin typeface="微软雅黑" pitchFamily="34" charset="-122"/>
              <a:ea typeface="微软雅黑" pitchFamily="34" charset="-122"/>
              <a:cs typeface="等线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44555" y="15766"/>
            <a:ext cx="6417142" cy="923330"/>
          </a:xfrm>
          <a:prstGeom prst="rect">
            <a:avLst/>
          </a:prstGeom>
          <a:noFill/>
        </p:spPr>
        <p:txBody>
          <a:bodyPr wrap="none" lIns="91440" tIns="45720" rIns="91440" bIns="45720">
            <a:spAutoFit/>
          </a:bodyPr>
          <a:lstStyle/>
          <a:p>
            <a:pPr algn="ctr"/>
            <a:r>
              <a:rPr lang="zh-CN" altLang="en-US" sz="5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⑤推动</a:t>
            </a:r>
            <a:r>
              <a:rPr lang="zh-CN" altLang="en-US" sz="5400" b="1" cap="none" spc="0" dirty="0" smtClean="0">
                <a:ln w="12700" cmpd="sng">
                  <a:solidFill>
                    <a:schemeClr val="accent4"/>
                  </a:solidFill>
                  <a:prstDash val="solid"/>
                </a:ln>
                <a:solidFill>
                  <a:srgbClr val="FFFF00"/>
                </a:solidFill>
                <a:effectLst/>
                <a:latin typeface="微软雅黑" pitchFamily="34" charset="-122"/>
                <a:ea typeface="微软雅黑" pitchFamily="34" charset="-122"/>
              </a:rPr>
              <a:t>普惠金融发展</a:t>
            </a:r>
            <a:endParaRPr lang="zh-CN" altLang="en-US" sz="5400" b="1" cap="none" spc="0" dirty="0">
              <a:ln w="12700" cmpd="sng">
                <a:solidFill>
                  <a:schemeClr val="accent4"/>
                </a:solidFill>
                <a:prstDash val="solid"/>
              </a:ln>
              <a:solidFill>
                <a:srgbClr val="FFFF00"/>
              </a:solidFill>
              <a:effectLst/>
            </a:endParaRPr>
          </a:p>
        </p:txBody>
      </p:sp>
      <p:grpSp>
        <p:nvGrpSpPr>
          <p:cNvPr id="5" name="组合 4"/>
          <p:cNvGrpSpPr/>
          <p:nvPr/>
        </p:nvGrpSpPr>
        <p:grpSpPr>
          <a:xfrm>
            <a:off x="551793" y="1303787"/>
            <a:ext cx="11156713" cy="5191605"/>
            <a:chOff x="3656855" y="2191689"/>
            <a:chExt cx="4956134" cy="3946643"/>
          </a:xfrm>
        </p:grpSpPr>
        <p:sp>
          <p:nvSpPr>
            <p:cNvPr id="8" name="等腰三角形 7"/>
            <p:cNvSpPr/>
            <p:nvPr/>
          </p:nvSpPr>
          <p:spPr>
            <a:xfrm>
              <a:off x="5689599" y="5325532"/>
              <a:ext cx="812800" cy="812800"/>
            </a:xfrm>
            <a:prstGeom prst="triangle">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4">
                <a:tint val="40000"/>
                <a:alpha val="90000"/>
                <a:hueOff val="7241284"/>
                <a:satOff val="-34162"/>
                <a:lumOff val="-1233"/>
                <a:alphaOff val="0"/>
              </a:schemeClr>
            </a:lnRef>
            <a:fillRef idx="1">
              <a:schemeClr val="accent4">
                <a:tint val="40000"/>
                <a:alpha val="90000"/>
                <a:hueOff val="7241284"/>
                <a:satOff val="-34162"/>
                <a:lumOff val="-1233"/>
                <a:alphaOff val="0"/>
              </a:schemeClr>
            </a:fillRef>
            <a:effectRef idx="2">
              <a:schemeClr val="accent4">
                <a:tint val="40000"/>
                <a:alpha val="90000"/>
                <a:hueOff val="7241284"/>
                <a:satOff val="-34162"/>
                <a:lumOff val="-1233"/>
                <a:alphaOff val="0"/>
              </a:schemeClr>
            </a:effectRef>
            <a:fontRef idx="minor">
              <a:schemeClr val="dk1">
                <a:hueOff val="0"/>
                <a:satOff val="0"/>
                <a:lumOff val="0"/>
                <a:alphaOff val="0"/>
              </a:schemeClr>
            </a:fontRef>
          </p:style>
        </p:sp>
        <p:sp>
          <p:nvSpPr>
            <p:cNvPr id="9" name="矩形 8"/>
            <p:cNvSpPr/>
            <p:nvPr/>
          </p:nvSpPr>
          <p:spPr>
            <a:xfrm rot="240000">
              <a:off x="3656855" y="4977239"/>
              <a:ext cx="4878289" cy="341123"/>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4">
                <a:tint val="40000"/>
                <a:alpha val="90000"/>
                <a:hueOff val="10861925"/>
                <a:satOff val="-51244"/>
                <a:lumOff val="-1850"/>
                <a:alphaOff val="0"/>
              </a:schemeClr>
            </a:lnRef>
            <a:fillRef idx="1">
              <a:schemeClr val="accent4">
                <a:tint val="40000"/>
                <a:alpha val="90000"/>
                <a:hueOff val="10861925"/>
                <a:satOff val="-51244"/>
                <a:lumOff val="-1850"/>
                <a:alphaOff val="0"/>
              </a:schemeClr>
            </a:fillRef>
            <a:effectRef idx="2">
              <a:schemeClr val="accent4">
                <a:tint val="40000"/>
                <a:alpha val="90000"/>
                <a:hueOff val="10861925"/>
                <a:satOff val="-51244"/>
                <a:lumOff val="-1850"/>
                <a:alphaOff val="0"/>
              </a:schemeClr>
            </a:effectRef>
            <a:fontRef idx="minor">
              <a:schemeClr val="dk1">
                <a:hueOff val="0"/>
                <a:satOff val="0"/>
                <a:lumOff val="0"/>
                <a:alphaOff val="0"/>
              </a:schemeClr>
            </a:fontRef>
          </p:style>
        </p:sp>
        <p:sp>
          <p:nvSpPr>
            <p:cNvPr id="10" name="任意多边形 9"/>
            <p:cNvSpPr/>
            <p:nvPr/>
          </p:nvSpPr>
          <p:spPr>
            <a:xfrm rot="240000">
              <a:off x="6585746" y="4129059"/>
              <a:ext cx="2026594" cy="906819"/>
            </a:xfrm>
            <a:custGeom>
              <a:avLst/>
              <a:gdLst>
                <a:gd name="connsiteX0" fmla="*/ 0 w 1946391"/>
                <a:gd name="connsiteY0" fmla="*/ 151140 h 906819"/>
                <a:gd name="connsiteX1" fmla="*/ 151140 w 1946391"/>
                <a:gd name="connsiteY1" fmla="*/ 0 h 906819"/>
                <a:gd name="connsiteX2" fmla="*/ 1795251 w 1946391"/>
                <a:gd name="connsiteY2" fmla="*/ 0 h 906819"/>
                <a:gd name="connsiteX3" fmla="*/ 1946391 w 1946391"/>
                <a:gd name="connsiteY3" fmla="*/ 151140 h 906819"/>
                <a:gd name="connsiteX4" fmla="*/ 1946391 w 1946391"/>
                <a:gd name="connsiteY4" fmla="*/ 755679 h 906819"/>
                <a:gd name="connsiteX5" fmla="*/ 1795251 w 1946391"/>
                <a:gd name="connsiteY5" fmla="*/ 906819 h 906819"/>
                <a:gd name="connsiteX6" fmla="*/ 151140 w 1946391"/>
                <a:gd name="connsiteY6" fmla="*/ 906819 h 906819"/>
                <a:gd name="connsiteX7" fmla="*/ 0 w 1946391"/>
                <a:gd name="connsiteY7" fmla="*/ 755679 h 906819"/>
                <a:gd name="connsiteX8" fmla="*/ 0 w 1946391"/>
                <a:gd name="connsiteY8" fmla="*/ 151140 h 9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391" h="906819">
                  <a:moveTo>
                    <a:pt x="0" y="151140"/>
                  </a:moveTo>
                  <a:cubicBezTo>
                    <a:pt x="0" y="67668"/>
                    <a:pt x="67668" y="0"/>
                    <a:pt x="151140" y="0"/>
                  </a:cubicBezTo>
                  <a:lnTo>
                    <a:pt x="1795251" y="0"/>
                  </a:lnTo>
                  <a:cubicBezTo>
                    <a:pt x="1878723" y="0"/>
                    <a:pt x="1946391" y="67668"/>
                    <a:pt x="1946391" y="151140"/>
                  </a:cubicBezTo>
                  <a:lnTo>
                    <a:pt x="1946391" y="755679"/>
                  </a:lnTo>
                  <a:cubicBezTo>
                    <a:pt x="1946391" y="839151"/>
                    <a:pt x="1878723" y="906819"/>
                    <a:pt x="1795251" y="906819"/>
                  </a:cubicBezTo>
                  <a:lnTo>
                    <a:pt x="151140" y="906819"/>
                  </a:lnTo>
                  <a:cubicBezTo>
                    <a:pt x="67668" y="906819"/>
                    <a:pt x="0" y="839151"/>
                    <a:pt x="0" y="755679"/>
                  </a:cubicBezTo>
                  <a:lnTo>
                    <a:pt x="0" y="15114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8557" tIns="78556" rIns="78556" bIns="78557" numCol="1" spcCol="1270" anchor="ctr" anchorCtr="0">
              <a:noAutofit/>
            </a:bodyPr>
            <a:lstStyle/>
            <a:p>
              <a:pPr lvl="0" algn="ctr" defTabSz="400050">
                <a:lnSpc>
                  <a:spcPct val="90000"/>
                </a:lnSpc>
                <a:spcBef>
                  <a:spcPct val="0"/>
                </a:spcBef>
                <a:spcAft>
                  <a:spcPct val="35000"/>
                </a:spcAft>
              </a:pPr>
              <a:r>
                <a:rPr lang="en-US" altLang="zh-CN" sz="2000" b="1" kern="1200" dirty="0" smtClean="0">
                  <a:solidFill>
                    <a:schemeClr val="bg1"/>
                  </a:solidFill>
                  <a:latin typeface="微软雅黑" pitchFamily="34" charset="-122"/>
                  <a:ea typeface="微软雅黑" pitchFamily="34" charset="-122"/>
                  <a:cs typeface="微软雅黑" pitchFamily="34" charset="-122"/>
                  <a:sym typeface="+mn-ea"/>
                </a:rPr>
                <a:t>17</a:t>
              </a:r>
              <a:r>
                <a:rPr lang="zh-CN" altLang="en-US" sz="2000" b="1" kern="1200" dirty="0" smtClean="0">
                  <a:solidFill>
                    <a:schemeClr val="bg1"/>
                  </a:solidFill>
                  <a:latin typeface="微软雅黑" pitchFamily="34" charset="-122"/>
                  <a:ea typeface="微软雅黑" pitchFamily="34" charset="-122"/>
                  <a:cs typeface="微软雅黑" pitchFamily="34" charset="-122"/>
                  <a:sym typeface="+mn-ea"/>
                </a:rPr>
                <a:t>、</a:t>
              </a:r>
              <a:r>
                <a:rPr lang="zh-CN" altLang="en-US" sz="2000" b="1" kern="1200" dirty="0" smtClean="0">
                  <a:solidFill>
                    <a:schemeClr val="bg1"/>
                  </a:solidFill>
                  <a:latin typeface="微软雅黑" pitchFamily="34" charset="-122"/>
                  <a:ea typeface="微软雅黑" pitchFamily="34" charset="-122"/>
                  <a:cs typeface="微软雅黑" pitchFamily="34" charset="-122"/>
                  <a:sym typeface="+mn-ea"/>
                </a:rPr>
                <a:t>保险企业发生与其经营活动有关的手续费及佣金支出比例提高到18%</a:t>
              </a:r>
              <a:r>
                <a:rPr lang="zh-CN" altLang="en-US" sz="2000" b="1" kern="1200" dirty="0" smtClean="0">
                  <a:solidFill>
                    <a:schemeClr val="bg1"/>
                  </a:solidFill>
                  <a:latin typeface="微软雅黑" pitchFamily="34" charset="-122"/>
                  <a:ea typeface="微软雅黑" pitchFamily="34" charset="-122"/>
                  <a:sym typeface="+mn-ea"/>
                </a:rPr>
                <a:t>（财政部 税务总局公告</a:t>
              </a:r>
              <a:r>
                <a:rPr lang="en-US" altLang="zh-CN" sz="2000" b="1" kern="1200" dirty="0" smtClean="0">
                  <a:solidFill>
                    <a:schemeClr val="bg1"/>
                  </a:solidFill>
                  <a:latin typeface="微软雅黑" pitchFamily="34" charset="-122"/>
                  <a:ea typeface="微软雅黑" pitchFamily="34" charset="-122"/>
                  <a:sym typeface="+mn-ea"/>
                </a:rPr>
                <a:t>2019</a:t>
              </a:r>
              <a:r>
                <a:rPr lang="zh-CN" altLang="en-US" sz="2000" b="1" kern="1200" dirty="0" smtClean="0">
                  <a:solidFill>
                    <a:schemeClr val="bg1"/>
                  </a:solidFill>
                  <a:latin typeface="微软雅黑" pitchFamily="34" charset="-122"/>
                  <a:ea typeface="微软雅黑" pitchFamily="34" charset="-122"/>
                  <a:sym typeface="+mn-ea"/>
                </a:rPr>
                <a:t>年</a:t>
              </a:r>
              <a:r>
                <a:rPr lang="en-US" altLang="zh-CN" sz="2000" b="1" kern="1200" dirty="0" smtClean="0">
                  <a:solidFill>
                    <a:schemeClr val="bg1"/>
                  </a:solidFill>
                  <a:latin typeface="微软雅黑" pitchFamily="34" charset="-122"/>
                  <a:ea typeface="微软雅黑" pitchFamily="34" charset="-122"/>
                  <a:sym typeface="+mn-ea"/>
                </a:rPr>
                <a:t>72</a:t>
              </a:r>
              <a:r>
                <a:rPr lang="zh-CN" altLang="en-US" sz="2000" b="1" kern="1200" dirty="0" smtClean="0">
                  <a:solidFill>
                    <a:schemeClr val="bg1"/>
                  </a:solidFill>
                  <a:latin typeface="微软雅黑" pitchFamily="34" charset="-122"/>
                  <a:ea typeface="微软雅黑" pitchFamily="34" charset="-122"/>
                  <a:sym typeface="+mn-ea"/>
                </a:rPr>
                <a:t>号）</a:t>
              </a:r>
              <a:endParaRPr lang="zh-CN" altLang="en-US" sz="2000" kern="1200" dirty="0">
                <a:solidFill>
                  <a:schemeClr val="bg1"/>
                </a:solidFill>
              </a:endParaRPr>
            </a:p>
          </p:txBody>
        </p:sp>
        <p:sp>
          <p:nvSpPr>
            <p:cNvPr id="11" name="任意多边形 10"/>
            <p:cNvSpPr/>
            <p:nvPr/>
          </p:nvSpPr>
          <p:spPr>
            <a:xfrm rot="240000">
              <a:off x="6647509" y="3159825"/>
              <a:ext cx="1946391" cy="906819"/>
            </a:xfrm>
            <a:custGeom>
              <a:avLst/>
              <a:gdLst>
                <a:gd name="connsiteX0" fmla="*/ 0 w 1946391"/>
                <a:gd name="connsiteY0" fmla="*/ 151140 h 906819"/>
                <a:gd name="connsiteX1" fmla="*/ 151140 w 1946391"/>
                <a:gd name="connsiteY1" fmla="*/ 0 h 906819"/>
                <a:gd name="connsiteX2" fmla="*/ 1795251 w 1946391"/>
                <a:gd name="connsiteY2" fmla="*/ 0 h 906819"/>
                <a:gd name="connsiteX3" fmla="*/ 1946391 w 1946391"/>
                <a:gd name="connsiteY3" fmla="*/ 151140 h 906819"/>
                <a:gd name="connsiteX4" fmla="*/ 1946391 w 1946391"/>
                <a:gd name="connsiteY4" fmla="*/ 755679 h 906819"/>
                <a:gd name="connsiteX5" fmla="*/ 1795251 w 1946391"/>
                <a:gd name="connsiteY5" fmla="*/ 906819 h 906819"/>
                <a:gd name="connsiteX6" fmla="*/ 151140 w 1946391"/>
                <a:gd name="connsiteY6" fmla="*/ 906819 h 906819"/>
                <a:gd name="connsiteX7" fmla="*/ 0 w 1946391"/>
                <a:gd name="connsiteY7" fmla="*/ 755679 h 906819"/>
                <a:gd name="connsiteX8" fmla="*/ 0 w 1946391"/>
                <a:gd name="connsiteY8" fmla="*/ 151140 h 9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391" h="906819">
                  <a:moveTo>
                    <a:pt x="0" y="151140"/>
                  </a:moveTo>
                  <a:cubicBezTo>
                    <a:pt x="0" y="67668"/>
                    <a:pt x="67668" y="0"/>
                    <a:pt x="151140" y="0"/>
                  </a:cubicBezTo>
                  <a:lnTo>
                    <a:pt x="1795251" y="0"/>
                  </a:lnTo>
                  <a:cubicBezTo>
                    <a:pt x="1878723" y="0"/>
                    <a:pt x="1946391" y="67668"/>
                    <a:pt x="1946391" y="151140"/>
                  </a:cubicBezTo>
                  <a:lnTo>
                    <a:pt x="1946391" y="755679"/>
                  </a:lnTo>
                  <a:cubicBezTo>
                    <a:pt x="1946391" y="839151"/>
                    <a:pt x="1878723" y="906819"/>
                    <a:pt x="1795251" y="906819"/>
                  </a:cubicBezTo>
                  <a:lnTo>
                    <a:pt x="151140" y="906819"/>
                  </a:lnTo>
                  <a:cubicBezTo>
                    <a:pt x="67668" y="906819"/>
                    <a:pt x="0" y="839151"/>
                    <a:pt x="0" y="755679"/>
                  </a:cubicBezTo>
                  <a:lnTo>
                    <a:pt x="0" y="151140"/>
                  </a:lnTo>
                  <a:close/>
                </a:path>
              </a:pathLst>
            </a:custGeom>
            <a:solidFill>
              <a:schemeClr val="accent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450223"/>
                <a:satOff val="-10193"/>
                <a:lumOff val="2402"/>
                <a:alphaOff val="0"/>
              </a:schemeClr>
            </a:fillRef>
            <a:effectRef idx="2">
              <a:schemeClr val="accent4">
                <a:hueOff val="2450223"/>
                <a:satOff val="-10193"/>
                <a:lumOff val="2402"/>
                <a:alphaOff val="0"/>
              </a:schemeClr>
            </a:effectRef>
            <a:fontRef idx="minor">
              <a:schemeClr val="lt1"/>
            </a:fontRef>
          </p:style>
          <p:txBody>
            <a:bodyPr spcFirstLastPara="0" vert="horz" wrap="square" lIns="78557" tIns="78556" rIns="78556" bIns="78557" numCol="1" spcCol="1270" anchor="ctr" anchorCtr="0">
              <a:noAutofit/>
            </a:bodyPr>
            <a:lstStyle/>
            <a:p>
              <a:pPr lvl="0" algn="ctr" defTabSz="400050">
                <a:lnSpc>
                  <a:spcPct val="90000"/>
                </a:lnSpc>
                <a:spcBef>
                  <a:spcPct val="0"/>
                </a:spcBef>
                <a:spcAft>
                  <a:spcPct val="35000"/>
                </a:spcAft>
              </a:pPr>
              <a:r>
                <a:rPr lang="en-US" altLang="zh-CN" sz="2000" b="1" dirty="0" smtClean="0">
                  <a:solidFill>
                    <a:schemeClr val="bg1"/>
                  </a:solidFill>
                  <a:latin typeface="微软雅黑" pitchFamily="34" charset="-122"/>
                  <a:ea typeface="微软雅黑" pitchFamily="34" charset="-122"/>
                  <a:sym typeface="+mn-ea"/>
                </a:rPr>
                <a:t>16</a:t>
              </a:r>
              <a:r>
                <a:rPr lang="zh-CN" altLang="en-US" sz="2000" b="1" kern="1200" dirty="0" smtClean="0">
                  <a:solidFill>
                    <a:schemeClr val="bg1"/>
                  </a:solidFill>
                  <a:latin typeface="微软雅黑" pitchFamily="34" charset="-122"/>
                  <a:ea typeface="微软雅黑" pitchFamily="34" charset="-122"/>
                  <a:sym typeface="+mn-ea"/>
                </a:rPr>
                <a:t>、</a:t>
              </a:r>
              <a:r>
                <a:rPr lang="zh-CN" altLang="en-US" sz="2000" b="1" kern="1200" dirty="0" smtClean="0">
                  <a:solidFill>
                    <a:schemeClr val="bg1"/>
                  </a:solidFill>
                  <a:latin typeface="微软雅黑" pitchFamily="34" charset="-122"/>
                  <a:ea typeface="微软雅黑" pitchFamily="34" charset="-122"/>
                  <a:sym typeface="+mn-ea"/>
                </a:rPr>
                <a:t>金融企业贷款、涉农贷款和中小企业贷款损失准备金企业所得税税前扣除有关政策执行期延长（财政部 税务</a:t>
              </a:r>
              <a:r>
                <a:rPr lang="zh-CN" altLang="en-US" sz="2000" b="1" kern="1200" dirty="0" smtClean="0">
                  <a:latin typeface="微软雅黑" pitchFamily="34" charset="-122"/>
                  <a:ea typeface="微软雅黑" pitchFamily="34" charset="-122"/>
                  <a:sym typeface="+mn-ea"/>
                </a:rPr>
                <a:t>总局公告</a:t>
              </a:r>
              <a:r>
                <a:rPr lang="en-US" altLang="zh-CN" sz="2000" b="1" kern="1200" dirty="0" smtClean="0">
                  <a:latin typeface="微软雅黑" pitchFamily="34" charset="-122"/>
                  <a:ea typeface="微软雅黑" pitchFamily="34" charset="-122"/>
                  <a:sym typeface="+mn-ea"/>
                </a:rPr>
                <a:t>2019</a:t>
              </a:r>
              <a:r>
                <a:rPr lang="zh-CN" altLang="en-US" sz="2000" b="1" kern="1200" dirty="0" smtClean="0">
                  <a:latin typeface="微软雅黑" pitchFamily="34" charset="-122"/>
                  <a:ea typeface="微软雅黑" pitchFamily="34" charset="-122"/>
                  <a:sym typeface="+mn-ea"/>
                </a:rPr>
                <a:t>年</a:t>
              </a:r>
              <a:r>
                <a:rPr lang="en-US" altLang="zh-CN" sz="2000" b="1" kern="1200" dirty="0" smtClean="0">
                  <a:latin typeface="微软雅黑" pitchFamily="34" charset="-122"/>
                  <a:ea typeface="微软雅黑" pitchFamily="34" charset="-122"/>
                  <a:sym typeface="+mn-ea"/>
                </a:rPr>
                <a:t>85</a:t>
              </a:r>
              <a:r>
                <a:rPr lang="zh-CN" altLang="en-US" sz="2000" b="1" kern="1200" dirty="0" smtClean="0">
                  <a:latin typeface="微软雅黑" pitchFamily="34" charset="-122"/>
                  <a:ea typeface="微软雅黑" pitchFamily="34" charset="-122"/>
                  <a:sym typeface="+mn-ea"/>
                </a:rPr>
                <a:t>、</a:t>
              </a:r>
              <a:r>
                <a:rPr lang="en-US" altLang="zh-CN" sz="2000" b="1" kern="1200" dirty="0" smtClean="0">
                  <a:latin typeface="微软雅黑" pitchFamily="34" charset="-122"/>
                  <a:ea typeface="微软雅黑" pitchFamily="34" charset="-122"/>
                  <a:sym typeface="+mn-ea"/>
                </a:rPr>
                <a:t>86</a:t>
              </a:r>
              <a:r>
                <a:rPr lang="zh-CN" altLang="en-US" sz="2000" b="1" kern="1200" dirty="0" smtClean="0">
                  <a:latin typeface="微软雅黑" pitchFamily="34" charset="-122"/>
                  <a:ea typeface="微软雅黑" pitchFamily="34" charset="-122"/>
                  <a:sym typeface="+mn-ea"/>
                </a:rPr>
                <a:t>号）</a:t>
              </a:r>
              <a:endParaRPr lang="zh-CN" altLang="en-US" sz="2000" kern="1200" dirty="0"/>
            </a:p>
          </p:txBody>
        </p:sp>
        <p:sp>
          <p:nvSpPr>
            <p:cNvPr id="12" name="任意多边形 11"/>
            <p:cNvSpPr/>
            <p:nvPr/>
          </p:nvSpPr>
          <p:spPr>
            <a:xfrm rot="240000">
              <a:off x="6726803" y="2191689"/>
              <a:ext cx="1886186" cy="906819"/>
            </a:xfrm>
            <a:custGeom>
              <a:avLst/>
              <a:gdLst>
                <a:gd name="connsiteX0" fmla="*/ 0 w 1946391"/>
                <a:gd name="connsiteY0" fmla="*/ 151140 h 906819"/>
                <a:gd name="connsiteX1" fmla="*/ 151140 w 1946391"/>
                <a:gd name="connsiteY1" fmla="*/ 0 h 906819"/>
                <a:gd name="connsiteX2" fmla="*/ 1795251 w 1946391"/>
                <a:gd name="connsiteY2" fmla="*/ 0 h 906819"/>
                <a:gd name="connsiteX3" fmla="*/ 1946391 w 1946391"/>
                <a:gd name="connsiteY3" fmla="*/ 151140 h 906819"/>
                <a:gd name="connsiteX4" fmla="*/ 1946391 w 1946391"/>
                <a:gd name="connsiteY4" fmla="*/ 755679 h 906819"/>
                <a:gd name="connsiteX5" fmla="*/ 1795251 w 1946391"/>
                <a:gd name="connsiteY5" fmla="*/ 906819 h 906819"/>
                <a:gd name="connsiteX6" fmla="*/ 151140 w 1946391"/>
                <a:gd name="connsiteY6" fmla="*/ 906819 h 906819"/>
                <a:gd name="connsiteX7" fmla="*/ 0 w 1946391"/>
                <a:gd name="connsiteY7" fmla="*/ 755679 h 906819"/>
                <a:gd name="connsiteX8" fmla="*/ 0 w 1946391"/>
                <a:gd name="connsiteY8" fmla="*/ 151140 h 9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391" h="906819">
                  <a:moveTo>
                    <a:pt x="0" y="151140"/>
                  </a:moveTo>
                  <a:cubicBezTo>
                    <a:pt x="0" y="67668"/>
                    <a:pt x="67668" y="0"/>
                    <a:pt x="151140" y="0"/>
                  </a:cubicBezTo>
                  <a:lnTo>
                    <a:pt x="1795251" y="0"/>
                  </a:lnTo>
                  <a:cubicBezTo>
                    <a:pt x="1878723" y="0"/>
                    <a:pt x="1946391" y="67668"/>
                    <a:pt x="1946391" y="151140"/>
                  </a:cubicBezTo>
                  <a:lnTo>
                    <a:pt x="1946391" y="755679"/>
                  </a:lnTo>
                  <a:cubicBezTo>
                    <a:pt x="1946391" y="839151"/>
                    <a:pt x="1878723" y="906819"/>
                    <a:pt x="1795251" y="906819"/>
                  </a:cubicBezTo>
                  <a:lnTo>
                    <a:pt x="151140" y="906819"/>
                  </a:lnTo>
                  <a:cubicBezTo>
                    <a:pt x="67668" y="906819"/>
                    <a:pt x="0" y="839151"/>
                    <a:pt x="0" y="755679"/>
                  </a:cubicBezTo>
                  <a:lnTo>
                    <a:pt x="0" y="151140"/>
                  </a:lnTo>
                  <a:close/>
                </a:path>
              </a:pathLst>
            </a:custGeom>
            <a:solidFill>
              <a:schemeClr val="accent6">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4900445"/>
                <a:satOff val="-20387"/>
                <a:lumOff val="4804"/>
                <a:alphaOff val="0"/>
              </a:schemeClr>
            </a:fillRef>
            <a:effectRef idx="2">
              <a:schemeClr val="accent4">
                <a:hueOff val="4900445"/>
                <a:satOff val="-20387"/>
                <a:lumOff val="4804"/>
                <a:alphaOff val="0"/>
              </a:schemeClr>
            </a:effectRef>
            <a:fontRef idx="minor">
              <a:schemeClr val="lt1"/>
            </a:fontRef>
          </p:style>
          <p:txBody>
            <a:bodyPr spcFirstLastPara="0" vert="horz" wrap="square" lIns="78557" tIns="78556" rIns="78556" bIns="78557" numCol="1" spcCol="1270" anchor="ctr" anchorCtr="0">
              <a:noAutofit/>
            </a:bodyPr>
            <a:lstStyle/>
            <a:p>
              <a:pPr lvl="0" algn="ctr" defTabSz="400050">
                <a:lnSpc>
                  <a:spcPct val="90000"/>
                </a:lnSpc>
                <a:spcBef>
                  <a:spcPct val="0"/>
                </a:spcBef>
                <a:spcAft>
                  <a:spcPct val="35000"/>
                </a:spcAft>
              </a:pPr>
              <a:r>
                <a:rPr lang="en-US" altLang="zh-CN" sz="2000" b="1" kern="1200" dirty="0" smtClean="0">
                  <a:latin typeface="微软雅黑" pitchFamily="34" charset="-122"/>
                  <a:ea typeface="微软雅黑" pitchFamily="34" charset="-122"/>
                  <a:sym typeface="+mn-ea"/>
                </a:rPr>
                <a:t>15</a:t>
              </a:r>
              <a:r>
                <a:rPr lang="zh-CN" altLang="en-US" sz="2000" b="1" kern="1200" dirty="0" smtClean="0">
                  <a:latin typeface="微软雅黑" pitchFamily="34" charset="-122"/>
                  <a:ea typeface="微软雅黑" pitchFamily="34" charset="-122"/>
                  <a:sym typeface="+mn-ea"/>
                </a:rPr>
                <a:t>、</a:t>
              </a:r>
              <a:r>
                <a:rPr lang="zh-CN" altLang="en-US" sz="2000" b="1" kern="1200" dirty="0" smtClean="0">
                  <a:latin typeface="微软雅黑" pitchFamily="34" charset="-122"/>
                  <a:ea typeface="微软雅黑" pitchFamily="34" charset="-122"/>
                  <a:sym typeface="+mn-ea"/>
                </a:rPr>
                <a:t>永续债企业所得税相关政策明确（财政部 税务总局公告</a:t>
              </a:r>
              <a:r>
                <a:rPr lang="en-US" altLang="zh-CN" sz="2000" b="1" kern="1200" dirty="0" smtClean="0">
                  <a:latin typeface="微软雅黑" pitchFamily="34" charset="-122"/>
                  <a:ea typeface="微软雅黑" pitchFamily="34" charset="-122"/>
                  <a:sym typeface="+mn-ea"/>
                </a:rPr>
                <a:t>2019</a:t>
              </a:r>
              <a:r>
                <a:rPr lang="zh-CN" altLang="en-US" sz="2000" b="1" kern="1200" dirty="0" smtClean="0">
                  <a:latin typeface="微软雅黑" pitchFamily="34" charset="-122"/>
                  <a:ea typeface="微软雅黑" pitchFamily="34" charset="-122"/>
                  <a:sym typeface="+mn-ea"/>
                </a:rPr>
                <a:t>年</a:t>
              </a:r>
              <a:r>
                <a:rPr lang="en-US" altLang="zh-CN" sz="2000" b="1" kern="1200" dirty="0" smtClean="0">
                  <a:latin typeface="微软雅黑" pitchFamily="34" charset="-122"/>
                  <a:ea typeface="微软雅黑" pitchFamily="34" charset="-122"/>
                  <a:sym typeface="+mn-ea"/>
                </a:rPr>
                <a:t>64</a:t>
              </a:r>
              <a:r>
                <a:rPr lang="zh-CN" altLang="en-US" sz="2000" b="1" kern="1200" dirty="0" smtClean="0">
                  <a:latin typeface="微软雅黑" pitchFamily="34" charset="-122"/>
                  <a:ea typeface="微软雅黑" pitchFamily="34" charset="-122"/>
                  <a:sym typeface="+mn-ea"/>
                </a:rPr>
                <a:t>号）</a:t>
              </a:r>
              <a:endParaRPr lang="zh-CN" altLang="en-US" sz="2000" kern="1200" dirty="0"/>
            </a:p>
          </p:txBody>
        </p:sp>
        <p:sp>
          <p:nvSpPr>
            <p:cNvPr id="13" name="任意多边形 12"/>
            <p:cNvSpPr/>
            <p:nvPr/>
          </p:nvSpPr>
          <p:spPr>
            <a:xfrm rot="240000">
              <a:off x="3732571" y="3901398"/>
              <a:ext cx="1885113" cy="906819"/>
            </a:xfrm>
            <a:custGeom>
              <a:avLst/>
              <a:gdLst>
                <a:gd name="connsiteX0" fmla="*/ 0 w 1946391"/>
                <a:gd name="connsiteY0" fmla="*/ 151140 h 906819"/>
                <a:gd name="connsiteX1" fmla="*/ 151140 w 1946391"/>
                <a:gd name="connsiteY1" fmla="*/ 0 h 906819"/>
                <a:gd name="connsiteX2" fmla="*/ 1795251 w 1946391"/>
                <a:gd name="connsiteY2" fmla="*/ 0 h 906819"/>
                <a:gd name="connsiteX3" fmla="*/ 1946391 w 1946391"/>
                <a:gd name="connsiteY3" fmla="*/ 151140 h 906819"/>
                <a:gd name="connsiteX4" fmla="*/ 1946391 w 1946391"/>
                <a:gd name="connsiteY4" fmla="*/ 755679 h 906819"/>
                <a:gd name="connsiteX5" fmla="*/ 1795251 w 1946391"/>
                <a:gd name="connsiteY5" fmla="*/ 906819 h 906819"/>
                <a:gd name="connsiteX6" fmla="*/ 151140 w 1946391"/>
                <a:gd name="connsiteY6" fmla="*/ 906819 h 906819"/>
                <a:gd name="connsiteX7" fmla="*/ 0 w 1946391"/>
                <a:gd name="connsiteY7" fmla="*/ 755679 h 906819"/>
                <a:gd name="connsiteX8" fmla="*/ 0 w 1946391"/>
                <a:gd name="connsiteY8" fmla="*/ 151140 h 9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391" h="906819">
                  <a:moveTo>
                    <a:pt x="0" y="151140"/>
                  </a:moveTo>
                  <a:cubicBezTo>
                    <a:pt x="0" y="67668"/>
                    <a:pt x="67668" y="0"/>
                    <a:pt x="151140" y="0"/>
                  </a:cubicBezTo>
                  <a:lnTo>
                    <a:pt x="1795251" y="0"/>
                  </a:lnTo>
                  <a:cubicBezTo>
                    <a:pt x="1878723" y="0"/>
                    <a:pt x="1946391" y="67668"/>
                    <a:pt x="1946391" y="151140"/>
                  </a:cubicBezTo>
                  <a:lnTo>
                    <a:pt x="1946391" y="755679"/>
                  </a:lnTo>
                  <a:cubicBezTo>
                    <a:pt x="1946391" y="839151"/>
                    <a:pt x="1878723" y="906819"/>
                    <a:pt x="1795251" y="906819"/>
                  </a:cubicBezTo>
                  <a:lnTo>
                    <a:pt x="151140" y="906819"/>
                  </a:lnTo>
                  <a:cubicBezTo>
                    <a:pt x="67668" y="906819"/>
                    <a:pt x="0" y="839151"/>
                    <a:pt x="0" y="755679"/>
                  </a:cubicBezTo>
                  <a:lnTo>
                    <a:pt x="0" y="15114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7350668"/>
                <a:satOff val="-30582"/>
                <a:lumOff val="7206"/>
                <a:alphaOff val="0"/>
              </a:schemeClr>
            </a:fillRef>
            <a:effectRef idx="2">
              <a:schemeClr val="accent4">
                <a:hueOff val="7350668"/>
                <a:satOff val="-30582"/>
                <a:lumOff val="7206"/>
                <a:alphaOff val="0"/>
              </a:schemeClr>
            </a:effectRef>
            <a:fontRef idx="minor">
              <a:schemeClr val="lt1"/>
            </a:fontRef>
          </p:style>
          <p:txBody>
            <a:bodyPr spcFirstLastPara="0" vert="horz" wrap="square" lIns="78557" tIns="78556" rIns="78556" bIns="78557" numCol="1" spcCol="1270" anchor="ctr" anchorCtr="0">
              <a:noAutofit/>
            </a:bodyPr>
            <a:lstStyle/>
            <a:p>
              <a:pPr lvl="0" defTabSz="400050">
                <a:lnSpc>
                  <a:spcPct val="90000"/>
                </a:lnSpc>
                <a:spcBef>
                  <a:spcPct val="0"/>
                </a:spcBef>
                <a:spcAft>
                  <a:spcPct val="35000"/>
                </a:spcAft>
              </a:pPr>
              <a:r>
                <a:rPr lang="en-US" altLang="zh-CN" sz="2000" b="1" kern="1200" dirty="0" smtClean="0">
                  <a:latin typeface="微软雅黑" pitchFamily="34" charset="-122"/>
                  <a:ea typeface="微软雅黑" pitchFamily="34" charset="-122"/>
                  <a:cs typeface="微软雅黑" pitchFamily="34" charset="-122"/>
                  <a:sym typeface="+mn-ea"/>
                </a:rPr>
                <a:t>14</a:t>
              </a:r>
              <a:r>
                <a:rPr lang="zh-CN" altLang="en-US" sz="2000" b="1" kern="1200" dirty="0" smtClean="0">
                  <a:latin typeface="微软雅黑" pitchFamily="34" charset="-122"/>
                  <a:ea typeface="微软雅黑" pitchFamily="34" charset="-122"/>
                  <a:cs typeface="微软雅黑" pitchFamily="34" charset="-122"/>
                  <a:sym typeface="+mn-ea"/>
                </a:rPr>
                <a:t>、</a:t>
              </a:r>
              <a:r>
                <a:rPr lang="zh-CN" altLang="en-US" sz="2000" b="1" kern="1200" dirty="0" smtClean="0">
                  <a:latin typeface="微软雅黑" pitchFamily="34" charset="-122"/>
                  <a:ea typeface="微软雅黑" pitchFamily="34" charset="-122"/>
                  <a:cs typeface="微软雅黑" pitchFamily="34" charset="-122"/>
                  <a:sym typeface="+mn-ea"/>
                </a:rPr>
                <a:t>铁路债券利息收入减半征收企业所得税政策延续</a:t>
              </a:r>
              <a:r>
                <a:rPr lang="zh-CN" altLang="en-US" sz="2000" b="1" kern="1200" dirty="0" smtClean="0">
                  <a:latin typeface="微软雅黑" pitchFamily="34" charset="-122"/>
                  <a:ea typeface="微软雅黑" pitchFamily="34" charset="-122"/>
                  <a:sym typeface="+mn-ea"/>
                </a:rPr>
                <a:t>（财政部 税务总局公告</a:t>
              </a:r>
              <a:r>
                <a:rPr lang="en-US" altLang="zh-CN" sz="2000" b="1" kern="1200" dirty="0" smtClean="0">
                  <a:latin typeface="微软雅黑" pitchFamily="34" charset="-122"/>
                  <a:ea typeface="微软雅黑" pitchFamily="34" charset="-122"/>
                  <a:sym typeface="+mn-ea"/>
                </a:rPr>
                <a:t>2019</a:t>
              </a:r>
              <a:r>
                <a:rPr lang="zh-CN" altLang="en-US" sz="2000" b="1" kern="1200" dirty="0" smtClean="0">
                  <a:latin typeface="微软雅黑" pitchFamily="34" charset="-122"/>
                  <a:ea typeface="微软雅黑" pitchFamily="34" charset="-122"/>
                  <a:sym typeface="+mn-ea"/>
                </a:rPr>
                <a:t>年</a:t>
              </a:r>
              <a:r>
                <a:rPr lang="en-US" altLang="zh-CN" sz="2000" b="1" kern="1200" dirty="0" smtClean="0">
                  <a:latin typeface="微软雅黑" pitchFamily="34" charset="-122"/>
                  <a:ea typeface="微软雅黑" pitchFamily="34" charset="-122"/>
                  <a:sym typeface="+mn-ea"/>
                </a:rPr>
                <a:t>57</a:t>
              </a:r>
              <a:r>
                <a:rPr lang="zh-CN" altLang="en-US" sz="2000" b="1" kern="1200" dirty="0" smtClean="0">
                  <a:latin typeface="微软雅黑" pitchFamily="34" charset="-122"/>
                  <a:ea typeface="微软雅黑" pitchFamily="34" charset="-122"/>
                  <a:sym typeface="+mn-ea"/>
                </a:rPr>
                <a:t>号）</a:t>
              </a:r>
              <a:endParaRPr lang="zh-CN" altLang="en-US" sz="2000" kern="1200" dirty="0"/>
            </a:p>
          </p:txBody>
        </p:sp>
        <p:sp>
          <p:nvSpPr>
            <p:cNvPr id="14" name="任意多边形 13"/>
            <p:cNvSpPr/>
            <p:nvPr/>
          </p:nvSpPr>
          <p:spPr>
            <a:xfrm rot="240000">
              <a:off x="3750587" y="2889388"/>
              <a:ext cx="1946391" cy="906819"/>
            </a:xfrm>
            <a:custGeom>
              <a:avLst/>
              <a:gdLst>
                <a:gd name="connsiteX0" fmla="*/ 0 w 1946391"/>
                <a:gd name="connsiteY0" fmla="*/ 151140 h 906819"/>
                <a:gd name="connsiteX1" fmla="*/ 151140 w 1946391"/>
                <a:gd name="connsiteY1" fmla="*/ 0 h 906819"/>
                <a:gd name="connsiteX2" fmla="*/ 1795251 w 1946391"/>
                <a:gd name="connsiteY2" fmla="*/ 0 h 906819"/>
                <a:gd name="connsiteX3" fmla="*/ 1946391 w 1946391"/>
                <a:gd name="connsiteY3" fmla="*/ 151140 h 906819"/>
                <a:gd name="connsiteX4" fmla="*/ 1946391 w 1946391"/>
                <a:gd name="connsiteY4" fmla="*/ 755679 h 906819"/>
                <a:gd name="connsiteX5" fmla="*/ 1795251 w 1946391"/>
                <a:gd name="connsiteY5" fmla="*/ 906819 h 906819"/>
                <a:gd name="connsiteX6" fmla="*/ 151140 w 1946391"/>
                <a:gd name="connsiteY6" fmla="*/ 906819 h 906819"/>
                <a:gd name="connsiteX7" fmla="*/ 0 w 1946391"/>
                <a:gd name="connsiteY7" fmla="*/ 755679 h 906819"/>
                <a:gd name="connsiteX8" fmla="*/ 0 w 1946391"/>
                <a:gd name="connsiteY8" fmla="*/ 151140 h 9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391" h="906819">
                  <a:moveTo>
                    <a:pt x="0" y="151140"/>
                  </a:moveTo>
                  <a:cubicBezTo>
                    <a:pt x="0" y="67668"/>
                    <a:pt x="67668" y="0"/>
                    <a:pt x="151140" y="0"/>
                  </a:cubicBezTo>
                  <a:lnTo>
                    <a:pt x="1795251" y="0"/>
                  </a:lnTo>
                  <a:cubicBezTo>
                    <a:pt x="1878723" y="0"/>
                    <a:pt x="1946391" y="67668"/>
                    <a:pt x="1946391" y="151140"/>
                  </a:cubicBezTo>
                  <a:lnTo>
                    <a:pt x="1946391" y="755679"/>
                  </a:lnTo>
                  <a:cubicBezTo>
                    <a:pt x="1946391" y="839151"/>
                    <a:pt x="1878723" y="906819"/>
                    <a:pt x="1795251" y="906819"/>
                  </a:cubicBezTo>
                  <a:lnTo>
                    <a:pt x="151140" y="906819"/>
                  </a:lnTo>
                  <a:cubicBezTo>
                    <a:pt x="67668" y="906819"/>
                    <a:pt x="0" y="839151"/>
                    <a:pt x="0" y="755679"/>
                  </a:cubicBezTo>
                  <a:lnTo>
                    <a:pt x="0" y="15114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9800891"/>
                <a:satOff val="-40776"/>
                <a:lumOff val="9608"/>
                <a:alphaOff val="0"/>
              </a:schemeClr>
            </a:fillRef>
            <a:effectRef idx="2">
              <a:schemeClr val="accent4">
                <a:hueOff val="9800891"/>
                <a:satOff val="-40776"/>
                <a:lumOff val="9608"/>
                <a:alphaOff val="0"/>
              </a:schemeClr>
            </a:effectRef>
            <a:fontRef idx="minor">
              <a:schemeClr val="lt1"/>
            </a:fontRef>
          </p:style>
          <p:txBody>
            <a:bodyPr spcFirstLastPara="0" vert="horz" wrap="square" lIns="78557" tIns="78556" rIns="78556" bIns="78557" numCol="1" spcCol="1270" anchor="ctr" anchorCtr="0">
              <a:noAutofit/>
            </a:bodyPr>
            <a:lstStyle/>
            <a:p>
              <a:pPr lvl="0" algn="ctr" defTabSz="400050">
                <a:lnSpc>
                  <a:spcPct val="90000"/>
                </a:lnSpc>
                <a:spcBef>
                  <a:spcPct val="0"/>
                </a:spcBef>
                <a:spcAft>
                  <a:spcPct val="35000"/>
                </a:spcAft>
              </a:pPr>
              <a:r>
                <a:rPr lang="en-US" altLang="zh-CN" sz="2000" b="1" kern="1200" dirty="0" smtClean="0">
                  <a:latin typeface="微软雅黑" pitchFamily="34" charset="-122"/>
                  <a:ea typeface="微软雅黑" pitchFamily="34" charset="-122"/>
                  <a:sym typeface="+mn-ea"/>
                </a:rPr>
                <a:t>13</a:t>
              </a:r>
              <a:r>
                <a:rPr lang="zh-CN" altLang="en-US" sz="2000" b="1" kern="1200" dirty="0" smtClean="0">
                  <a:latin typeface="微软雅黑" pitchFamily="34" charset="-122"/>
                  <a:ea typeface="微软雅黑" pitchFamily="34" charset="-122"/>
                  <a:sym typeface="+mn-ea"/>
                </a:rPr>
                <a:t>、</a:t>
              </a:r>
              <a:r>
                <a:rPr lang="zh-CN" altLang="en-US" sz="2000" b="1" kern="1200" dirty="0" smtClean="0">
                  <a:latin typeface="微软雅黑" pitchFamily="34" charset="-122"/>
                  <a:ea typeface="微软雅黑" pitchFamily="34" charset="-122"/>
                  <a:sym typeface="+mn-ea"/>
                </a:rPr>
                <a:t>新增企业转让和持有创新企业CDR企业所得税优惠政策（财政部 税务总局 证监会公告</a:t>
              </a:r>
              <a:r>
                <a:rPr lang="en-US" altLang="zh-CN" sz="2000" b="1" kern="1200" dirty="0" smtClean="0">
                  <a:latin typeface="微软雅黑" pitchFamily="34" charset="-122"/>
                  <a:ea typeface="微软雅黑" pitchFamily="34" charset="-122"/>
                  <a:sym typeface="+mn-ea"/>
                </a:rPr>
                <a:t>2019</a:t>
              </a:r>
              <a:r>
                <a:rPr lang="zh-CN" altLang="en-US" sz="2000" b="1" kern="1200" dirty="0" smtClean="0">
                  <a:latin typeface="微软雅黑" pitchFamily="34" charset="-122"/>
                  <a:ea typeface="微软雅黑" pitchFamily="34" charset="-122"/>
                  <a:sym typeface="+mn-ea"/>
                </a:rPr>
                <a:t>年</a:t>
              </a:r>
              <a:r>
                <a:rPr lang="en-US" altLang="zh-CN" sz="2000" b="1" kern="1200" dirty="0" smtClean="0">
                  <a:latin typeface="微软雅黑" pitchFamily="34" charset="-122"/>
                  <a:ea typeface="微软雅黑" pitchFamily="34" charset="-122"/>
                  <a:sym typeface="+mn-ea"/>
                </a:rPr>
                <a:t>52</a:t>
              </a:r>
              <a:r>
                <a:rPr lang="zh-CN" altLang="en-US" sz="2000" b="1" kern="1200" dirty="0" smtClean="0">
                  <a:latin typeface="微软雅黑" pitchFamily="34" charset="-122"/>
                  <a:ea typeface="微软雅黑" pitchFamily="34" charset="-122"/>
                  <a:sym typeface="+mn-ea"/>
                </a:rPr>
                <a:t>号）</a:t>
              </a:r>
              <a:endParaRPr lang="zh-CN" altLang="en-US" sz="2000" kern="1200" dirty="0"/>
            </a:p>
          </p:txBody>
        </p:sp>
      </p:grpSp>
    </p:spTree>
    <p:extLst>
      <p:ext uri="{BB962C8B-B14F-4D97-AF65-F5344CB8AC3E}">
        <p14:creationId xmlns:p14="http://schemas.microsoft.com/office/powerpoint/2010/main" val="2269643884"/>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138546" y="1479053"/>
            <a:ext cx="11950536" cy="5040499"/>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smtClean="0">
                <a:solidFill>
                  <a:schemeClr val="accent1"/>
                </a:solidFill>
                <a:latin typeface="微软雅黑" pitchFamily="34" charset="-122"/>
                <a:ea typeface="微软雅黑" pitchFamily="34" charset="-122"/>
                <a:sym typeface="+mn-ea"/>
              </a:rPr>
              <a:t>财政部 税务总局 证监会关于创新企业境内发行存托凭证试点阶段有关税收政策的公告</a:t>
            </a: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smtClean="0">
                <a:solidFill>
                  <a:srgbClr val="FF0000"/>
                </a:solidFill>
                <a:latin typeface="微软雅黑" pitchFamily="34" charset="-122"/>
                <a:ea typeface="微软雅黑" pitchFamily="34" charset="-122"/>
                <a:sym typeface="+mn-ea"/>
              </a:rPr>
              <a:t>财政部 </a:t>
            </a:r>
            <a:r>
              <a:rPr lang="zh-CN" altLang="en-US" sz="2400" b="1" dirty="0">
                <a:solidFill>
                  <a:srgbClr val="FF0000"/>
                </a:solidFill>
                <a:latin typeface="微软雅黑" pitchFamily="34" charset="-122"/>
                <a:ea typeface="微软雅黑" pitchFamily="34" charset="-122"/>
                <a:sym typeface="+mn-ea"/>
              </a:rPr>
              <a:t>税务总局 证监会公告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年第</a:t>
            </a:r>
            <a:r>
              <a:rPr lang="en-US" altLang="zh-CN" sz="2400" b="1" dirty="0">
                <a:solidFill>
                  <a:srgbClr val="FF0000"/>
                </a:solidFill>
                <a:latin typeface="微软雅黑" pitchFamily="34" charset="-122"/>
                <a:ea typeface="微软雅黑" pitchFamily="34" charset="-122"/>
                <a:sym typeface="+mn-ea"/>
              </a:rPr>
              <a:t>52</a:t>
            </a:r>
            <a:r>
              <a:rPr lang="zh-CN" altLang="en-US" sz="2400" b="1" dirty="0">
                <a:solidFill>
                  <a:srgbClr val="FF0000"/>
                </a:solidFill>
                <a:latin typeface="微软雅黑" pitchFamily="34" charset="-122"/>
                <a:ea typeface="微软雅黑" pitchFamily="34" charset="-122"/>
                <a:sym typeface="+mn-ea"/>
              </a:rPr>
              <a:t>号 </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endParaRPr lang="en-US" altLang="zh-CN" sz="20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smtClean="0">
                <a:latin typeface="微软雅黑" pitchFamily="34" charset="-122"/>
                <a:ea typeface="微软雅黑" pitchFamily="34" charset="-122"/>
                <a:sym typeface="+mn-ea"/>
              </a:rPr>
              <a:t>五</a:t>
            </a:r>
            <a:r>
              <a:rPr lang="zh-CN" altLang="en-US" sz="2000" b="1" dirty="0">
                <a:latin typeface="微软雅黑" pitchFamily="34" charset="-122"/>
                <a:ea typeface="微软雅黑" pitchFamily="34" charset="-122"/>
                <a:sym typeface="+mn-ea"/>
              </a:rPr>
              <a:t>、其他相关事项</a:t>
            </a: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1.</a:t>
            </a:r>
            <a:r>
              <a:rPr lang="zh-CN" altLang="en-US" sz="2000" b="1" dirty="0">
                <a:latin typeface="微软雅黑" pitchFamily="34" charset="-122"/>
                <a:ea typeface="微软雅黑" pitchFamily="34" charset="-122"/>
                <a:sym typeface="+mn-ea"/>
              </a:rPr>
              <a:t>本公告所称创新企业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，是指符合</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国务院办公厅转发证监会关于开展创新企业境内发行股票或存托凭证试点若干意见的通知</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（国办发</a:t>
            </a:r>
            <a:r>
              <a:rPr lang="en-US" altLang="zh-CN" sz="2000" b="1" dirty="0">
                <a:latin typeface="微软雅黑" pitchFamily="34" charset="-122"/>
                <a:ea typeface="微软雅黑" pitchFamily="34" charset="-122"/>
                <a:sym typeface="+mn-ea"/>
              </a:rPr>
              <a:t>〔2018〕21</a:t>
            </a:r>
            <a:r>
              <a:rPr lang="zh-CN" altLang="en-US" sz="2000" b="1" dirty="0">
                <a:latin typeface="微软雅黑" pitchFamily="34" charset="-122"/>
                <a:ea typeface="微软雅黑" pitchFamily="34" charset="-122"/>
                <a:sym typeface="+mn-ea"/>
              </a:rPr>
              <a:t>号）规定的试点企业，以境外股票为基础证券，由存托人签发并在中国境内发行，代表境外基础证券权益的证券。</a:t>
            </a: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2.</a:t>
            </a:r>
            <a:r>
              <a:rPr lang="zh-CN" altLang="en-US" sz="2000" b="1" dirty="0">
                <a:latin typeface="微软雅黑" pitchFamily="34" charset="-122"/>
                <a:ea typeface="微软雅黑" pitchFamily="34" charset="-122"/>
                <a:sym typeface="+mn-ea"/>
              </a:rPr>
              <a:t>本公告所称试点开始之日，是指首只创新企业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取得国务院证券监督管理机构的发行批文之日。</a:t>
            </a:r>
          </a:p>
        </p:txBody>
      </p:sp>
      <p:cxnSp>
        <p:nvCxnSpPr>
          <p:cNvPr id="6" name="直接连接符 5"/>
          <p:cNvCxnSpPr/>
          <p:nvPr/>
        </p:nvCxnSpPr>
        <p:spPr>
          <a:xfrm>
            <a:off x="605640" y="3075709"/>
            <a:ext cx="11162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13</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新增企业转让和持有创新企业</a:t>
            </a:r>
            <a:r>
              <a:rPr lang="en-US" altLang="zh-CN" dirty="0">
                <a:solidFill>
                  <a:srgbClr val="FDB52D"/>
                </a:solidFill>
                <a:latin typeface="微软雅黑" pitchFamily="34" charset="-122"/>
                <a:ea typeface="微软雅黑" pitchFamily="34" charset="-122"/>
                <a:cs typeface="等线 Light" charset="0"/>
                <a:sym typeface="+mn-ea"/>
              </a:rPr>
              <a:t>CDR</a:t>
            </a:r>
            <a:r>
              <a:rPr lang="zh-CN" altLang="en-US" dirty="0">
                <a:solidFill>
                  <a:srgbClr val="FDB52D"/>
                </a:solidFill>
                <a:latin typeface="微软雅黑" pitchFamily="34" charset="-122"/>
                <a:ea typeface="微软雅黑" pitchFamily="34" charset="-122"/>
                <a:cs typeface="等线 Light" charset="0"/>
                <a:sym typeface="+mn-ea"/>
              </a:rPr>
              <a:t>企业所得税优惠政策</a:t>
            </a:r>
            <a:endParaRPr lang="zh-CN" altLang="en-US" dirty="0">
              <a:solidFill>
                <a:srgbClr val="FDB52D"/>
              </a:solidFill>
              <a:latin typeface="微软雅黑" pitchFamily="34" charset="-122"/>
              <a:ea typeface="微软雅黑" pitchFamily="34" charset="-122"/>
              <a:cs typeface="等线 Light" charset="0"/>
            </a:endParaRPr>
          </a:p>
        </p:txBody>
      </p:sp>
    </p:spTree>
    <p:extLst>
      <p:ext uri="{BB962C8B-B14F-4D97-AF65-F5344CB8AC3E}">
        <p14:creationId xmlns:p14="http://schemas.microsoft.com/office/powerpoint/2010/main" val="767316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395605" y="1484630"/>
            <a:ext cx="9502775" cy="4641215"/>
          </a:xfrm>
          <a:prstGeom prst="rect">
            <a:avLst/>
          </a:prstGeom>
        </p:spPr>
        <p:txBody>
          <a:bodyPr vert="horz">
            <a:normAutofit/>
          </a:bodyPr>
          <a:lstStyle>
            <a:lvl1pPr marL="365760" indent="-255905"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495" indent="-247015"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90" indent="-219710"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830" indent="-201295"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90015"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90"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50000"/>
              </a:lnSpc>
              <a:buNone/>
            </a:pPr>
            <a:r>
              <a:rPr lang="zh-CN" altLang="en-US" b="1" dirty="0" smtClean="0"/>
              <a:t>  </a:t>
            </a:r>
          </a:p>
          <a:p>
            <a:pPr>
              <a:lnSpc>
                <a:spcPct val="150000"/>
              </a:lnSpc>
              <a:buNone/>
            </a:pPr>
            <a:r>
              <a:rPr lang="zh-CN" altLang="en-US" b="1" dirty="0" smtClean="0"/>
              <a:t>         </a:t>
            </a:r>
            <a:endParaRPr lang="zh-CN" altLang="en-US" dirty="0" smtClean="0"/>
          </a:p>
        </p:txBody>
      </p:sp>
      <p:sp>
        <p:nvSpPr>
          <p:cNvPr id="2" name="文本框 1"/>
          <p:cNvSpPr txBox="1"/>
          <p:nvPr/>
        </p:nvSpPr>
        <p:spPr>
          <a:xfrm>
            <a:off x="135555" y="124675"/>
            <a:ext cx="11384681" cy="2246769"/>
          </a:xfrm>
          <a:prstGeom prst="rect">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800" b="1" dirty="0">
                <a:latin typeface="微软雅黑" pitchFamily="34" charset="-122"/>
                <a:ea typeface="微软雅黑" pitchFamily="34" charset="-122"/>
              </a:rPr>
              <a:t>企业所得税</a:t>
            </a:r>
            <a:r>
              <a:rPr lang="zh-CN" altLang="en-US" sz="2800" b="1" dirty="0" smtClean="0">
                <a:latin typeface="微软雅黑" pitchFamily="34" charset="-122"/>
                <a:ea typeface="微软雅黑" pitchFamily="34" charset="-122"/>
              </a:rPr>
              <a:t>是对</a:t>
            </a:r>
            <a:r>
              <a:rPr lang="zh-CN" altLang="en-US" sz="2800" b="1" dirty="0">
                <a:latin typeface="微软雅黑" pitchFamily="34" charset="-122"/>
                <a:ea typeface="微软雅黑" pitchFamily="34" charset="-122"/>
              </a:rPr>
              <a:t>我国境内的企业和其他取得收入的组织的生产经营所得和其他所得征收的一种</a:t>
            </a:r>
            <a:r>
              <a:rPr lang="zh-CN" altLang="en-US" sz="2800" b="1" dirty="0" smtClean="0">
                <a:latin typeface="微软雅黑" pitchFamily="34" charset="-122"/>
                <a:ea typeface="微软雅黑" pitchFamily="34" charset="-122"/>
              </a:rPr>
              <a:t>税。</a:t>
            </a:r>
            <a:endParaRPr lang="en-US" altLang="zh-CN" sz="2800" b="1" dirty="0" smtClean="0">
              <a:latin typeface="微软雅黑" pitchFamily="34" charset="-122"/>
              <a:ea typeface="微软雅黑" pitchFamily="34" charset="-122"/>
            </a:endParaRPr>
          </a:p>
          <a:p>
            <a:r>
              <a:rPr lang="zh-CN" altLang="en-US" sz="2800" b="1" dirty="0" smtClean="0">
                <a:latin typeface="微软雅黑" pitchFamily="34" charset="-122"/>
                <a:ea typeface="微软雅黑" pitchFamily="34" charset="-122"/>
              </a:rPr>
              <a:t>在</a:t>
            </a:r>
            <a:r>
              <a:rPr lang="zh-CN" altLang="en-US" sz="2800" b="1" dirty="0">
                <a:latin typeface="微软雅黑" pitchFamily="34" charset="-122"/>
                <a:ea typeface="微软雅黑" pitchFamily="34" charset="-122"/>
              </a:rPr>
              <a:t>中华人民共和国境内，企业和其他取得收入的组织（以下统称企业）为企业所得税的纳税人</a:t>
            </a:r>
            <a:r>
              <a:rPr lang="zh-CN" altLang="en-US"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r>
              <a:rPr lang="zh-CN" altLang="en-US" sz="2800" b="1" dirty="0" smtClean="0">
                <a:latin typeface="微软雅黑" pitchFamily="34" charset="-122"/>
                <a:ea typeface="微软雅黑" pitchFamily="34" charset="-122"/>
              </a:rPr>
              <a:t>【提示】</a:t>
            </a:r>
            <a:r>
              <a:rPr lang="zh-CN" altLang="en-US" sz="2800" b="1" dirty="0">
                <a:latin typeface="微软雅黑" pitchFamily="34" charset="-122"/>
                <a:ea typeface="微软雅黑" pitchFamily="34" charset="-122"/>
              </a:rPr>
              <a:t>个人独资企业、合伙企业不是企业所得税的纳税人。</a:t>
            </a:r>
          </a:p>
        </p:txBody>
      </p:sp>
      <p:graphicFrame>
        <p:nvGraphicFramePr>
          <p:cNvPr id="4" name="表格 3"/>
          <p:cNvGraphicFramePr/>
          <p:nvPr>
            <p:extLst>
              <p:ext uri="{D42A27DB-BD31-4B8C-83A1-F6EECF244321}">
                <p14:modId xmlns:p14="http://schemas.microsoft.com/office/powerpoint/2010/main" val="117887336"/>
              </p:ext>
            </p:extLst>
          </p:nvPr>
        </p:nvGraphicFramePr>
        <p:xfrm>
          <a:off x="135555" y="2705695"/>
          <a:ext cx="11562459" cy="3648190"/>
        </p:xfrm>
        <a:graphic>
          <a:graphicData uri="http://schemas.openxmlformats.org/drawingml/2006/table">
            <a:tbl>
              <a:tblPr firstRow="1" bandRow="1">
                <a:tableStyleId>{5C22544A-7EE6-4342-B048-85BDC9FD1C3A}</a:tableStyleId>
              </a:tblPr>
              <a:tblGrid>
                <a:gridCol w="3854153"/>
                <a:gridCol w="3854153"/>
                <a:gridCol w="3854153"/>
              </a:tblGrid>
              <a:tr h="455990">
                <a:tc>
                  <a:txBody>
                    <a:bodyPr/>
                    <a:lstStyle/>
                    <a:p>
                      <a:pPr algn="ctr">
                        <a:buNone/>
                      </a:pPr>
                      <a:r>
                        <a:rPr lang="zh-CN" altLang="en-US" sz="2400" b="1" dirty="0">
                          <a:latin typeface="微软雅黑" pitchFamily="34" charset="-122"/>
                          <a:ea typeface="微软雅黑" pitchFamily="34" charset="-122"/>
                        </a:rPr>
                        <a:t>组织形式</a:t>
                      </a:r>
                    </a:p>
                  </a:txBody>
                  <a:tcPr anchor="ctr"/>
                </a:tc>
                <a:tc>
                  <a:txBody>
                    <a:bodyPr/>
                    <a:lstStyle/>
                    <a:p>
                      <a:pPr algn="ctr">
                        <a:buNone/>
                      </a:pPr>
                      <a:r>
                        <a:rPr lang="zh-CN" altLang="en-US" sz="2400" b="1" dirty="0">
                          <a:latin typeface="微软雅黑" pitchFamily="34" charset="-122"/>
                          <a:ea typeface="微软雅黑" pitchFamily="34" charset="-122"/>
                        </a:rPr>
                        <a:t>法人资格</a:t>
                      </a:r>
                    </a:p>
                  </a:txBody>
                  <a:tcPr anchor="ctr"/>
                </a:tc>
                <a:tc>
                  <a:txBody>
                    <a:bodyPr/>
                    <a:lstStyle/>
                    <a:p>
                      <a:pPr algn="ctr">
                        <a:buNone/>
                      </a:pPr>
                      <a:r>
                        <a:rPr lang="zh-CN" altLang="en-US" sz="2400" b="1" dirty="0">
                          <a:latin typeface="微软雅黑" pitchFamily="34" charset="-122"/>
                          <a:ea typeface="微软雅黑" pitchFamily="34" charset="-122"/>
                        </a:rPr>
                        <a:t>税务处理</a:t>
                      </a:r>
                    </a:p>
                  </a:txBody>
                  <a:tcPr anchor="ctr"/>
                </a:tc>
              </a:tr>
              <a:tr h="1422686">
                <a:tc>
                  <a:txBody>
                    <a:bodyPr/>
                    <a:lstStyle/>
                    <a:p>
                      <a:pPr algn="ctr">
                        <a:buNone/>
                      </a:pPr>
                      <a:r>
                        <a:rPr lang="zh-CN" altLang="en-US" sz="2400" b="1" dirty="0" smtClean="0">
                          <a:latin typeface="微软雅黑" pitchFamily="34" charset="-122"/>
                          <a:ea typeface="微软雅黑" pitchFamily="34" charset="-122"/>
                        </a:rPr>
                        <a:t>个体工商户</a:t>
                      </a:r>
                      <a:endParaRPr lang="zh-CN" altLang="en-US" sz="2400" b="1" dirty="0">
                        <a:latin typeface="微软雅黑" pitchFamily="34" charset="-122"/>
                        <a:ea typeface="微软雅黑" pitchFamily="34" charset="-122"/>
                      </a:endParaRPr>
                    </a:p>
                    <a:p>
                      <a:pPr algn="ctr">
                        <a:buNone/>
                      </a:pPr>
                      <a:r>
                        <a:rPr lang="zh-CN" altLang="en-US" sz="2400" b="1" dirty="0">
                          <a:latin typeface="微软雅黑" pitchFamily="34" charset="-122"/>
                          <a:ea typeface="微软雅黑" pitchFamily="34" charset="-122"/>
                        </a:rPr>
                        <a:t>个人独资企业</a:t>
                      </a:r>
                    </a:p>
                    <a:p>
                      <a:pPr algn="ctr">
                        <a:buNone/>
                      </a:pPr>
                      <a:r>
                        <a:rPr lang="zh-CN" altLang="en-US" sz="2400" b="1" dirty="0">
                          <a:latin typeface="微软雅黑" pitchFamily="34" charset="-122"/>
                          <a:ea typeface="微软雅黑" pitchFamily="34" charset="-122"/>
                        </a:rPr>
                        <a:t>合伙企业</a:t>
                      </a:r>
                    </a:p>
                  </a:txBody>
                  <a:tcPr anchor="ctr"/>
                </a:tc>
                <a:tc>
                  <a:txBody>
                    <a:bodyPr/>
                    <a:lstStyle/>
                    <a:p>
                      <a:pPr algn="ctr">
                        <a:buNone/>
                      </a:pPr>
                      <a:r>
                        <a:rPr lang="zh-CN" altLang="en-US" sz="2400" b="1" dirty="0">
                          <a:latin typeface="微软雅黑" pitchFamily="34" charset="-122"/>
                          <a:ea typeface="微软雅黑" pitchFamily="34" charset="-122"/>
                        </a:rPr>
                        <a:t>不具有法人资格</a:t>
                      </a:r>
                    </a:p>
                  </a:txBody>
                  <a:tcPr anchor="ctr"/>
                </a:tc>
                <a:tc>
                  <a:txBody>
                    <a:bodyPr/>
                    <a:lstStyle/>
                    <a:p>
                      <a:pPr algn="l">
                        <a:buNone/>
                      </a:pPr>
                      <a:r>
                        <a:rPr lang="zh-CN" altLang="en-US" sz="2400" b="1" dirty="0">
                          <a:latin typeface="微软雅黑" pitchFamily="34" charset="-122"/>
                          <a:ea typeface="微软雅黑" pitchFamily="34" charset="-122"/>
                        </a:rPr>
                        <a:t>（1）不纳企业所得税</a:t>
                      </a:r>
                    </a:p>
                    <a:p>
                      <a:pPr algn="l">
                        <a:buNone/>
                      </a:pPr>
                      <a:r>
                        <a:rPr lang="zh-CN" altLang="en-US" sz="2400" b="1" dirty="0">
                          <a:latin typeface="微软雅黑" pitchFamily="34" charset="-122"/>
                          <a:ea typeface="微软雅黑" pitchFamily="34" charset="-122"/>
                        </a:rPr>
                        <a:t>（2）投资者按</a:t>
                      </a:r>
                      <a:r>
                        <a:rPr lang="zh-CN" altLang="en-US" sz="2400" b="1" dirty="0" smtClean="0">
                          <a:latin typeface="微软雅黑" pitchFamily="34" charset="-122"/>
                          <a:ea typeface="微软雅黑" pitchFamily="34" charset="-122"/>
                        </a:rPr>
                        <a:t>“经营所得”</a:t>
                      </a:r>
                      <a:r>
                        <a:rPr lang="zh-CN" altLang="en-US" sz="2400" b="1" dirty="0">
                          <a:latin typeface="微软雅黑" pitchFamily="34" charset="-122"/>
                          <a:ea typeface="微软雅黑" pitchFamily="34" charset="-122"/>
                        </a:rPr>
                        <a:t>缴纳个人所得税</a:t>
                      </a:r>
                    </a:p>
                  </a:txBody>
                  <a:tcPr anchor="ctr"/>
                </a:tc>
              </a:tr>
              <a:tr h="1768304">
                <a:tc>
                  <a:txBody>
                    <a:bodyPr/>
                    <a:lstStyle/>
                    <a:p>
                      <a:pPr algn="ctr">
                        <a:buNone/>
                      </a:pPr>
                      <a:r>
                        <a:rPr lang="zh-CN" altLang="en-US" sz="2400" b="1" dirty="0">
                          <a:latin typeface="微软雅黑" pitchFamily="34" charset="-122"/>
                          <a:ea typeface="微软雅黑" pitchFamily="34" charset="-122"/>
                        </a:rPr>
                        <a:t>公司制企业</a:t>
                      </a:r>
                    </a:p>
                  </a:txBody>
                  <a:tcPr anchor="ctr"/>
                </a:tc>
                <a:tc>
                  <a:txBody>
                    <a:bodyPr/>
                    <a:lstStyle/>
                    <a:p>
                      <a:pPr algn="ctr">
                        <a:buNone/>
                      </a:pPr>
                      <a:r>
                        <a:rPr lang="zh-CN" altLang="en-US" sz="2400" b="1">
                          <a:latin typeface="微软雅黑" pitchFamily="34" charset="-122"/>
                          <a:ea typeface="微软雅黑" pitchFamily="34" charset="-122"/>
                        </a:rPr>
                        <a:t>具有法人资格</a:t>
                      </a:r>
                    </a:p>
                  </a:txBody>
                  <a:tcPr anchor="ctr"/>
                </a:tc>
                <a:tc>
                  <a:txBody>
                    <a:bodyPr/>
                    <a:lstStyle/>
                    <a:p>
                      <a:pPr algn="l">
                        <a:buNone/>
                      </a:pPr>
                      <a:r>
                        <a:rPr lang="zh-CN" altLang="en-US" sz="2400" b="1" dirty="0">
                          <a:latin typeface="微软雅黑" pitchFamily="34" charset="-122"/>
                          <a:ea typeface="微软雅黑" pitchFamily="34" charset="-122"/>
                        </a:rPr>
                        <a:t>（1）企业缴纳企业所得税</a:t>
                      </a:r>
                    </a:p>
                    <a:p>
                      <a:pPr algn="l">
                        <a:buNone/>
                      </a:pPr>
                      <a:r>
                        <a:rPr lang="zh-CN" altLang="en-US" sz="2400" b="1" dirty="0">
                          <a:latin typeface="微软雅黑" pitchFamily="34" charset="-122"/>
                          <a:ea typeface="微软雅黑" pitchFamily="34" charset="-122"/>
                        </a:rPr>
                        <a:t>（2）个人投资者分得的股息红利按照“利息、股息、红利所得”</a:t>
                      </a:r>
                      <a:r>
                        <a:rPr lang="zh-CN" altLang="en-US" sz="2400" b="1" dirty="0" smtClean="0">
                          <a:latin typeface="微软雅黑" pitchFamily="34" charset="-122"/>
                          <a:ea typeface="微软雅黑" pitchFamily="34" charset="-122"/>
                        </a:rPr>
                        <a:t>缴纳</a:t>
                      </a:r>
                      <a:r>
                        <a:rPr lang="zh-CN" altLang="en-US" sz="2400" b="1" dirty="0">
                          <a:latin typeface="微软雅黑" pitchFamily="34" charset="-122"/>
                          <a:ea typeface="微软雅黑" pitchFamily="34" charset="-122"/>
                        </a:rPr>
                        <a:t>个人所得税</a:t>
                      </a: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17811" y="1104405"/>
            <a:ext cx="12053454" cy="5753595"/>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smtClean="0">
                <a:solidFill>
                  <a:schemeClr val="accent1"/>
                </a:solidFill>
                <a:latin typeface="微软雅黑" pitchFamily="34" charset="-122"/>
                <a:ea typeface="微软雅黑" pitchFamily="34" charset="-122"/>
                <a:sym typeface="+mn-ea"/>
              </a:rPr>
              <a:t>财政部 税务总局 证监会关于创新企业境内发行存托凭证试点阶段有关税收政策的公告</a:t>
            </a: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smtClean="0">
                <a:solidFill>
                  <a:srgbClr val="FF0000"/>
                </a:solidFill>
                <a:latin typeface="微软雅黑" pitchFamily="34" charset="-122"/>
                <a:ea typeface="微软雅黑" pitchFamily="34" charset="-122"/>
                <a:sym typeface="+mn-ea"/>
              </a:rPr>
              <a:t>财政部 </a:t>
            </a:r>
            <a:r>
              <a:rPr lang="zh-CN" altLang="en-US" sz="2400" b="1" dirty="0">
                <a:solidFill>
                  <a:srgbClr val="FF0000"/>
                </a:solidFill>
                <a:latin typeface="微软雅黑" pitchFamily="34" charset="-122"/>
                <a:ea typeface="微软雅黑" pitchFamily="34" charset="-122"/>
                <a:sym typeface="+mn-ea"/>
              </a:rPr>
              <a:t>税务总局 证监会公告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年第</a:t>
            </a:r>
            <a:r>
              <a:rPr lang="en-US" altLang="zh-CN" sz="2400" b="1" dirty="0">
                <a:solidFill>
                  <a:srgbClr val="FF0000"/>
                </a:solidFill>
                <a:latin typeface="微软雅黑" pitchFamily="34" charset="-122"/>
                <a:ea typeface="微软雅黑" pitchFamily="34" charset="-122"/>
                <a:sym typeface="+mn-ea"/>
              </a:rPr>
              <a:t>52</a:t>
            </a:r>
            <a:r>
              <a:rPr lang="zh-CN" altLang="en-US" sz="2400" b="1" dirty="0">
                <a:solidFill>
                  <a:srgbClr val="FF0000"/>
                </a:solidFill>
                <a:latin typeface="微软雅黑" pitchFamily="34" charset="-122"/>
                <a:ea typeface="微软雅黑" pitchFamily="34" charset="-122"/>
                <a:sym typeface="+mn-ea"/>
              </a:rPr>
              <a:t>号 </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50000"/>
              </a:lnSpc>
              <a:spcAft>
                <a:spcPts val="0"/>
              </a:spcAft>
              <a:buNone/>
              <a:defRPr/>
            </a:pPr>
            <a:r>
              <a:rPr lang="zh-CN" altLang="en-US" sz="2000" b="1" dirty="0" smtClean="0">
                <a:latin typeface="微软雅黑" pitchFamily="34" charset="-122"/>
                <a:ea typeface="微软雅黑" pitchFamily="34" charset="-122"/>
                <a:sym typeface="+mn-ea"/>
              </a:rPr>
              <a:t>二</a:t>
            </a:r>
            <a:r>
              <a:rPr lang="zh-CN" altLang="en-US" sz="2000" b="1" dirty="0">
                <a:latin typeface="微软雅黑" pitchFamily="34" charset="-122"/>
                <a:ea typeface="微软雅黑" pitchFamily="34" charset="-122"/>
                <a:sym typeface="+mn-ea"/>
              </a:rPr>
              <a:t>、企业所得税政策</a:t>
            </a:r>
          </a:p>
          <a:p>
            <a:pPr marL="0" lvl="0" indent="0" eaLnBrk="1" fontAlgn="auto" hangingPunct="1">
              <a:lnSpc>
                <a:spcPct val="15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1.</a:t>
            </a:r>
            <a:r>
              <a:rPr lang="zh-CN" altLang="en-US" sz="2000" b="1" dirty="0">
                <a:latin typeface="微软雅黑" pitchFamily="34" charset="-122"/>
                <a:ea typeface="微软雅黑" pitchFamily="34" charset="-122"/>
                <a:sym typeface="+mn-ea"/>
              </a:rPr>
              <a:t>对企业投资者转让创新企业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取得的差价所得和持有创新企业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取得的股息红利所得，按转让股票差价所得和持有股票的股息红利所得政策规定征免企业所得税。</a:t>
            </a:r>
          </a:p>
          <a:p>
            <a:pPr marL="0" lvl="0" indent="0" eaLnBrk="1" fontAlgn="auto" hangingPunct="1">
              <a:lnSpc>
                <a:spcPct val="15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2.</a:t>
            </a:r>
            <a:r>
              <a:rPr lang="zh-CN" altLang="en-US" sz="2000" b="1" dirty="0">
                <a:latin typeface="微软雅黑" pitchFamily="34" charset="-122"/>
                <a:ea typeface="微软雅黑" pitchFamily="34" charset="-122"/>
                <a:sym typeface="+mn-ea"/>
              </a:rPr>
              <a:t>对公募证券投资基金（封闭式证券投资基金、开放式证券投资基金）转让创新企业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取得的差价所得和持有创新企业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取得的股息红利所得，按公募证券投资基金税收政策规定暂不征收企业所得税。</a:t>
            </a:r>
          </a:p>
          <a:p>
            <a:pPr marL="0" lvl="0" indent="0" eaLnBrk="1" fontAlgn="auto" hangingPunct="1">
              <a:lnSpc>
                <a:spcPct val="15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3.</a:t>
            </a:r>
            <a:r>
              <a:rPr lang="zh-CN" altLang="en-US" sz="2000" b="1" dirty="0">
                <a:latin typeface="微软雅黑" pitchFamily="34" charset="-122"/>
                <a:ea typeface="微软雅黑" pitchFamily="34" charset="-122"/>
                <a:sym typeface="+mn-ea"/>
              </a:rPr>
              <a:t>对合格境外机构投资者（</a:t>
            </a:r>
            <a:r>
              <a:rPr lang="en-US" altLang="zh-CN" sz="2000" b="1" dirty="0">
                <a:latin typeface="微软雅黑" pitchFamily="34" charset="-122"/>
                <a:ea typeface="微软雅黑" pitchFamily="34" charset="-122"/>
                <a:sym typeface="+mn-ea"/>
              </a:rPr>
              <a:t>QFII</a:t>
            </a:r>
            <a:r>
              <a:rPr lang="zh-CN" altLang="en-US" sz="2000" b="1" dirty="0">
                <a:latin typeface="微软雅黑" pitchFamily="34" charset="-122"/>
                <a:ea typeface="微软雅黑" pitchFamily="34" charset="-122"/>
                <a:sym typeface="+mn-ea"/>
              </a:rPr>
              <a:t>）、人民币合格境外机构投资者（</a:t>
            </a:r>
            <a:r>
              <a:rPr lang="en-US" altLang="zh-CN" sz="2000" b="1" dirty="0">
                <a:latin typeface="微软雅黑" pitchFamily="34" charset="-122"/>
                <a:ea typeface="微软雅黑" pitchFamily="34" charset="-122"/>
                <a:sym typeface="+mn-ea"/>
              </a:rPr>
              <a:t>RQFII</a:t>
            </a:r>
            <a:r>
              <a:rPr lang="zh-CN" altLang="en-US" sz="2000" b="1" dirty="0">
                <a:latin typeface="微软雅黑" pitchFamily="34" charset="-122"/>
                <a:ea typeface="微软雅黑" pitchFamily="34" charset="-122"/>
                <a:sym typeface="+mn-ea"/>
              </a:rPr>
              <a:t>）转让创新企业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取得的差价所得和持有创新企业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取得的股息红利所得，视同转让或持有据以发行创新企业</a:t>
            </a:r>
            <a:r>
              <a:rPr lang="en-US" altLang="zh-CN" sz="2000" b="1" dirty="0">
                <a:latin typeface="微软雅黑" pitchFamily="34" charset="-122"/>
                <a:ea typeface="微软雅黑" pitchFamily="34" charset="-122"/>
                <a:sym typeface="+mn-ea"/>
              </a:rPr>
              <a:t>CDR</a:t>
            </a:r>
            <a:r>
              <a:rPr lang="zh-CN" altLang="en-US" sz="2000" b="1" dirty="0">
                <a:latin typeface="微软雅黑" pitchFamily="34" charset="-122"/>
                <a:ea typeface="微软雅黑" pitchFamily="34" charset="-122"/>
                <a:sym typeface="+mn-ea"/>
              </a:rPr>
              <a:t>的基础股票取得的权益性资产转让所得和股息红利所得征免企业所得税。</a:t>
            </a:r>
            <a:r>
              <a:rPr kumimoji="0" lang="en-US" altLang="zh-CN"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sym typeface="+mn-ea"/>
              </a:rPr>
              <a:t>     </a:t>
            </a:r>
            <a:endParaRPr kumimoji="0" lang="zh-CN" altLang="en-US" sz="2400" b="1" i="0" u="none" strike="noStrike" kern="1200" cap="none" spc="200" normalizeH="0" baseline="0" noProof="0" dirty="0">
              <a:ln>
                <a:noFill/>
              </a:ln>
              <a:solidFill>
                <a:schemeClr val="tx1"/>
              </a:solidFill>
              <a:effectLst/>
              <a:uLnTx/>
              <a:uFillTx/>
              <a:latin typeface="微软雅黑" pitchFamily="34" charset="-122"/>
              <a:ea typeface="微软雅黑" pitchFamily="34" charset="-122"/>
            </a:endParaRPr>
          </a:p>
        </p:txBody>
      </p:sp>
      <p:cxnSp>
        <p:nvCxnSpPr>
          <p:cNvPr id="6" name="直接连接符 5"/>
          <p:cNvCxnSpPr/>
          <p:nvPr/>
        </p:nvCxnSpPr>
        <p:spPr>
          <a:xfrm>
            <a:off x="463136" y="2517569"/>
            <a:ext cx="11162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692935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558138" y="1674420"/>
            <a:ext cx="11222184" cy="4928261"/>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税务总局关于铁路债券利息收入所得税政策的公告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财政部 税务总局公告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年第</a:t>
            </a:r>
            <a:r>
              <a:rPr lang="en-US" altLang="zh-CN" sz="2400" b="1" dirty="0">
                <a:solidFill>
                  <a:srgbClr val="FF0000"/>
                </a:solidFill>
                <a:latin typeface="微软雅黑" pitchFamily="34" charset="-122"/>
                <a:ea typeface="微软雅黑" pitchFamily="34" charset="-122"/>
                <a:sym typeface="+mn-ea"/>
              </a:rPr>
              <a:t>57</a:t>
            </a:r>
            <a:r>
              <a:rPr lang="zh-CN" altLang="en-US" sz="2400" b="1" dirty="0" smtClean="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 </a:t>
            </a:r>
            <a:r>
              <a:rPr lang="en-US" altLang="zh-CN" sz="2000" b="1" dirty="0" smtClean="0">
                <a:latin typeface="微软雅黑" pitchFamily="34" charset="-122"/>
                <a:ea typeface="微软雅黑" pitchFamily="34" charset="-122"/>
                <a:sym typeface="+mn-ea"/>
              </a:rPr>
              <a:t>      </a:t>
            </a:r>
          </a:p>
          <a:p>
            <a:pPr marL="0" lvl="0" indent="0" eaLnBrk="1" fontAlgn="auto" hangingPunct="1">
              <a:lnSpc>
                <a:spcPct val="170000"/>
              </a:lnSpc>
              <a:spcAft>
                <a:spcPts val="0"/>
              </a:spcAft>
              <a:buNone/>
              <a:defRPr/>
            </a:pPr>
            <a:r>
              <a:rPr lang="en-US" altLang="zh-CN" sz="2000" b="1" dirty="0">
                <a:latin typeface="微软雅黑" pitchFamily="34" charset="-122"/>
                <a:ea typeface="微软雅黑" pitchFamily="34" charset="-122"/>
                <a:sym typeface="+mn-ea"/>
              </a:rPr>
              <a:t> </a:t>
            </a:r>
            <a:r>
              <a:rPr lang="en-US" altLang="zh-CN" sz="2000" b="1" dirty="0" smtClean="0">
                <a:latin typeface="微软雅黑" pitchFamily="34" charset="-122"/>
                <a:ea typeface="微软雅黑" pitchFamily="34" charset="-122"/>
                <a:sym typeface="+mn-ea"/>
              </a:rPr>
              <a:t>        </a:t>
            </a:r>
            <a:r>
              <a:rPr lang="zh-CN" altLang="en-US" sz="2400" b="1" dirty="0" smtClean="0">
                <a:latin typeface="微软雅黑" pitchFamily="34" charset="-122"/>
                <a:ea typeface="微软雅黑" pitchFamily="34" charset="-122"/>
                <a:sym typeface="+mn-ea"/>
              </a:rPr>
              <a:t>对</a:t>
            </a:r>
            <a:r>
              <a:rPr lang="zh-CN" altLang="en-US" sz="2400" b="1" dirty="0">
                <a:latin typeface="微软雅黑" pitchFamily="34" charset="-122"/>
                <a:ea typeface="微软雅黑" pitchFamily="34" charset="-122"/>
                <a:sym typeface="+mn-ea"/>
              </a:rPr>
              <a:t>企业投资者持有</a:t>
            </a:r>
            <a:r>
              <a:rPr lang="en-US" altLang="zh-CN" sz="2400" b="1" dirty="0">
                <a:latin typeface="微软雅黑" pitchFamily="34" charset="-122"/>
                <a:ea typeface="微软雅黑" pitchFamily="34" charset="-122"/>
                <a:sym typeface="+mn-ea"/>
              </a:rPr>
              <a:t>2019-2023</a:t>
            </a:r>
            <a:r>
              <a:rPr lang="zh-CN" altLang="en-US" sz="2400" b="1" dirty="0">
                <a:latin typeface="微软雅黑" pitchFamily="34" charset="-122"/>
                <a:ea typeface="微软雅黑" pitchFamily="34" charset="-122"/>
                <a:sym typeface="+mn-ea"/>
              </a:rPr>
              <a:t>年发行的铁路债券取得的利息收入，减半征收企业所得税。</a:t>
            </a:r>
          </a:p>
          <a:p>
            <a:pPr marL="0" lvl="0" indent="0" eaLnBrk="1" fontAlgn="auto" hangingPunct="1">
              <a:lnSpc>
                <a:spcPct val="170000"/>
              </a:lnSpc>
              <a:spcAft>
                <a:spcPts val="0"/>
              </a:spcAft>
              <a:buNone/>
              <a:defRPr/>
            </a:pPr>
            <a:r>
              <a:rPr lang="zh-CN" altLang="en-US" sz="2400" b="1" dirty="0">
                <a:latin typeface="微软雅黑" pitchFamily="34" charset="-122"/>
                <a:ea typeface="微软雅黑" pitchFamily="34" charset="-122"/>
                <a:sym typeface="+mn-ea"/>
              </a:rPr>
              <a:t>      </a:t>
            </a:r>
            <a:r>
              <a:rPr lang="zh-CN" altLang="en-US" sz="2400" b="1" dirty="0" smtClean="0">
                <a:latin typeface="微软雅黑" pitchFamily="34" charset="-122"/>
                <a:ea typeface="微软雅黑" pitchFamily="34" charset="-122"/>
                <a:sym typeface="+mn-ea"/>
              </a:rPr>
              <a:t> 铁路</a:t>
            </a:r>
            <a:r>
              <a:rPr lang="zh-CN" altLang="en-US" sz="2400" b="1" dirty="0">
                <a:latin typeface="微软雅黑" pitchFamily="34" charset="-122"/>
                <a:ea typeface="微软雅黑" pitchFamily="34" charset="-122"/>
                <a:sym typeface="+mn-ea"/>
              </a:rPr>
              <a:t>债券是指以中国铁路总公司为发行和偿还主体的债券，包括中国铁路建设债券、中期票据、短期融资券等债务融资工具。</a:t>
            </a:r>
          </a:p>
        </p:txBody>
      </p:sp>
      <p:cxnSp>
        <p:nvCxnSpPr>
          <p:cNvPr id="6" name="直接连接符 5"/>
          <p:cNvCxnSpPr/>
          <p:nvPr/>
        </p:nvCxnSpPr>
        <p:spPr>
          <a:xfrm>
            <a:off x="1246909" y="3396343"/>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14</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铁路债券利息收入减半征收企业所得税政策延续</a:t>
            </a:r>
            <a:endParaRPr lang="zh-CN" altLang="en-US" dirty="0">
              <a:solidFill>
                <a:srgbClr val="FDB52D"/>
              </a:solidFill>
              <a:latin typeface="微软雅黑" pitchFamily="34" charset="-122"/>
              <a:ea typeface="微软雅黑" pitchFamily="34" charset="-122"/>
              <a:cs typeface="等线 Light" charset="0"/>
            </a:endParaRPr>
          </a:p>
        </p:txBody>
      </p:sp>
    </p:spTree>
    <p:extLst>
      <p:ext uri="{BB962C8B-B14F-4D97-AF65-F5344CB8AC3E}">
        <p14:creationId xmlns:p14="http://schemas.microsoft.com/office/powerpoint/2010/main" val="2519468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635327" y="1199407"/>
            <a:ext cx="11406251" cy="3633764"/>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smtClean="0">
                <a:solidFill>
                  <a:schemeClr val="accent1"/>
                </a:solidFill>
                <a:latin typeface="微软雅黑" pitchFamily="34" charset="-122"/>
                <a:ea typeface="微软雅黑" pitchFamily="34" charset="-122"/>
                <a:sym typeface="+mn-ea"/>
              </a:rPr>
              <a:t>财政部 税务总局关于永续债企业所得税政策问题的公告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财政部 税务总局公告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a:t>
            </a:r>
            <a:r>
              <a:rPr lang="zh-CN" altLang="en-US" sz="2400" b="1" dirty="0" smtClean="0">
                <a:solidFill>
                  <a:srgbClr val="FF0000"/>
                </a:solidFill>
                <a:latin typeface="微软雅黑" pitchFamily="34" charset="-122"/>
                <a:ea typeface="微软雅黑" pitchFamily="34" charset="-122"/>
                <a:sym typeface="+mn-ea"/>
              </a:rPr>
              <a:t>第</a:t>
            </a:r>
            <a:r>
              <a:rPr lang="en-US" altLang="zh-CN" sz="2400" b="1" dirty="0" smtClean="0">
                <a:solidFill>
                  <a:srgbClr val="FF0000"/>
                </a:solidFill>
                <a:latin typeface="微软雅黑" pitchFamily="34" charset="-122"/>
                <a:ea typeface="微软雅黑" pitchFamily="34" charset="-122"/>
                <a:sym typeface="+mn-ea"/>
              </a:rPr>
              <a:t>64</a:t>
            </a:r>
            <a:r>
              <a:rPr lang="zh-CN" altLang="en-US" sz="2400" b="1" dirty="0" smtClean="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 </a:t>
            </a:r>
            <a:r>
              <a:rPr lang="en-US" altLang="zh-CN" sz="2000" b="1" dirty="0" smtClean="0">
                <a:latin typeface="微软雅黑" pitchFamily="34" charset="-122"/>
                <a:ea typeface="微软雅黑" pitchFamily="34" charset="-122"/>
                <a:sym typeface="+mn-ea"/>
              </a:rPr>
              <a:t>     </a:t>
            </a:r>
            <a:r>
              <a:rPr lang="zh-CN" altLang="en-US" sz="2000" b="1" dirty="0" smtClean="0">
                <a:latin typeface="微软雅黑" pitchFamily="34" charset="-122"/>
                <a:ea typeface="微软雅黑" pitchFamily="34" charset="-122"/>
                <a:sym typeface="+mn-ea"/>
              </a:rPr>
              <a:t>六</a:t>
            </a:r>
            <a:r>
              <a:rPr lang="zh-CN" altLang="en-US" sz="2000" b="1" dirty="0">
                <a:latin typeface="微软雅黑" pitchFamily="34" charset="-122"/>
                <a:ea typeface="微软雅黑" pitchFamily="34" charset="-122"/>
                <a:sym typeface="+mn-ea"/>
              </a:rPr>
              <a:t>、本公告所称永续债是指经国家发展改革委员会、中国人民银行、中国银行保险监督管理委员会、中国证券监督管理委员会核准，或经中国银行间市场交易商协会注册、中国证券监督管理委员会授权的证券自律组织备案，依照法定程序发行、附赎回</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续期</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选择权或无明确到期日的债券，包括可续期企业债、可续期公司债、永续债务融资工具</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含永续票据</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、无固定期限资本债券等。</a:t>
            </a: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p>
          <a:p>
            <a:pPr marL="0" lvl="0" indent="0" eaLnBrk="1" fontAlgn="auto" hangingPunct="1">
              <a:lnSpc>
                <a:spcPct val="170000"/>
              </a:lnSpc>
              <a:spcAft>
                <a:spcPts val="0"/>
              </a:spcAft>
              <a:buNone/>
              <a:defRPr/>
            </a:pPr>
            <a:endParaRPr lang="zh-CN" altLang="en-US" sz="2000" b="1" dirty="0">
              <a:latin typeface="微软雅黑" pitchFamily="34" charset="-122"/>
              <a:ea typeface="微软雅黑" pitchFamily="34" charset="-122"/>
              <a:sym typeface="+mn-ea"/>
            </a:endParaRPr>
          </a:p>
        </p:txBody>
      </p:sp>
      <p:cxnSp>
        <p:nvCxnSpPr>
          <p:cNvPr id="6" name="直接连接符 5"/>
          <p:cNvCxnSpPr/>
          <p:nvPr/>
        </p:nvCxnSpPr>
        <p:spPr>
          <a:xfrm>
            <a:off x="1258591" y="2671949"/>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683823" y="4785757"/>
            <a:ext cx="8906494" cy="2049318"/>
            <a:chOff x="1752" y="4561"/>
            <a:chExt cx="16865" cy="5257"/>
          </a:xfrm>
        </p:grpSpPr>
        <p:sp>
          <p:nvSpPr>
            <p:cNvPr id="8" name="圆角矩形 5"/>
            <p:cNvSpPr/>
            <p:nvPr/>
          </p:nvSpPr>
          <p:spPr>
            <a:xfrm>
              <a:off x="7632" y="8473"/>
              <a:ext cx="7337" cy="733"/>
            </a:xfrm>
            <a:custGeom>
              <a:avLst/>
              <a:gdLst>
                <a:gd name="txL" fmla="*/ 0 w 3265930"/>
                <a:gd name="txT" fmla="*/ 0 h 569236"/>
                <a:gd name="txR" fmla="*/ 3265930 w 3265930"/>
                <a:gd name="txB" fmla="*/ 569236 h 569236"/>
              </a:gdLst>
              <a:ahLst/>
              <a:cxnLst/>
              <a:rect l="txL" t="txT" r="txR" b="tx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None/>
              </a:pPr>
              <a:endParaRPr lang="zh-CN" altLang="en-US" dirty="0">
                <a:latin typeface="微软雅黑" pitchFamily="34" charset="-122"/>
                <a:ea typeface="微软雅黑" pitchFamily="34" charset="-122"/>
              </a:endParaRPr>
            </a:p>
          </p:txBody>
        </p:sp>
        <p:sp>
          <p:nvSpPr>
            <p:cNvPr id="9" name="圆角矩形 5"/>
            <p:cNvSpPr/>
            <p:nvPr/>
          </p:nvSpPr>
          <p:spPr bwMode="auto">
            <a:xfrm>
              <a:off x="7788" y="4958"/>
              <a:ext cx="7597" cy="785"/>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10" name="椭圆 9"/>
            <p:cNvSpPr/>
            <p:nvPr/>
          </p:nvSpPr>
          <p:spPr>
            <a:xfrm>
              <a:off x="1752" y="6039"/>
              <a:ext cx="2682" cy="2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rPr>
                <a:t>融资工具</a:t>
              </a:r>
            </a:p>
          </p:txBody>
        </p:sp>
        <p:sp>
          <p:nvSpPr>
            <p:cNvPr id="11" name="TextBox 23"/>
            <p:cNvSpPr txBox="1"/>
            <p:nvPr/>
          </p:nvSpPr>
          <p:spPr>
            <a:xfrm>
              <a:off x="6275" y="5059"/>
              <a:ext cx="1002" cy="1095"/>
            </a:xfrm>
            <a:prstGeom prst="rect">
              <a:avLst/>
            </a:prstGeom>
            <a:noFill/>
          </p:spPr>
          <p:txBody>
            <a:bodyPr wrap="square" rtlCol="0">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21000">
                        <a:srgbClr val="53575C"/>
                      </a:gs>
                      <a:gs pos="88000">
                        <a:srgbClr val="C5C7CA"/>
                      </a:gs>
                    </a:gsLst>
                    <a:lin ang="5400000"/>
                  </a:gradFill>
                  <a:effectLst/>
                  <a:uLnTx/>
                  <a:uFillTx/>
                  <a:latin typeface="微软雅黑" pitchFamily="34" charset="-122"/>
                  <a:ea typeface="微软雅黑" pitchFamily="34" charset="-122"/>
                  <a:cs typeface="+mn-cs"/>
                </a:rPr>
                <a:t>债</a:t>
              </a:r>
            </a:p>
          </p:txBody>
        </p:sp>
        <p:sp>
          <p:nvSpPr>
            <p:cNvPr id="12" name="TextBox 17"/>
            <p:cNvSpPr txBox="1"/>
            <p:nvPr/>
          </p:nvSpPr>
          <p:spPr>
            <a:xfrm>
              <a:off x="7790" y="4957"/>
              <a:ext cx="7191" cy="948"/>
            </a:xfrm>
            <a:prstGeom prst="rect">
              <a:avLst/>
            </a:prstGeom>
            <a:no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000" b="1" dirty="0">
                  <a:solidFill>
                    <a:srgbClr val="F8F8F8"/>
                  </a:solidFill>
                  <a:latin typeface="微软雅黑" pitchFamily="34" charset="-122"/>
                  <a:ea typeface="微软雅黑" pitchFamily="34" charset="-122"/>
                </a:rPr>
                <a:t>  定期还本付息</a:t>
              </a:r>
              <a:r>
                <a:rPr lang="en-US" altLang="zh-CN" sz="2000" b="1" dirty="0">
                  <a:solidFill>
                    <a:srgbClr val="F8F8F8"/>
                  </a:solidFill>
                  <a:latin typeface="微软雅黑" pitchFamily="34" charset="-122"/>
                  <a:ea typeface="微软雅黑" pitchFamily="34" charset="-122"/>
                </a:rPr>
                <a:t>/</a:t>
              </a:r>
              <a:r>
                <a:rPr lang="zh-CN" altLang="zh-CN" sz="2000" b="1" dirty="0">
                  <a:solidFill>
                    <a:srgbClr val="F8F8F8"/>
                  </a:solidFill>
                  <a:latin typeface="微软雅黑" pitchFamily="34" charset="-122"/>
                  <a:ea typeface="微软雅黑" pitchFamily="34" charset="-122"/>
                </a:rPr>
                <a:t>不参与经营决策</a:t>
              </a:r>
            </a:p>
          </p:txBody>
        </p:sp>
        <p:sp>
          <p:nvSpPr>
            <p:cNvPr id="13" name="空心弧 12"/>
            <p:cNvSpPr/>
            <p:nvPr/>
          </p:nvSpPr>
          <p:spPr bwMode="auto">
            <a:xfrm rot="10800000" flipV="1">
              <a:off x="5671" y="4561"/>
              <a:ext cx="2119" cy="1962"/>
            </a:xfrm>
            <a:prstGeom prst="blockArc">
              <a:avLst>
                <a:gd name="adj1" fmla="val 4947509"/>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14" name="空心弧 13"/>
            <p:cNvSpPr/>
            <p:nvPr/>
          </p:nvSpPr>
          <p:spPr bwMode="auto">
            <a:xfrm rot="5111022" flipV="1">
              <a:off x="5420" y="5935"/>
              <a:ext cx="1962" cy="2648"/>
            </a:xfrm>
            <a:prstGeom prst="blockArc">
              <a:avLst>
                <a:gd name="adj1" fmla="val 10029202"/>
                <a:gd name="adj2" fmla="val 21512222"/>
                <a:gd name="adj3" fmla="val 16786"/>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15" name="空心弧 14"/>
            <p:cNvSpPr/>
            <p:nvPr/>
          </p:nvSpPr>
          <p:spPr bwMode="auto">
            <a:xfrm rot="10800000">
              <a:off x="5484" y="7856"/>
              <a:ext cx="2079" cy="1962"/>
            </a:xfrm>
            <a:prstGeom prst="blockArc">
              <a:avLst>
                <a:gd name="adj1" fmla="val 5138847"/>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16" name="TextBox 38"/>
            <p:cNvSpPr txBox="1"/>
            <p:nvPr/>
          </p:nvSpPr>
          <p:spPr>
            <a:xfrm>
              <a:off x="6072" y="8333"/>
              <a:ext cx="983" cy="1095"/>
            </a:xfrm>
            <a:prstGeom prst="rect">
              <a:avLst/>
            </a:prstGeom>
            <a:noFill/>
          </p:spPr>
          <p:txBody>
            <a:bodyPr wrap="square" rtlCol="0">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股</a:t>
              </a:r>
            </a:p>
          </p:txBody>
        </p:sp>
        <p:sp>
          <p:nvSpPr>
            <p:cNvPr id="17" name="TextBox 41"/>
            <p:cNvSpPr txBox="1"/>
            <p:nvPr/>
          </p:nvSpPr>
          <p:spPr>
            <a:xfrm>
              <a:off x="8068" y="8230"/>
              <a:ext cx="7089" cy="1095"/>
            </a:xfrm>
            <a:prstGeom prst="rect">
              <a:avLst/>
            </a:prstGeom>
            <a:no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400" b="1" dirty="0">
                  <a:solidFill>
                    <a:srgbClr val="F8F8F8"/>
                  </a:solidFill>
                  <a:latin typeface="微软雅黑" pitchFamily="34" charset="-122"/>
                  <a:ea typeface="微软雅黑" pitchFamily="34" charset="-122"/>
                </a:rPr>
                <a:t> </a:t>
              </a:r>
              <a:r>
                <a:rPr lang="zh-CN" altLang="en-US" sz="2000" b="1" dirty="0">
                  <a:solidFill>
                    <a:srgbClr val="F8F8F8"/>
                  </a:solidFill>
                  <a:latin typeface="微软雅黑" pitchFamily="34" charset="-122"/>
                  <a:ea typeface="微软雅黑" pitchFamily="34" charset="-122"/>
                </a:rPr>
                <a:t>不还本付息</a:t>
              </a:r>
              <a:r>
                <a:rPr lang="en-US" altLang="zh-CN" sz="2000" b="1" dirty="0">
                  <a:solidFill>
                    <a:srgbClr val="F8F8F8"/>
                  </a:solidFill>
                  <a:latin typeface="微软雅黑" pitchFamily="34" charset="-122"/>
                  <a:ea typeface="微软雅黑" pitchFamily="34" charset="-122"/>
                </a:rPr>
                <a:t>/</a:t>
              </a:r>
              <a:r>
                <a:rPr lang="zh-CN" altLang="en-US" sz="2000" b="1" dirty="0">
                  <a:solidFill>
                    <a:srgbClr val="F8F8F8"/>
                  </a:solidFill>
                  <a:latin typeface="微软雅黑" pitchFamily="34" charset="-122"/>
                  <a:ea typeface="微软雅黑" pitchFamily="34" charset="-122"/>
                </a:rPr>
                <a:t>需分配股息红利</a:t>
              </a:r>
            </a:p>
          </p:txBody>
        </p:sp>
        <p:sp>
          <p:nvSpPr>
            <p:cNvPr id="18" name="圆角矩形 5"/>
            <p:cNvSpPr/>
            <p:nvPr/>
          </p:nvSpPr>
          <p:spPr bwMode="auto">
            <a:xfrm>
              <a:off x="8354" y="6721"/>
              <a:ext cx="10263" cy="828"/>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10000"/>
                </a:lnSpc>
                <a:spcBef>
                  <a:spcPct val="0"/>
                </a:spcBef>
                <a:spcAft>
                  <a:spcPct val="0"/>
                </a:spcAft>
                <a:buClrTx/>
                <a:buSzTx/>
                <a:buFont typeface="Arial" pitchFamily="34" charset="0"/>
                <a:buNone/>
                <a:defRPr/>
              </a:pPr>
              <a:r>
                <a:rPr kumimoji="0" lang="en-US" altLang="zh-CN" sz="2000" b="1" i="0" u="none" strike="noStrike" kern="1200" cap="none" spc="0" normalizeH="0" baseline="0" noProof="0" dirty="0">
                  <a:ln>
                    <a:noFill/>
                  </a:ln>
                  <a:solidFill>
                    <a:schemeClr val="accent3"/>
                  </a:solidFill>
                  <a:effectLst/>
                  <a:uLnTx/>
                  <a:uFillTx/>
                  <a:latin typeface="微软雅黑" pitchFamily="34" charset="-122"/>
                  <a:ea typeface="微软雅黑" pitchFamily="34" charset="-122"/>
                  <a:cs typeface="+mn-cs"/>
                </a:rPr>
                <a:t> </a:t>
              </a: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混合性融资工具</a:t>
              </a:r>
              <a:r>
                <a:rPr kumimoji="0" lang="zh-CN" altLang="en-US" sz="2000" b="1" i="0" u="none" strike="noStrike" kern="1200" cap="none" spc="0" normalizeH="0" baseline="0" noProof="0" dirty="0">
                  <a:ln>
                    <a:noFill/>
                  </a:ln>
                  <a:solidFill>
                    <a:schemeClr val="accent3"/>
                  </a:solidFill>
                  <a:effectLst/>
                  <a:uLnTx/>
                  <a:uFillTx/>
                  <a:latin typeface="微软雅黑" pitchFamily="34" charset="-122"/>
                  <a:ea typeface="微软雅黑" pitchFamily="34" charset="-122"/>
                  <a:cs typeface="+mn-cs"/>
                </a:rPr>
                <a:t> </a:t>
              </a:r>
              <a:r>
                <a:rPr kumimoji="0" lang="zh-CN" altLang="en-US" sz="2000" b="1" i="0" u="none" strike="noStrike" kern="1200" cap="none" spc="0" normalizeH="0" baseline="0" noProof="0" dirty="0">
                  <a:ln>
                    <a:noFill/>
                  </a:ln>
                  <a:solidFill>
                    <a:srgbClr val="FFFF00"/>
                  </a:solidFill>
                  <a:effectLst/>
                  <a:uLnTx/>
                  <a:uFillTx/>
                  <a:latin typeface="微软雅黑" pitchFamily="34" charset="-122"/>
                  <a:ea typeface="微软雅黑" pitchFamily="34" charset="-122"/>
                  <a:cs typeface="+mn-cs"/>
                </a:rPr>
                <a:t>债券 付息</a:t>
              </a:r>
              <a:r>
                <a:rPr kumimoji="0" lang="zh-CN" altLang="en-US" sz="2000" b="1" i="0" u="none" strike="noStrike" kern="1200" cap="none" spc="0" normalizeH="0" baseline="0" noProof="0" dirty="0">
                  <a:ln>
                    <a:noFill/>
                  </a:ln>
                  <a:solidFill>
                    <a:schemeClr val="bg2">
                      <a:lumMod val="25000"/>
                    </a:schemeClr>
                  </a:solidFill>
                  <a:effectLst/>
                  <a:uLnTx/>
                  <a:uFillTx/>
                  <a:latin typeface="微软雅黑" pitchFamily="34" charset="-122"/>
                  <a:ea typeface="微软雅黑" pitchFamily="34" charset="-122"/>
                  <a:cs typeface="+mn-cs"/>
                </a:rPr>
                <a:t> </a:t>
              </a:r>
              <a:r>
                <a:rPr kumimoji="0" lang="zh-CN" altLang="en-US" sz="20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无期限和还本义务</a:t>
              </a:r>
              <a:endParaRPr kumimoji="0" lang="zh-CN" altLang="en-US" sz="2000" b="1" i="0" u="none" strike="noStrike" kern="1200" cap="none" spc="0" normalizeH="0" baseline="0" noProof="0" dirty="0">
                <a:ln>
                  <a:noFill/>
                </a:ln>
                <a:solidFill>
                  <a:schemeClr val="bg2"/>
                </a:solidFill>
                <a:effectLst>
                  <a:reflection blurRad="6350" stA="53000" endA="300" endPos="35500" dir="5400000" sy="-90000" algn="bl" rotWithShape="0"/>
                </a:effectLst>
                <a:uLnTx/>
                <a:uFillTx/>
                <a:latin typeface="微软雅黑" pitchFamily="34" charset="-122"/>
                <a:ea typeface="微软雅黑" pitchFamily="34" charset="-122"/>
                <a:cs typeface="+mn-cs"/>
              </a:endParaRPr>
            </a:p>
          </p:txBody>
        </p:sp>
        <p:sp>
          <p:nvSpPr>
            <p:cNvPr id="20" name="TextBox 23"/>
            <p:cNvSpPr txBox="1"/>
            <p:nvPr/>
          </p:nvSpPr>
          <p:spPr>
            <a:xfrm>
              <a:off x="5747" y="6767"/>
              <a:ext cx="3316" cy="1095"/>
            </a:xfrm>
            <a:prstGeom prst="rect">
              <a:avLst/>
            </a:prstGeom>
            <a:noFill/>
          </p:spPr>
          <p:txBody>
            <a:bodyPr wrap="square" rtlCol="0">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永续</a:t>
              </a:r>
              <a:r>
                <a:rPr kumimoji="0" lang="zh-CN" altLang="en-US" sz="2400" b="1" i="0" u="none" strike="noStrike" kern="1200" cap="none" spc="0" normalizeH="0" baseline="0" noProof="0" dirty="0">
                  <a:ln>
                    <a:noFill/>
                  </a:ln>
                  <a:gradFill>
                    <a:gsLst>
                      <a:gs pos="21000">
                        <a:srgbClr val="53575C"/>
                      </a:gs>
                      <a:gs pos="88000">
                        <a:srgbClr val="C5C7CA"/>
                      </a:gs>
                    </a:gsLst>
                    <a:lin ang="5400000"/>
                  </a:gradFill>
                  <a:effectLst/>
                  <a:uLnTx/>
                  <a:uFillTx/>
                  <a:latin typeface="微软雅黑" pitchFamily="34" charset="-122"/>
                  <a:ea typeface="微软雅黑" pitchFamily="34" charset="-122"/>
                  <a:cs typeface="+mn-cs"/>
                </a:rPr>
                <a:t>债</a:t>
              </a:r>
            </a:p>
          </p:txBody>
        </p:sp>
      </p:grp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15</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永续债企业所得税相关政策明确</a:t>
            </a:r>
            <a:endParaRPr lang="zh-CN" altLang="en-US" dirty="0">
              <a:solidFill>
                <a:srgbClr val="FDB52D"/>
              </a:solidFill>
              <a:latin typeface="微软雅黑" pitchFamily="34" charset="-122"/>
              <a:ea typeface="微软雅黑" pitchFamily="34" charset="-122"/>
              <a:cs typeface="等线 Light" charset="0"/>
            </a:endParaRPr>
          </a:p>
        </p:txBody>
      </p:sp>
    </p:spTree>
    <p:extLst>
      <p:ext uri="{BB962C8B-B14F-4D97-AF65-F5344CB8AC3E}">
        <p14:creationId xmlns:p14="http://schemas.microsoft.com/office/powerpoint/2010/main" val="4072195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635327" y="1199406"/>
            <a:ext cx="11406251" cy="5658593"/>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smtClean="0">
                <a:solidFill>
                  <a:schemeClr val="accent1"/>
                </a:solidFill>
                <a:latin typeface="微软雅黑" pitchFamily="34" charset="-122"/>
                <a:ea typeface="微软雅黑" pitchFamily="34" charset="-122"/>
                <a:sym typeface="+mn-ea"/>
              </a:rPr>
              <a:t>财政部 税务总局关于永续债企业所得税政策问题的公告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财政部 税务总局公告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a:t>
            </a:r>
            <a:r>
              <a:rPr lang="zh-CN" altLang="en-US" sz="2400" b="1" dirty="0" smtClean="0">
                <a:solidFill>
                  <a:srgbClr val="FF0000"/>
                </a:solidFill>
                <a:latin typeface="微软雅黑" pitchFamily="34" charset="-122"/>
                <a:ea typeface="微软雅黑" pitchFamily="34" charset="-122"/>
                <a:sym typeface="+mn-ea"/>
              </a:rPr>
              <a:t>第</a:t>
            </a:r>
            <a:r>
              <a:rPr lang="en-US" altLang="zh-CN" sz="2400" b="1" dirty="0" smtClean="0">
                <a:solidFill>
                  <a:srgbClr val="FF0000"/>
                </a:solidFill>
                <a:latin typeface="微软雅黑" pitchFamily="34" charset="-122"/>
                <a:ea typeface="微软雅黑" pitchFamily="34" charset="-122"/>
                <a:sym typeface="+mn-ea"/>
              </a:rPr>
              <a:t>64</a:t>
            </a:r>
            <a:r>
              <a:rPr lang="zh-CN" altLang="en-US" sz="2400" b="1" dirty="0" smtClean="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algn="ctr"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endParaRPr lang="en-US" altLang="zh-CN" sz="2000" b="1" dirty="0" smtClean="0">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en-US" altLang="zh-CN" sz="2000" b="1" dirty="0">
                <a:latin typeface="微软雅黑" pitchFamily="34" charset="-122"/>
                <a:ea typeface="微软雅黑" pitchFamily="34" charset="-122"/>
                <a:sym typeface="+mn-ea"/>
              </a:rPr>
              <a:t> </a:t>
            </a:r>
            <a:r>
              <a:rPr lang="en-US" altLang="zh-CN" sz="2000" b="1" dirty="0" smtClean="0">
                <a:latin typeface="微软雅黑" pitchFamily="34" charset="-122"/>
                <a:ea typeface="微软雅黑" pitchFamily="34" charset="-122"/>
                <a:sym typeface="+mn-ea"/>
              </a:rPr>
              <a:t>     </a:t>
            </a:r>
            <a:r>
              <a:rPr lang="zh-CN" altLang="en-US" sz="2000" b="1" dirty="0" smtClean="0">
                <a:latin typeface="微软雅黑" pitchFamily="34" charset="-122"/>
                <a:ea typeface="微软雅黑" pitchFamily="34" charset="-122"/>
                <a:sym typeface="+mn-ea"/>
              </a:rPr>
              <a:t>一</a:t>
            </a:r>
            <a:r>
              <a:rPr lang="zh-CN" altLang="en-US" sz="2000" b="1" dirty="0">
                <a:latin typeface="微软雅黑" pitchFamily="34" charset="-122"/>
                <a:ea typeface="微软雅黑" pitchFamily="34" charset="-122"/>
                <a:sym typeface="+mn-ea"/>
              </a:rPr>
              <a:t>、企业发行的永续债，可以适用股息、红利企业所得税政策，即：投资方取得的永续债利息收入属于股息、红利性质，按照现行企业所得税政策相关规定进行处理，其中，发行方和投资方均为居民企业的，永续债利息收入可以适用企业所得税法规定的居民企业之间的股息、红利等权益性投资收益免征企业所得税规定</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同时发行方支付的永续债利息支出不得在企业所得税税前扣除。 </a:t>
            </a: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二、企业发行符合规定条件的永续债，也可以按照债券利息适用企业所得税政策，即：发行方支付的永续债利息支出准予在其企业所得税税前扣除</a:t>
            </a:r>
            <a:r>
              <a:rPr lang="en-US" altLang="zh-CN" sz="2000" b="1" dirty="0">
                <a:latin typeface="微软雅黑" pitchFamily="34" charset="-122"/>
                <a:ea typeface="微软雅黑" pitchFamily="34" charset="-122"/>
                <a:sym typeface="+mn-ea"/>
              </a:rPr>
              <a:t>;</a:t>
            </a:r>
            <a:r>
              <a:rPr lang="zh-CN" altLang="en-US" sz="2000" b="1" dirty="0">
                <a:latin typeface="微软雅黑" pitchFamily="34" charset="-122"/>
                <a:ea typeface="微软雅黑" pitchFamily="34" charset="-122"/>
                <a:sym typeface="+mn-ea"/>
              </a:rPr>
              <a:t>投资方取得的永续债利息收入应当依法纳税。</a:t>
            </a:r>
          </a:p>
        </p:txBody>
      </p:sp>
      <p:cxnSp>
        <p:nvCxnSpPr>
          <p:cNvPr id="6" name="直接连接符 5"/>
          <p:cNvCxnSpPr/>
          <p:nvPr/>
        </p:nvCxnSpPr>
        <p:spPr>
          <a:xfrm>
            <a:off x="1246909" y="2873829"/>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677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2"/>
            </p:custDataLst>
          </p:nvPr>
        </p:nvSpPr>
        <p:spPr>
          <a:xfrm>
            <a:off x="428481" y="3932238"/>
            <a:ext cx="5340350" cy="2852738"/>
          </a:xfrm>
          <a:prstGeom prst="rect">
            <a:avLst/>
          </a:prstGeom>
          <a:noFill/>
        </p:spPr>
        <p:txBody>
          <a:bodyPr wrap="square" lIns="90000" tIns="0" rIns="90000" bIns="46800" rtlCol="0">
            <a:normAutofit fontScale="55000" lnSpcReduction="200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sym typeface="+mn-ea"/>
              </a:rPr>
              <a:t>1.被投资企业对该项投资具有还本义务；</a:t>
            </a:r>
            <a:endPar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sym typeface="+mn-ea"/>
              </a:rPr>
              <a:t>2.有明确约定的利率和付息频率；</a:t>
            </a:r>
            <a:endPar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sym typeface="+mn-ea"/>
              </a:rPr>
              <a:t>3.有一定的投资期限；</a:t>
            </a:r>
            <a:endPar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sym typeface="+mn-ea"/>
              </a:rPr>
              <a:t>4.投资方对被投资企业净资产不拥有所有权；</a:t>
            </a:r>
            <a:endPar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sym typeface="+mn-ea"/>
              </a:rPr>
              <a:t>5.投资方不参与被投资企业日常生产经营活动；</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000" b="0" i="0" u="none" strike="noStrike" kern="1200" cap="none" spc="150" normalizeH="0" baseline="0" noProof="0" dirty="0">
              <a:ln>
                <a:noFill/>
              </a:ln>
              <a:solidFill>
                <a:schemeClr val="tx1"/>
              </a:solidFill>
              <a:effectLst/>
              <a:uLnTx/>
              <a:uFillTx/>
              <a:latin typeface="微软雅黑" pitchFamily="34" charset="-122"/>
              <a:ea typeface="微软雅黑" pitchFamily="34" charset="-122"/>
              <a:cs typeface="微软雅黑" pitchFamily="34" charset="-122"/>
              <a:sym typeface="Arial" pitchFamily="34" charset="0"/>
            </a:endParaRPr>
          </a:p>
        </p:txBody>
      </p:sp>
      <p:sp>
        <p:nvSpPr>
          <p:cNvPr id="2" name="文本占位符 1"/>
          <p:cNvSpPr>
            <a:spLocks noGrp="1"/>
          </p:cNvSpPr>
          <p:nvPr>
            <p:ph type="body" sz="quarter" idx="10"/>
          </p:nvPr>
        </p:nvSpPr>
        <p:spPr>
          <a:xfrm>
            <a:off x="356074" y="844550"/>
            <a:ext cx="11844338" cy="723900"/>
          </a:xfrm>
        </p:spPr>
        <p:txBody>
          <a:bodyPr anchor="ctr" anchorCtr="0">
            <a:normAutofit/>
          </a:bodyPr>
          <a:lstStyle/>
          <a:p>
            <a:pPr marL="0" marR="0" lvl="0" indent="0" algn="l" defTabSz="914400" rtl="0" eaLnBrk="1" fontAlgn="auto" latinLnBrk="0" hangingPunct="1">
              <a:lnSpc>
                <a:spcPct val="90000"/>
              </a:lnSpc>
              <a:spcBef>
                <a:spcPts val="1000"/>
              </a:spcBef>
              <a:spcAft>
                <a:spcPts val="0"/>
              </a:spcAft>
              <a:buClrTx/>
              <a:buSzTx/>
              <a:buFont typeface="Arial" pitchFamily="34" charset="0"/>
              <a:buNone/>
              <a:defRPr/>
            </a:pPr>
            <a:r>
              <a:rPr kumimoji="0" lang="zh-CN" altLang="en-US" sz="2800" b="1" i="0" u="none" strike="noStrike" kern="1200" cap="none" spc="0" normalizeH="0" baseline="0" noProof="0" dirty="0">
                <a:ln>
                  <a:noFill/>
                </a:ln>
                <a:solidFill>
                  <a:srgbClr val="FFC000"/>
                </a:solidFill>
                <a:effectLst/>
                <a:uLnTx/>
                <a:uFillTx/>
                <a:latin typeface="微软雅黑" pitchFamily="34" charset="-122"/>
                <a:ea typeface="微软雅黑" pitchFamily="34" charset="-122"/>
                <a:sym typeface="+mn-ea"/>
              </a:rPr>
              <a:t>永续债的企业所得税处理</a:t>
            </a:r>
            <a:r>
              <a:rPr kumimoji="0" lang="en-US" altLang="zh-CN" sz="2800" b="1" i="0" u="none" strike="noStrike" kern="1200" cap="none" spc="0" normalizeH="0" baseline="0" noProof="0" dirty="0">
                <a:ln>
                  <a:noFill/>
                </a:ln>
                <a:solidFill>
                  <a:srgbClr val="FFC000"/>
                </a:solidFill>
                <a:effectLst/>
                <a:uLnTx/>
                <a:uFillTx/>
                <a:latin typeface="微软雅黑" pitchFamily="34" charset="-122"/>
                <a:ea typeface="微软雅黑" pitchFamily="34" charset="-122"/>
                <a:sym typeface="+mn-ea"/>
              </a:rPr>
              <a:t>——</a:t>
            </a:r>
            <a:r>
              <a:rPr kumimoji="0" lang="zh-CN" altLang="en-US" sz="2800" b="1" i="0" u="none" strike="noStrike" kern="1200" cap="none" spc="0" normalizeH="0" baseline="0" noProof="0" dirty="0">
                <a:ln>
                  <a:noFill/>
                </a:ln>
                <a:solidFill>
                  <a:srgbClr val="FFC000"/>
                </a:solidFill>
                <a:effectLst/>
                <a:uLnTx/>
                <a:uFillTx/>
                <a:latin typeface="微软雅黑" pitchFamily="34" charset="-122"/>
                <a:ea typeface="微软雅黑" pitchFamily="34" charset="-122"/>
                <a:sym typeface="+mn-ea"/>
              </a:rPr>
              <a:t>关注三个细节</a:t>
            </a:r>
            <a:endParaRPr kumimoji="0" lang="zh-CN" altLang="en-US" sz="2800" b="1" i="0" u="none" strike="noStrike" kern="1200" cap="none" spc="0" normalizeH="0" baseline="0" noProof="0" dirty="0">
              <a:ln>
                <a:noFill/>
              </a:ln>
              <a:solidFill>
                <a:srgbClr val="FFC000"/>
              </a:solidFill>
              <a:effectLst/>
              <a:uLnTx/>
              <a:uFillTx/>
              <a:latin typeface="微软雅黑" pitchFamily="34" charset="-122"/>
              <a:ea typeface="微软雅黑" pitchFamily="34" charset="-122"/>
            </a:endParaRPr>
          </a:p>
        </p:txBody>
      </p:sp>
      <p:cxnSp>
        <p:nvCxnSpPr>
          <p:cNvPr id="21" name="直接连接符 20"/>
          <p:cNvCxnSpPr/>
          <p:nvPr>
            <p:custDataLst>
              <p:tags r:id="rId3"/>
            </p:custDataLst>
          </p:nvPr>
        </p:nvCxnSpPr>
        <p:spPr>
          <a:xfrm>
            <a:off x="996950" y="3189288"/>
            <a:ext cx="9829800" cy="15875"/>
          </a:xfrm>
          <a:prstGeom prst="line">
            <a:avLst/>
          </a:prstGeom>
          <a:ln w="3175">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sp>
        <p:nvSpPr>
          <p:cNvPr id="22" name="矩形 21"/>
          <p:cNvSpPr/>
          <p:nvPr>
            <p:custDataLst>
              <p:tags r:id="rId4"/>
            </p:custDataLst>
          </p:nvPr>
        </p:nvSpPr>
        <p:spPr>
          <a:xfrm>
            <a:off x="7927975" y="1503363"/>
            <a:ext cx="2468563" cy="1346200"/>
          </a:xfrm>
          <a:prstGeom prst="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lnSpc>
                <a:spcPct val="130000"/>
              </a:lnSpc>
            </a:pPr>
            <a:endParaRPr lang="zh-CN" altLang="en-US" dirty="0">
              <a:solidFill>
                <a:srgbClr val="FFFFFF"/>
              </a:solidFill>
              <a:ea typeface="宋体" pitchFamily="2" charset="-122"/>
              <a:sym typeface="Arial" pitchFamily="34" charset="0"/>
            </a:endParaRPr>
          </a:p>
        </p:txBody>
      </p:sp>
      <p:sp>
        <p:nvSpPr>
          <p:cNvPr id="36" name="文本框 35"/>
          <p:cNvSpPr txBox="1"/>
          <p:nvPr>
            <p:custDataLst>
              <p:tags r:id="rId5"/>
            </p:custDataLst>
          </p:nvPr>
        </p:nvSpPr>
        <p:spPr>
          <a:xfrm>
            <a:off x="8039596" y="1733807"/>
            <a:ext cx="2161308" cy="749300"/>
          </a:xfrm>
          <a:prstGeom prst="rect">
            <a:avLst/>
          </a:prstGeom>
          <a:noFill/>
        </p:spPr>
        <p:txBody>
          <a:bodyPr wrap="square" lIns="90000" tIns="46800" rIns="90000" bIns="46800" rtlCol="0"/>
          <a:lstStyle/>
          <a:p>
            <a:pPr lvl="0" algn="ctr">
              <a:lnSpc>
                <a:spcPct val="120000"/>
              </a:lnSpc>
            </a:pPr>
            <a:r>
              <a:rPr lang="zh-CN" altLang="en-US" sz="2000" b="1" dirty="0">
                <a:solidFill>
                  <a:srgbClr val="FFFFFF"/>
                </a:solidFill>
                <a:latin typeface="微软雅黑" pitchFamily="34" charset="-122"/>
                <a:ea typeface="微软雅黑" pitchFamily="34" charset="-122"/>
                <a:sym typeface="+mn-ea"/>
              </a:rPr>
              <a:t>公告施行时间</a:t>
            </a:r>
            <a:endParaRPr lang="en-US" altLang="zh-CN" sz="2000" b="1" dirty="0">
              <a:solidFill>
                <a:srgbClr val="FFFFFF"/>
              </a:solidFill>
              <a:latin typeface="微软雅黑" pitchFamily="34" charset="-122"/>
              <a:ea typeface="微软雅黑" pitchFamily="34" charset="-122"/>
              <a:sym typeface="+mn-ea"/>
            </a:endParaRPr>
          </a:p>
          <a:p>
            <a:pPr lvl="0" algn="ctr">
              <a:lnSpc>
                <a:spcPct val="120000"/>
              </a:lnSpc>
            </a:pPr>
            <a:r>
              <a:rPr lang="en-US" altLang="zh-CN" sz="2000" b="1" dirty="0">
                <a:solidFill>
                  <a:srgbClr val="FFFFFF"/>
                </a:solidFill>
                <a:latin typeface="微软雅黑" pitchFamily="34" charset="-122"/>
                <a:ea typeface="微软雅黑" pitchFamily="34" charset="-122"/>
                <a:sym typeface="+mn-ea"/>
              </a:rPr>
              <a:t>2019</a:t>
            </a:r>
            <a:r>
              <a:rPr lang="zh-CN" altLang="en-US" sz="2000" b="1" dirty="0">
                <a:solidFill>
                  <a:srgbClr val="FFFFFF"/>
                </a:solidFill>
                <a:latin typeface="微软雅黑" pitchFamily="34" charset="-122"/>
                <a:ea typeface="微软雅黑" pitchFamily="34" charset="-122"/>
                <a:sym typeface="+mn-ea"/>
              </a:rPr>
              <a:t>年</a:t>
            </a:r>
            <a:r>
              <a:rPr lang="en-US" altLang="zh-CN" sz="2000" b="1" dirty="0">
                <a:solidFill>
                  <a:srgbClr val="FFFFFF"/>
                </a:solidFill>
                <a:latin typeface="微软雅黑" pitchFamily="34" charset="-122"/>
                <a:ea typeface="微软雅黑" pitchFamily="34" charset="-122"/>
                <a:sym typeface="+mn-ea"/>
              </a:rPr>
              <a:t>1</a:t>
            </a:r>
            <a:r>
              <a:rPr lang="zh-CN" altLang="en-US" sz="2000" b="1" dirty="0">
                <a:solidFill>
                  <a:srgbClr val="FFFFFF"/>
                </a:solidFill>
                <a:latin typeface="微软雅黑" pitchFamily="34" charset="-122"/>
                <a:ea typeface="微软雅黑" pitchFamily="34" charset="-122"/>
                <a:sym typeface="+mn-ea"/>
              </a:rPr>
              <a:t>月</a:t>
            </a:r>
            <a:r>
              <a:rPr lang="en-US" altLang="zh-CN" sz="2000" b="1" dirty="0">
                <a:solidFill>
                  <a:srgbClr val="FFFFFF"/>
                </a:solidFill>
                <a:latin typeface="微软雅黑" pitchFamily="34" charset="-122"/>
                <a:ea typeface="微软雅黑" pitchFamily="34" charset="-122"/>
                <a:sym typeface="+mn-ea"/>
              </a:rPr>
              <a:t>1</a:t>
            </a:r>
            <a:r>
              <a:rPr lang="zh-CN" altLang="en-US" sz="2000" b="1" dirty="0">
                <a:solidFill>
                  <a:srgbClr val="FFFFFF"/>
                </a:solidFill>
                <a:latin typeface="微软雅黑" pitchFamily="34" charset="-122"/>
                <a:ea typeface="微软雅黑" pitchFamily="34" charset="-122"/>
                <a:sym typeface="+mn-ea"/>
              </a:rPr>
              <a:t>日起</a:t>
            </a:r>
            <a:endParaRPr lang="zh-CN" altLang="en-US" sz="2000" b="1" dirty="0">
              <a:solidFill>
                <a:srgbClr val="FFFFFF"/>
              </a:solidFill>
              <a:latin typeface="微软雅黑" pitchFamily="34" charset="-122"/>
              <a:ea typeface="微软雅黑" pitchFamily="34" charset="-122"/>
            </a:endParaRPr>
          </a:p>
          <a:p>
            <a:pPr lvl="0" algn="ctr">
              <a:lnSpc>
                <a:spcPct val="120000"/>
              </a:lnSpc>
            </a:pPr>
            <a:endParaRPr lang="zh-CN" altLang="en-US" sz="1600" dirty="0">
              <a:solidFill>
                <a:srgbClr val="FFFFFF"/>
              </a:solidFill>
              <a:ea typeface="宋体" pitchFamily="2" charset="-122"/>
              <a:sym typeface="Arial" pitchFamily="34" charset="0"/>
            </a:endParaRPr>
          </a:p>
        </p:txBody>
      </p:sp>
      <p:sp>
        <p:nvSpPr>
          <p:cNvPr id="38" name="椭圆 37"/>
          <p:cNvSpPr/>
          <p:nvPr>
            <p:custDataLst>
              <p:tags r:id="rId6"/>
            </p:custDataLst>
          </p:nvPr>
        </p:nvSpPr>
        <p:spPr>
          <a:xfrm>
            <a:off x="11126788" y="1568450"/>
            <a:ext cx="225425" cy="225425"/>
          </a:xfrm>
          <a:prstGeom prst="ellipse">
            <a:avLst/>
          </a:prstGeom>
          <a:solidFill>
            <a:sysClr val="window" lastClr="FFFFFF"/>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lnSpc>
                <a:spcPct val="130000"/>
              </a:lnSpc>
            </a:pPr>
            <a:endParaRPr lang="zh-CN" altLang="en-US" dirty="0">
              <a:solidFill>
                <a:srgbClr val="FFFFFF"/>
              </a:solidFill>
              <a:ea typeface="宋体" pitchFamily="2" charset="-122"/>
              <a:sym typeface="Arial" pitchFamily="34" charset="0"/>
            </a:endParaRPr>
          </a:p>
        </p:txBody>
      </p:sp>
      <p:sp>
        <p:nvSpPr>
          <p:cNvPr id="18" name="矩形 17"/>
          <p:cNvSpPr/>
          <p:nvPr>
            <p:custDataLst>
              <p:tags r:id="rId7"/>
            </p:custDataLst>
          </p:nvPr>
        </p:nvSpPr>
        <p:spPr>
          <a:xfrm>
            <a:off x="1657350" y="1503363"/>
            <a:ext cx="2470150" cy="1346200"/>
          </a:xfrm>
          <a:prstGeom prst="rect">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lnSpc>
                <a:spcPct val="130000"/>
              </a:lnSpc>
            </a:pPr>
            <a:endParaRPr lang="zh-CN" altLang="en-US" dirty="0">
              <a:solidFill>
                <a:srgbClr val="FFFFFF"/>
              </a:solidFill>
              <a:ea typeface="宋体" pitchFamily="2" charset="-122"/>
              <a:sym typeface="Arial" pitchFamily="34" charset="0"/>
            </a:endParaRPr>
          </a:p>
        </p:txBody>
      </p:sp>
      <p:sp>
        <p:nvSpPr>
          <p:cNvPr id="41" name="文本框 40"/>
          <p:cNvSpPr txBox="1"/>
          <p:nvPr>
            <p:custDataLst>
              <p:tags r:id="rId8"/>
            </p:custDataLst>
          </p:nvPr>
        </p:nvSpPr>
        <p:spPr>
          <a:xfrm>
            <a:off x="1793081" y="1568450"/>
            <a:ext cx="2198688" cy="1073913"/>
          </a:xfrm>
          <a:prstGeom prst="rect">
            <a:avLst/>
          </a:prstGeom>
          <a:noFill/>
        </p:spPr>
        <p:txBody>
          <a:bodyPr wrap="square" lIns="90000" tIns="46800" rIns="90000" bIns="46800" rtlCol="0">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sym typeface="+mn-ea"/>
              </a:rPr>
              <a:t>享受优惠或利息扣除应符合现行税收政策</a:t>
            </a:r>
            <a:endParaRPr kumimoji="0" lang="zh-CN" altLang="en-US" sz="2000" b="1" i="0" u="none" strike="noStrike" kern="1200" cap="none" spc="150" normalizeH="0" baseline="0" noProof="0" dirty="0">
              <a:ln>
                <a:noFill/>
              </a:ln>
              <a:solidFill>
                <a:srgbClr val="FFFFFF"/>
              </a:solidFill>
              <a:effectLst/>
              <a:uLnTx/>
              <a:uFillTx/>
              <a:latin typeface="微软雅黑" pitchFamily="34" charset="-122"/>
              <a:ea typeface="微软雅黑" pitchFamily="34" charset="-122"/>
              <a:cs typeface="+mn-cs"/>
              <a:sym typeface="+mn-ea"/>
            </a:endParaRPr>
          </a:p>
        </p:txBody>
      </p:sp>
      <p:sp>
        <p:nvSpPr>
          <p:cNvPr id="25" name="矩形 24"/>
          <p:cNvSpPr/>
          <p:nvPr>
            <p:custDataLst>
              <p:tags r:id="rId9"/>
            </p:custDataLst>
          </p:nvPr>
        </p:nvSpPr>
        <p:spPr>
          <a:xfrm>
            <a:off x="4786313" y="1503363"/>
            <a:ext cx="2468563" cy="1346200"/>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lvl="0" algn="ctr">
              <a:lnSpc>
                <a:spcPct val="130000"/>
              </a:lnSpc>
            </a:pPr>
            <a:endParaRPr lang="zh-CN" altLang="en-US" dirty="0">
              <a:solidFill>
                <a:srgbClr val="FFFFFF"/>
              </a:solidFill>
              <a:ea typeface="宋体" pitchFamily="2" charset="-122"/>
              <a:sym typeface="Arial" pitchFamily="34" charset="0"/>
            </a:endParaRPr>
          </a:p>
        </p:txBody>
      </p:sp>
      <p:sp>
        <p:nvSpPr>
          <p:cNvPr id="34" name="文本框 33"/>
          <p:cNvSpPr txBox="1"/>
          <p:nvPr>
            <p:custDataLst>
              <p:tags r:id="rId10"/>
            </p:custDataLst>
          </p:nvPr>
        </p:nvSpPr>
        <p:spPr>
          <a:xfrm>
            <a:off x="5064919" y="1730756"/>
            <a:ext cx="1906588" cy="749300"/>
          </a:xfrm>
          <a:prstGeom prst="rect">
            <a:avLst/>
          </a:prstGeom>
          <a:noFill/>
        </p:spPr>
        <p:txBody>
          <a:bodyPr wrap="square" lIns="90000" tIns="46800" rIns="90000" bIns="46800" rtlCol="0"/>
          <a:lstStyle/>
          <a:p>
            <a:pPr lvl="0" algn="ctr">
              <a:lnSpc>
                <a:spcPct val="120000"/>
              </a:lnSpc>
            </a:pPr>
            <a:r>
              <a:rPr lang="zh-CN" altLang="en-US" sz="2000" b="1" dirty="0">
                <a:solidFill>
                  <a:srgbClr val="FFFFFF"/>
                </a:solidFill>
                <a:latin typeface="微软雅黑" pitchFamily="34" charset="-122"/>
                <a:ea typeface="微软雅黑" pitchFamily="34" charset="-122"/>
                <a:sym typeface="+mn-ea"/>
              </a:rPr>
              <a:t>满足</a:t>
            </a:r>
            <a:r>
              <a:rPr lang="en-US" altLang="zh-CN" sz="2000" b="1" dirty="0">
                <a:solidFill>
                  <a:srgbClr val="FFFFFF"/>
                </a:solidFill>
                <a:latin typeface="微软雅黑" pitchFamily="34" charset="-122"/>
                <a:ea typeface="微软雅黑" pitchFamily="34" charset="-122"/>
                <a:sym typeface="+mn-ea"/>
              </a:rPr>
              <a:t>”</a:t>
            </a:r>
            <a:r>
              <a:rPr lang="zh-CN" altLang="en-US" sz="2000" b="1" dirty="0">
                <a:solidFill>
                  <a:srgbClr val="FFFFFF"/>
                </a:solidFill>
                <a:latin typeface="微软雅黑" pitchFamily="34" charset="-122"/>
                <a:ea typeface="微软雅黑" pitchFamily="34" charset="-122"/>
                <a:sym typeface="+mn-ea"/>
              </a:rPr>
              <a:t>9选5</a:t>
            </a:r>
            <a:r>
              <a:rPr lang="en-US" altLang="zh-CN" sz="2000" b="1" dirty="0">
                <a:solidFill>
                  <a:srgbClr val="FFFFFF"/>
                </a:solidFill>
                <a:latin typeface="微软雅黑" pitchFamily="34" charset="-122"/>
                <a:ea typeface="微软雅黑" pitchFamily="34" charset="-122"/>
                <a:sym typeface="+mn-ea"/>
              </a:rPr>
              <a:t>”</a:t>
            </a:r>
            <a:r>
              <a:rPr lang="zh-CN" altLang="en-US" sz="2000" b="1" dirty="0">
                <a:solidFill>
                  <a:srgbClr val="FFFFFF"/>
                </a:solidFill>
                <a:latin typeface="微软雅黑" pitchFamily="34" charset="-122"/>
                <a:ea typeface="微软雅黑" pitchFamily="34" charset="-122"/>
                <a:sym typeface="+mn-ea"/>
              </a:rPr>
              <a:t>条件</a:t>
            </a:r>
            <a:endParaRPr lang="zh-CN" altLang="en-US" sz="2000" dirty="0">
              <a:solidFill>
                <a:srgbClr val="FFFFFF"/>
              </a:solidFill>
              <a:sym typeface="Arial" pitchFamily="34" charset="0"/>
            </a:endParaRPr>
          </a:p>
        </p:txBody>
      </p:sp>
      <p:sp>
        <p:nvSpPr>
          <p:cNvPr id="97291" name="文本框 2"/>
          <p:cNvSpPr txBox="1"/>
          <p:nvPr/>
        </p:nvSpPr>
        <p:spPr>
          <a:xfrm>
            <a:off x="5768831" y="3932238"/>
            <a:ext cx="6423169" cy="2400657"/>
          </a:xfrm>
          <a:prstGeom prst="rect">
            <a:avLst/>
          </a:prstGeom>
          <a:noFill/>
          <a:ln w="9525">
            <a:noFill/>
          </a:ln>
        </p:spPr>
        <p:txBody>
          <a:bodyPr wrap="square">
            <a:spAutoFit/>
          </a:bodyPr>
          <a:lstStyle/>
          <a:p>
            <a:pPr lvl="0">
              <a:lnSpc>
                <a:spcPct val="150000"/>
              </a:lnSpc>
            </a:pPr>
            <a:r>
              <a:rPr lang="zh-CN" altLang="en-US" sz="2000" b="1" dirty="0">
                <a:latin typeface="微软雅黑" pitchFamily="34" charset="-122"/>
                <a:ea typeface="微软雅黑" pitchFamily="34" charset="-122"/>
                <a:sym typeface="+mn-ea"/>
              </a:rPr>
              <a:t>6.被投资企业可以赎回，或满足特定条件后可以赎回；</a:t>
            </a:r>
          </a:p>
          <a:p>
            <a:pPr lvl="0">
              <a:lnSpc>
                <a:spcPct val="150000"/>
              </a:lnSpc>
            </a:pPr>
            <a:r>
              <a:rPr lang="zh-CN" altLang="en-US" sz="2000" b="1" dirty="0">
                <a:latin typeface="微软雅黑" pitchFamily="34" charset="-122"/>
                <a:ea typeface="微软雅黑" pitchFamily="34" charset="-122"/>
                <a:sym typeface="+mn-ea"/>
              </a:rPr>
              <a:t>7.被投资企业将该项投资计入负债；</a:t>
            </a:r>
          </a:p>
          <a:p>
            <a:pPr lvl="0">
              <a:lnSpc>
                <a:spcPct val="150000"/>
              </a:lnSpc>
            </a:pPr>
            <a:r>
              <a:rPr lang="zh-CN" altLang="en-US" sz="2000" b="1" dirty="0">
                <a:latin typeface="微软雅黑" pitchFamily="34" charset="-122"/>
                <a:ea typeface="微软雅黑" pitchFamily="34" charset="-122"/>
                <a:sym typeface="+mn-ea"/>
              </a:rPr>
              <a:t>8.该项投资不承担被投资企业股东同等的经营风险；</a:t>
            </a:r>
          </a:p>
          <a:p>
            <a:pPr lvl="0">
              <a:lnSpc>
                <a:spcPct val="150000"/>
              </a:lnSpc>
            </a:pPr>
            <a:r>
              <a:rPr lang="zh-CN" altLang="en-US" sz="2000" b="1" dirty="0">
                <a:latin typeface="微软雅黑" pitchFamily="34" charset="-122"/>
                <a:ea typeface="微软雅黑" pitchFamily="34" charset="-122"/>
                <a:sym typeface="+mn-ea"/>
              </a:rPr>
              <a:t>9.该项投资的清偿顺序位于被投资企业股东持有的股份之前。</a:t>
            </a:r>
          </a:p>
        </p:txBody>
      </p:sp>
      <p:sp>
        <p:nvSpPr>
          <p:cNvPr id="97292" name="文本框 3"/>
          <p:cNvSpPr txBox="1"/>
          <p:nvPr/>
        </p:nvSpPr>
        <p:spPr>
          <a:xfrm>
            <a:off x="641416" y="3389333"/>
            <a:ext cx="11115543" cy="400110"/>
          </a:xfrm>
          <a:prstGeom prst="rect">
            <a:avLst/>
          </a:prstGeom>
          <a:noFill/>
          <a:ln w="9525">
            <a:noFill/>
          </a:ln>
        </p:spPr>
        <p:txBody>
          <a:bodyPr wrap="none">
            <a:spAutoFit/>
          </a:bodyPr>
          <a:lstStyle/>
          <a:p>
            <a:pPr lvl="0"/>
            <a:r>
              <a:rPr lang="zh-CN" altLang="en-US" sz="2000" b="1" dirty="0">
                <a:latin typeface="微软雅黑" pitchFamily="34" charset="-122"/>
                <a:ea typeface="微软雅黑" pitchFamily="34" charset="-122"/>
                <a:sym typeface="+mn-ea"/>
              </a:rPr>
              <a:t>符合按照债券利息适用企业所得税政策的永续债，是指符合下列条件中</a:t>
            </a:r>
            <a:r>
              <a:rPr lang="zh-CN" altLang="en-US" sz="2000" b="1" dirty="0">
                <a:solidFill>
                  <a:srgbClr val="FF0000"/>
                </a:solidFill>
                <a:latin typeface="微软雅黑" pitchFamily="34" charset="-122"/>
                <a:ea typeface="微软雅黑" pitchFamily="34" charset="-122"/>
                <a:sym typeface="+mn-ea"/>
              </a:rPr>
              <a:t>5条（含）以上</a:t>
            </a:r>
            <a:r>
              <a:rPr lang="zh-CN" altLang="en-US" sz="2000" b="1" dirty="0">
                <a:latin typeface="微软雅黑" pitchFamily="34" charset="-122"/>
                <a:ea typeface="微软雅黑" pitchFamily="34" charset="-122"/>
                <a:sym typeface="+mn-ea"/>
              </a:rPr>
              <a:t>的永续债：</a:t>
            </a:r>
            <a:endParaRPr lang="zh-CN" altLang="en-US" sz="2000" dirty="0">
              <a:latin typeface="微软雅黑" pitchFamily="34" charset="-122"/>
              <a:ea typeface="微软雅黑" pitchFamily="34" charset="-122"/>
            </a:endParaRPr>
          </a:p>
        </p:txBody>
      </p:sp>
      <p:sp>
        <p:nvSpPr>
          <p:cNvPr id="5" name="下箭头 4"/>
          <p:cNvSpPr/>
          <p:nvPr/>
        </p:nvSpPr>
        <p:spPr>
          <a:xfrm>
            <a:off x="5911850" y="2886075"/>
            <a:ext cx="287337" cy="503258"/>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800" dirty="0">
              <a:solidFill>
                <a:srgbClr val="FFFFFF"/>
              </a:solidFill>
              <a:ea typeface="宋体" pitchFamily="2" charset="-122"/>
            </a:endParaRPr>
          </a:p>
        </p:txBody>
      </p:sp>
    </p:spTree>
    <p:custDataLst>
      <p:tags r:id="rId1"/>
    </p:custDataLst>
    <p:extLst>
      <p:ext uri="{BB962C8B-B14F-4D97-AF65-F5344CB8AC3E}">
        <p14:creationId xmlns:p14="http://schemas.microsoft.com/office/powerpoint/2010/main" val="233772341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358857" y="1007793"/>
            <a:ext cx="11718348" cy="2839812"/>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税务总局关于金融企业贷款损失准备金企业所得税税前扣除有关政策的公告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财政部 税务总局公告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a:t>
            </a:r>
            <a:r>
              <a:rPr lang="zh-CN" altLang="en-US" sz="2400" b="1" dirty="0" smtClean="0">
                <a:solidFill>
                  <a:srgbClr val="FF0000"/>
                </a:solidFill>
                <a:latin typeface="微软雅黑" pitchFamily="34" charset="-122"/>
                <a:ea typeface="微软雅黑" pitchFamily="34" charset="-122"/>
                <a:sym typeface="+mn-ea"/>
              </a:rPr>
              <a:t>第</a:t>
            </a:r>
            <a:r>
              <a:rPr lang="en-US" altLang="zh-CN" sz="2400" b="1" dirty="0" smtClean="0">
                <a:solidFill>
                  <a:srgbClr val="FF0000"/>
                </a:solidFill>
                <a:latin typeface="微软雅黑" pitchFamily="34" charset="-122"/>
                <a:ea typeface="微软雅黑" pitchFamily="34" charset="-122"/>
                <a:sym typeface="+mn-ea"/>
              </a:rPr>
              <a:t>86</a:t>
            </a:r>
            <a:r>
              <a:rPr lang="zh-CN" altLang="en-US" sz="2400" b="1" dirty="0" smtClean="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zh-CN" altLang="en-US" sz="2000" b="1" dirty="0" smtClean="0">
                <a:latin typeface="微软雅黑" pitchFamily="34" charset="-122"/>
                <a:ea typeface="微软雅黑" pitchFamily="34" charset="-122"/>
                <a:sym typeface="+mn-ea"/>
              </a:rPr>
              <a:t>        </a:t>
            </a:r>
            <a:r>
              <a:rPr lang="zh-CN" altLang="en-US" sz="2400" b="1" dirty="0">
                <a:latin typeface="微软雅黑" pitchFamily="34" charset="-122"/>
                <a:ea typeface="微软雅黑" pitchFamily="34" charset="-122"/>
                <a:sym typeface="+mn-ea"/>
              </a:rPr>
              <a:t>此</a:t>
            </a:r>
            <a:r>
              <a:rPr lang="zh-CN" altLang="en-US" sz="2400" b="1" dirty="0" smtClean="0">
                <a:latin typeface="微软雅黑" pitchFamily="34" charset="-122"/>
                <a:ea typeface="微软雅黑" pitchFamily="34" charset="-122"/>
                <a:sym typeface="+mn-ea"/>
              </a:rPr>
              <a:t>公告</a:t>
            </a:r>
            <a:r>
              <a:rPr lang="zh-CN" altLang="en-US" sz="2400" b="1" dirty="0">
                <a:latin typeface="微软雅黑" pitchFamily="34" charset="-122"/>
                <a:ea typeface="微软雅黑" pitchFamily="34" charset="-122"/>
                <a:sym typeface="+mn-ea"/>
              </a:rPr>
              <a:t>是财税</a:t>
            </a:r>
            <a:r>
              <a:rPr lang="en-US" altLang="zh-CN" sz="2400" b="1" dirty="0">
                <a:latin typeface="微软雅黑" pitchFamily="34" charset="-122"/>
                <a:ea typeface="微软雅黑" pitchFamily="34" charset="-122"/>
                <a:sym typeface="+mn-ea"/>
              </a:rPr>
              <a:t>〔2015〕9</a:t>
            </a:r>
            <a:r>
              <a:rPr lang="zh-CN" altLang="en-US" sz="2400" b="1" dirty="0">
                <a:latin typeface="微软雅黑" pitchFamily="34" charset="-122"/>
                <a:ea typeface="微软雅黑" pitchFamily="34" charset="-122"/>
                <a:sym typeface="+mn-ea"/>
              </a:rPr>
              <a:t>号政策的延续，部分调整完善，政策执行期限延长至</a:t>
            </a:r>
            <a:r>
              <a:rPr lang="en-US" altLang="zh-CN" sz="2400" b="1" dirty="0">
                <a:latin typeface="微软雅黑" pitchFamily="34" charset="-122"/>
                <a:ea typeface="微软雅黑" pitchFamily="34" charset="-122"/>
                <a:sym typeface="+mn-ea"/>
              </a:rPr>
              <a:t>2023</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12</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31</a:t>
            </a:r>
            <a:r>
              <a:rPr lang="zh-CN" altLang="en-US" sz="2400" b="1" dirty="0">
                <a:latin typeface="微软雅黑" pitchFamily="34" charset="-122"/>
                <a:ea typeface="微软雅黑" pitchFamily="34" charset="-122"/>
                <a:sym typeface="+mn-ea"/>
              </a:rPr>
              <a:t>日。</a:t>
            </a:r>
          </a:p>
        </p:txBody>
      </p:sp>
      <p:cxnSp>
        <p:nvCxnSpPr>
          <p:cNvPr id="6" name="直接连接符 5"/>
          <p:cNvCxnSpPr/>
          <p:nvPr/>
        </p:nvCxnSpPr>
        <p:spPr>
          <a:xfrm>
            <a:off x="1246909" y="2588821"/>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fontScale="92500"/>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16</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金融企业贷款、涉农贷款和中小企业贷款损失准备金企业所得税税前扣除有关政策</a:t>
            </a:r>
            <a:endParaRPr lang="zh-CN" altLang="en-US" dirty="0">
              <a:solidFill>
                <a:srgbClr val="FDB52D"/>
              </a:solidFill>
              <a:latin typeface="微软雅黑" pitchFamily="34" charset="-122"/>
              <a:ea typeface="微软雅黑" pitchFamily="34" charset="-122"/>
              <a:cs typeface="等线 Light"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6" y="3917435"/>
            <a:ext cx="11683649" cy="288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070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2" y="1389413"/>
            <a:ext cx="12025628" cy="514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695494"/>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20" y="1161247"/>
            <a:ext cx="12067680" cy="382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24320" y="5140803"/>
            <a:ext cx="11727254"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400" b="1" dirty="0">
                <a:solidFill>
                  <a:srgbClr val="FF0000"/>
                </a:solidFill>
                <a:latin typeface="微软雅黑" charset="0"/>
                <a:ea typeface="微软雅黑" charset="0"/>
              </a:rPr>
              <a:t>财政部 税务总局公告</a:t>
            </a:r>
            <a:r>
              <a:rPr lang="en-US" altLang="zh-CN" sz="2400" b="1" dirty="0">
                <a:solidFill>
                  <a:srgbClr val="FF0000"/>
                </a:solidFill>
                <a:latin typeface="微软雅黑" charset="0"/>
                <a:ea typeface="微软雅黑" charset="0"/>
              </a:rPr>
              <a:t>2019</a:t>
            </a:r>
            <a:r>
              <a:rPr lang="zh-CN" altLang="en-US" sz="2400" b="1" dirty="0">
                <a:solidFill>
                  <a:srgbClr val="FF0000"/>
                </a:solidFill>
                <a:latin typeface="微软雅黑" charset="0"/>
                <a:ea typeface="微软雅黑" charset="0"/>
              </a:rPr>
              <a:t>年第</a:t>
            </a:r>
            <a:r>
              <a:rPr lang="en-US" altLang="zh-CN" sz="2400" b="1" dirty="0">
                <a:solidFill>
                  <a:srgbClr val="FF0000"/>
                </a:solidFill>
                <a:latin typeface="微软雅黑" charset="0"/>
                <a:ea typeface="微软雅黑" charset="0"/>
              </a:rPr>
              <a:t>86</a:t>
            </a:r>
            <a:r>
              <a:rPr lang="zh-CN" altLang="en-US" sz="2400" b="1" dirty="0">
                <a:solidFill>
                  <a:srgbClr val="FF0000"/>
                </a:solidFill>
                <a:latin typeface="微软雅黑" charset="0"/>
                <a:ea typeface="微软雅黑" charset="0"/>
              </a:rPr>
              <a:t>号规定：</a:t>
            </a:r>
            <a:r>
              <a:rPr lang="zh-CN" altLang="en-US" sz="2400" b="1" dirty="0">
                <a:latin typeface="微软雅黑" charset="0"/>
                <a:ea typeface="微软雅黑" charset="0"/>
              </a:rPr>
              <a:t>金融企业涉农贷款和中小企业贷款损失准备金的税前扣除政策，凡按照</a:t>
            </a:r>
            <a:r>
              <a:rPr lang="en-US" altLang="zh-CN" sz="2400" b="1" dirty="0">
                <a:latin typeface="微软雅黑" charset="0"/>
                <a:ea typeface="微软雅黑" charset="0"/>
              </a:rPr>
              <a:t>《</a:t>
            </a:r>
            <a:r>
              <a:rPr lang="zh-CN" altLang="en-US" sz="2400" b="1" dirty="0">
                <a:latin typeface="微软雅黑" charset="0"/>
                <a:ea typeface="微软雅黑" charset="0"/>
              </a:rPr>
              <a:t>财政部 税务总局关于金融企业涉农贷款和中小企业贷款损失准备金税前扣除有关政策的公告</a:t>
            </a:r>
            <a:r>
              <a:rPr lang="en-US" altLang="zh-CN" sz="2400" b="1" dirty="0">
                <a:latin typeface="微软雅黑" charset="0"/>
                <a:ea typeface="微软雅黑" charset="0"/>
              </a:rPr>
              <a:t>》</a:t>
            </a:r>
            <a:r>
              <a:rPr lang="zh-CN" altLang="en-US" sz="2400" b="1" dirty="0">
                <a:latin typeface="微软雅黑" charset="0"/>
                <a:ea typeface="微软雅黑" charset="0"/>
              </a:rPr>
              <a:t>（财政部 税务总局公告</a:t>
            </a:r>
            <a:r>
              <a:rPr lang="en-US" altLang="zh-CN" sz="2400" b="1" dirty="0">
                <a:latin typeface="微软雅黑" charset="0"/>
                <a:ea typeface="微软雅黑" charset="0"/>
              </a:rPr>
              <a:t>2019</a:t>
            </a:r>
            <a:r>
              <a:rPr lang="zh-CN" altLang="en-US" sz="2400" b="1" dirty="0">
                <a:latin typeface="微软雅黑" charset="0"/>
                <a:ea typeface="微软雅黑" charset="0"/>
              </a:rPr>
              <a:t>年第</a:t>
            </a:r>
            <a:r>
              <a:rPr lang="en-US" altLang="zh-CN" sz="2400" b="1" dirty="0">
                <a:latin typeface="微软雅黑" charset="0"/>
                <a:ea typeface="微软雅黑" charset="0"/>
              </a:rPr>
              <a:t>85</a:t>
            </a:r>
            <a:r>
              <a:rPr lang="zh-CN" altLang="en-US" sz="2400" b="1" dirty="0">
                <a:latin typeface="微软雅黑" charset="0"/>
                <a:ea typeface="微软雅黑" charset="0"/>
              </a:rPr>
              <a:t>号）的规定执行的，不再适用本公告第一条至第四条的规定</a:t>
            </a:r>
            <a:r>
              <a:rPr lang="zh-CN" altLang="en-US" sz="2400" b="1" dirty="0" smtClean="0">
                <a:latin typeface="微软雅黑" charset="0"/>
                <a:ea typeface="微软雅黑" charset="0"/>
              </a:rPr>
              <a:t>。（两个政策只享受其一）</a:t>
            </a:r>
            <a:endParaRPr lang="zh-CN" altLang="en-US" sz="2400" b="1" dirty="0">
              <a:latin typeface="微软雅黑" charset="0"/>
              <a:ea typeface="微软雅黑" charset="0"/>
            </a:endParaRPr>
          </a:p>
        </p:txBody>
      </p:sp>
    </p:spTree>
    <p:extLst>
      <p:ext uri="{BB962C8B-B14F-4D97-AF65-F5344CB8AC3E}">
        <p14:creationId xmlns:p14="http://schemas.microsoft.com/office/powerpoint/2010/main" val="9661835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558138" y="1258784"/>
            <a:ext cx="11222184" cy="5343897"/>
          </a:xfrm>
          <a:prstGeom prst="rect">
            <a:avLst/>
          </a:prstGeom>
          <a:ln w="38100">
            <a:solidFill>
              <a:schemeClr val="accent4">
                <a:lumMod val="60000"/>
                <a:lumOff val="40000"/>
              </a:schemeClr>
            </a:solidFill>
            <a:prstDash val="sysDash"/>
          </a:ln>
          <a:effectLst>
            <a:glow rad="101600">
              <a:schemeClr val="accent4">
                <a:satMod val="175000"/>
                <a:alpha val="40000"/>
              </a:schemeClr>
            </a:glow>
          </a:effectLst>
        </p:spPr>
        <p:txBody>
          <a:bodyPr>
            <a:noAutofit/>
          </a:bodyPr>
          <a:lstStyle/>
          <a:p>
            <a:pPr marL="0" lvl="0" indent="0" algn="ctr" eaLnBrk="1" fontAlgn="auto" hangingPunct="1">
              <a:lnSpc>
                <a:spcPct val="170000"/>
              </a:lnSpc>
              <a:spcAft>
                <a:spcPts val="0"/>
              </a:spcAft>
              <a:buNone/>
              <a:defRPr/>
            </a:pPr>
            <a:r>
              <a:rPr lang="en-US" altLang="zh-CN" sz="2400" b="1" dirty="0" smtClean="0">
                <a:solidFill>
                  <a:schemeClr val="accent1"/>
                </a:solidFill>
                <a:latin typeface="微软雅黑" pitchFamily="34" charset="-122"/>
                <a:ea typeface="微软雅黑" pitchFamily="34" charset="-122"/>
                <a:sym typeface="+mn-ea"/>
              </a:rPr>
              <a:t>《</a:t>
            </a:r>
            <a:r>
              <a:rPr lang="zh-CN" altLang="en-US" sz="2400" b="1" dirty="0">
                <a:solidFill>
                  <a:schemeClr val="accent1"/>
                </a:solidFill>
                <a:latin typeface="微软雅黑" pitchFamily="34" charset="-122"/>
                <a:ea typeface="微软雅黑" pitchFamily="34" charset="-122"/>
                <a:sym typeface="+mn-ea"/>
              </a:rPr>
              <a:t>财政部 税务总局关于保险企业手续费及佣金支出税前扣除政策的公告</a:t>
            </a:r>
            <a:r>
              <a:rPr lang="en-US" altLang="zh-CN" sz="2400" b="1" dirty="0" smtClean="0">
                <a:solidFill>
                  <a:schemeClr val="accent1"/>
                </a:solidFill>
                <a:latin typeface="微软雅黑" pitchFamily="34" charset="-122"/>
                <a:ea typeface="微软雅黑" pitchFamily="34" charset="-122"/>
                <a:sym typeface="+mn-ea"/>
              </a:rPr>
              <a:t>》</a:t>
            </a:r>
          </a:p>
          <a:p>
            <a:pPr marL="0" lvl="0" indent="0" algn="ctr" eaLnBrk="1" fontAlgn="auto" hangingPunct="1">
              <a:lnSpc>
                <a:spcPct val="170000"/>
              </a:lnSpc>
              <a:spcAft>
                <a:spcPts val="0"/>
              </a:spcAft>
              <a:buNone/>
              <a:defRPr/>
            </a:pPr>
            <a:r>
              <a:rPr lang="zh-CN" altLang="en-US" sz="2400" b="1" dirty="0">
                <a:solidFill>
                  <a:srgbClr val="FF0000"/>
                </a:solidFill>
                <a:latin typeface="微软雅黑" pitchFamily="34" charset="-122"/>
                <a:ea typeface="微软雅黑" pitchFamily="34" charset="-122"/>
                <a:sym typeface="+mn-ea"/>
              </a:rPr>
              <a:t>财政部 税务总局公告</a:t>
            </a:r>
            <a:r>
              <a:rPr lang="en-US" altLang="zh-CN" sz="2400" b="1" dirty="0">
                <a:solidFill>
                  <a:srgbClr val="FF0000"/>
                </a:solidFill>
                <a:latin typeface="微软雅黑" pitchFamily="34" charset="-122"/>
                <a:ea typeface="微软雅黑" pitchFamily="34" charset="-122"/>
                <a:sym typeface="+mn-ea"/>
              </a:rPr>
              <a:t>2019</a:t>
            </a:r>
            <a:r>
              <a:rPr lang="zh-CN" altLang="en-US" sz="2400" b="1" dirty="0">
                <a:solidFill>
                  <a:srgbClr val="FF0000"/>
                </a:solidFill>
                <a:latin typeface="微软雅黑" pitchFamily="34" charset="-122"/>
                <a:ea typeface="微软雅黑" pitchFamily="34" charset="-122"/>
                <a:sym typeface="+mn-ea"/>
              </a:rPr>
              <a:t>年</a:t>
            </a:r>
            <a:r>
              <a:rPr lang="zh-CN" altLang="en-US" sz="2400" b="1" dirty="0" smtClean="0">
                <a:solidFill>
                  <a:srgbClr val="FF0000"/>
                </a:solidFill>
                <a:latin typeface="微软雅黑" pitchFamily="34" charset="-122"/>
                <a:ea typeface="微软雅黑" pitchFamily="34" charset="-122"/>
                <a:sym typeface="+mn-ea"/>
              </a:rPr>
              <a:t>第</a:t>
            </a:r>
            <a:r>
              <a:rPr lang="en-US" altLang="zh-CN" sz="2400" b="1" dirty="0" smtClean="0">
                <a:solidFill>
                  <a:srgbClr val="FF0000"/>
                </a:solidFill>
                <a:latin typeface="微软雅黑" pitchFamily="34" charset="-122"/>
                <a:ea typeface="微软雅黑" pitchFamily="34" charset="-122"/>
                <a:sym typeface="+mn-ea"/>
              </a:rPr>
              <a:t>72</a:t>
            </a:r>
            <a:r>
              <a:rPr lang="zh-CN" altLang="en-US" sz="2400" b="1" dirty="0" smtClean="0">
                <a:solidFill>
                  <a:srgbClr val="FF0000"/>
                </a:solidFill>
                <a:latin typeface="微软雅黑" pitchFamily="34" charset="-122"/>
                <a:ea typeface="微软雅黑" pitchFamily="34" charset="-122"/>
                <a:sym typeface="+mn-ea"/>
              </a:rPr>
              <a:t>号</a:t>
            </a:r>
            <a:endParaRPr lang="en-US" altLang="zh-CN" sz="2400" b="1" dirty="0" smtClean="0">
              <a:solidFill>
                <a:srgbClr val="FF0000"/>
              </a:solidFill>
              <a:latin typeface="微软雅黑" pitchFamily="34" charset="-122"/>
              <a:ea typeface="微软雅黑" pitchFamily="34" charset="-122"/>
              <a:sym typeface="+mn-ea"/>
            </a:endParaRPr>
          </a:p>
          <a:p>
            <a:pPr marL="0" lvl="0" indent="0" eaLnBrk="1" fontAlgn="auto" hangingPunct="1">
              <a:lnSpc>
                <a:spcPct val="170000"/>
              </a:lnSpc>
              <a:spcAft>
                <a:spcPts val="0"/>
              </a:spcAft>
              <a:buNone/>
              <a:defRPr/>
            </a:pPr>
            <a:r>
              <a:rPr lang="zh-CN" altLang="en-US" sz="2000" b="1" dirty="0">
                <a:latin typeface="微软雅黑" pitchFamily="34" charset="-122"/>
                <a:ea typeface="微软雅黑" pitchFamily="34" charset="-122"/>
                <a:sym typeface="+mn-ea"/>
              </a:rPr>
              <a:t> </a:t>
            </a:r>
            <a:r>
              <a:rPr lang="en-US" altLang="zh-CN" sz="2000" b="1" dirty="0">
                <a:latin typeface="微软雅黑" pitchFamily="34" charset="-122"/>
                <a:ea typeface="微软雅黑" pitchFamily="34" charset="-122"/>
                <a:sym typeface="+mn-ea"/>
              </a:rPr>
              <a:t> </a:t>
            </a:r>
            <a:r>
              <a:rPr lang="en-US" altLang="zh-CN" sz="2000" b="1" dirty="0" smtClean="0">
                <a:latin typeface="微软雅黑" pitchFamily="34" charset="-122"/>
                <a:ea typeface="微软雅黑" pitchFamily="34" charset="-122"/>
                <a:sym typeface="+mn-ea"/>
              </a:rPr>
              <a:t>      </a:t>
            </a:r>
            <a:r>
              <a:rPr lang="zh-CN" altLang="en-US" sz="2400" b="1" dirty="0" smtClean="0">
                <a:latin typeface="微软雅黑" pitchFamily="34" charset="-122"/>
                <a:ea typeface="微软雅黑" pitchFamily="34" charset="-122"/>
                <a:sym typeface="+mn-ea"/>
              </a:rPr>
              <a:t>一</a:t>
            </a:r>
            <a:r>
              <a:rPr lang="zh-CN" altLang="en-US" sz="2400" b="1" dirty="0">
                <a:latin typeface="微软雅黑" pitchFamily="34" charset="-122"/>
                <a:ea typeface="微软雅黑" pitchFamily="34" charset="-122"/>
                <a:sym typeface="+mn-ea"/>
              </a:rPr>
              <a:t>、保险企业发生与其经营活动有关的手续费及佣金支出，不超过当年全部保费收入扣除退保金等后余额的</a:t>
            </a:r>
            <a:r>
              <a:rPr lang="en-US" altLang="zh-CN" sz="2400" b="1" dirty="0">
                <a:latin typeface="微软雅黑" pitchFamily="34" charset="-122"/>
                <a:ea typeface="微软雅黑" pitchFamily="34" charset="-122"/>
                <a:sym typeface="+mn-ea"/>
              </a:rPr>
              <a:t>18%</a:t>
            </a:r>
            <a:r>
              <a:rPr lang="zh-CN" altLang="en-US" sz="2400" b="1" dirty="0">
                <a:latin typeface="微软雅黑" pitchFamily="34" charset="-122"/>
                <a:ea typeface="微软雅黑" pitchFamily="34" charset="-122"/>
                <a:sym typeface="+mn-ea"/>
              </a:rPr>
              <a:t>（含本数）的部分，在计算应纳税所得额时准予扣除；</a:t>
            </a:r>
            <a:r>
              <a:rPr lang="zh-CN" altLang="en-US" sz="2400" b="1" dirty="0">
                <a:solidFill>
                  <a:srgbClr val="FFC000"/>
                </a:solidFill>
                <a:latin typeface="微软雅黑" pitchFamily="34" charset="-122"/>
                <a:ea typeface="微软雅黑" pitchFamily="34" charset="-122"/>
                <a:sym typeface="+mn-ea"/>
              </a:rPr>
              <a:t>超过部分，允许结转以后年度扣除。 </a:t>
            </a:r>
          </a:p>
          <a:p>
            <a:pPr marL="0" lvl="0" indent="0" eaLnBrk="1" fontAlgn="auto" hangingPunct="1">
              <a:lnSpc>
                <a:spcPct val="170000"/>
              </a:lnSpc>
              <a:spcAft>
                <a:spcPts val="0"/>
              </a:spcAft>
              <a:buNone/>
              <a:defRPr/>
            </a:pPr>
            <a:r>
              <a:rPr lang="zh-CN" altLang="en-US" sz="2400" b="1" dirty="0">
                <a:latin typeface="微软雅黑" pitchFamily="34" charset="-122"/>
                <a:ea typeface="微软雅黑" pitchFamily="34" charset="-122"/>
                <a:sym typeface="+mn-ea"/>
              </a:rPr>
              <a:t>　　　　三、本公告自</a:t>
            </a:r>
            <a:r>
              <a:rPr lang="en-US" altLang="zh-CN" sz="2400" b="1" dirty="0">
                <a:latin typeface="微软雅黑" pitchFamily="34" charset="-122"/>
                <a:ea typeface="微软雅黑" pitchFamily="34" charset="-122"/>
                <a:sym typeface="+mn-ea"/>
              </a:rPr>
              <a:t>2019</a:t>
            </a:r>
            <a:r>
              <a:rPr lang="zh-CN" altLang="en-US" sz="2400" b="1" dirty="0">
                <a:latin typeface="微软雅黑" pitchFamily="34" charset="-122"/>
                <a:ea typeface="微软雅黑" pitchFamily="34" charset="-122"/>
                <a:sym typeface="+mn-ea"/>
              </a:rPr>
              <a:t>年</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月</a:t>
            </a:r>
            <a:r>
              <a:rPr lang="en-US" altLang="zh-CN" sz="2400" b="1" dirty="0">
                <a:latin typeface="微软雅黑" pitchFamily="34" charset="-122"/>
                <a:ea typeface="微软雅黑" pitchFamily="34" charset="-122"/>
                <a:sym typeface="+mn-ea"/>
              </a:rPr>
              <a:t>1</a:t>
            </a:r>
            <a:r>
              <a:rPr lang="zh-CN" altLang="en-US" sz="2400" b="1" dirty="0">
                <a:latin typeface="微软雅黑" pitchFamily="34" charset="-122"/>
                <a:ea typeface="微软雅黑" pitchFamily="34" charset="-122"/>
                <a:sym typeface="+mn-ea"/>
              </a:rPr>
              <a:t>日起执行</a:t>
            </a:r>
            <a:r>
              <a:rPr lang="zh-CN" altLang="en-US" sz="2400" b="1" dirty="0" smtClean="0">
                <a:latin typeface="微软雅黑" pitchFamily="34" charset="-122"/>
                <a:ea typeface="微软雅黑" pitchFamily="34" charset="-122"/>
                <a:sym typeface="+mn-ea"/>
              </a:rPr>
              <a:t>。</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财政部 国家税务总局关于企业手续费及佣金支出税前扣除政策的通知</a:t>
            </a:r>
            <a:r>
              <a:rPr lang="en-US" altLang="zh-CN" sz="2400" b="1" dirty="0">
                <a:latin typeface="微软雅黑" pitchFamily="34" charset="-122"/>
                <a:ea typeface="微软雅黑" pitchFamily="34" charset="-122"/>
                <a:sym typeface="+mn-ea"/>
              </a:rPr>
              <a:t>》</a:t>
            </a:r>
            <a:r>
              <a:rPr lang="zh-CN" altLang="en-US" sz="2400" b="1" dirty="0">
                <a:latin typeface="微软雅黑" pitchFamily="34" charset="-122"/>
                <a:ea typeface="微软雅黑" pitchFamily="34" charset="-122"/>
                <a:sym typeface="+mn-ea"/>
              </a:rPr>
              <a:t>（财税</a:t>
            </a:r>
            <a:r>
              <a:rPr lang="en-US" altLang="zh-CN" sz="2400" b="1" dirty="0">
                <a:latin typeface="微软雅黑" pitchFamily="34" charset="-122"/>
                <a:ea typeface="微软雅黑" pitchFamily="34" charset="-122"/>
                <a:sym typeface="+mn-ea"/>
              </a:rPr>
              <a:t>〔2009〕29</a:t>
            </a:r>
            <a:r>
              <a:rPr lang="zh-CN" altLang="en-US" sz="2400" b="1" dirty="0">
                <a:latin typeface="微软雅黑" pitchFamily="34" charset="-122"/>
                <a:ea typeface="微软雅黑" pitchFamily="34" charset="-122"/>
                <a:sym typeface="+mn-ea"/>
              </a:rPr>
              <a:t>号）第一条中关于保险企业手续费及佣金税前扣除的政策和第六条同时废止。</a:t>
            </a:r>
          </a:p>
        </p:txBody>
      </p:sp>
      <p:cxnSp>
        <p:nvCxnSpPr>
          <p:cNvPr id="6" name="直接连接符 5"/>
          <p:cNvCxnSpPr/>
          <p:nvPr/>
        </p:nvCxnSpPr>
        <p:spPr>
          <a:xfrm>
            <a:off x="1353787" y="2731325"/>
            <a:ext cx="99990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占位符 2"/>
          <p:cNvSpPr>
            <a:spLocks noGrp="1"/>
          </p:cNvSpPr>
          <p:nvPr>
            <p:ph type="body" sz="quarter" idx="10"/>
          </p:nvPr>
        </p:nvSpPr>
        <p:spPr>
          <a:xfrm>
            <a:off x="4782700" y="102610"/>
            <a:ext cx="6575321" cy="871166"/>
          </a:xfrm>
        </p:spPr>
        <p:txBody>
          <a:bodyPr anchor="ctr" anchorCtr="0">
            <a:normAutofit/>
          </a:bodyPr>
          <a:lstStyle/>
          <a:p>
            <a:pPr lvl="0" fontAlgn="auto">
              <a:spcAft>
                <a:spcPts val="0"/>
              </a:spcAft>
              <a:defRPr/>
            </a:pPr>
            <a:r>
              <a:rPr lang="en-US" altLang="zh-CN" dirty="0" smtClean="0">
                <a:solidFill>
                  <a:srgbClr val="FDB52D"/>
                </a:solidFill>
                <a:latin typeface="微软雅黑" pitchFamily="34" charset="-122"/>
                <a:ea typeface="微软雅黑" pitchFamily="34" charset="-122"/>
                <a:cs typeface="等线 Light" charset="0"/>
                <a:sym typeface="+mn-ea"/>
              </a:rPr>
              <a:t>17</a:t>
            </a:r>
            <a:r>
              <a:rPr lang="zh-CN" altLang="en-US" dirty="0" smtClean="0">
                <a:solidFill>
                  <a:srgbClr val="FDB52D"/>
                </a:solidFill>
                <a:latin typeface="微软雅黑" pitchFamily="34" charset="-122"/>
                <a:ea typeface="微软雅黑" pitchFamily="34" charset="-122"/>
                <a:cs typeface="等线 Light" charset="0"/>
                <a:sym typeface="+mn-ea"/>
              </a:rPr>
              <a:t>、</a:t>
            </a:r>
            <a:r>
              <a:rPr lang="zh-CN" altLang="en-US" dirty="0">
                <a:solidFill>
                  <a:srgbClr val="FDB52D"/>
                </a:solidFill>
                <a:latin typeface="微软雅黑" pitchFamily="34" charset="-122"/>
                <a:ea typeface="微软雅黑" pitchFamily="34" charset="-122"/>
                <a:cs typeface="等线 Light" charset="0"/>
                <a:sym typeface="+mn-ea"/>
              </a:rPr>
              <a:t>保险企业发生与其经营活动有关的手续费及佣金支出比例提高到</a:t>
            </a:r>
            <a:r>
              <a:rPr lang="en-US" altLang="zh-CN" dirty="0">
                <a:solidFill>
                  <a:srgbClr val="FDB52D"/>
                </a:solidFill>
                <a:latin typeface="微软雅黑" pitchFamily="34" charset="-122"/>
                <a:ea typeface="微软雅黑" pitchFamily="34" charset="-122"/>
                <a:cs typeface="等线 Light" charset="0"/>
                <a:sym typeface="+mn-ea"/>
              </a:rPr>
              <a:t>18%</a:t>
            </a:r>
            <a:endParaRPr lang="zh-CN" altLang="en-US" dirty="0">
              <a:solidFill>
                <a:srgbClr val="FDB52D"/>
              </a:solidFill>
              <a:latin typeface="微软雅黑" pitchFamily="34" charset="-122"/>
              <a:ea typeface="微软雅黑" pitchFamily="34" charset="-122"/>
              <a:cs typeface="等线 Light" charset="0"/>
            </a:endParaRPr>
          </a:p>
        </p:txBody>
      </p:sp>
    </p:spTree>
    <p:extLst>
      <p:ext uri="{BB962C8B-B14F-4D97-AF65-F5344CB8AC3E}">
        <p14:creationId xmlns:p14="http://schemas.microsoft.com/office/powerpoint/2010/main" val="1357874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5" name="标题 4"/>
          <p:cNvSpPr>
            <a:spLocks noGrp="1"/>
          </p:cNvSpPr>
          <p:nvPr>
            <p:ph type="title"/>
          </p:nvPr>
        </p:nvSpPr>
        <p:spPr>
          <a:xfrm>
            <a:off x="430972" y="0"/>
            <a:ext cx="9879628" cy="840230"/>
          </a:xfrm>
          <a:prstGeom prst="rect">
            <a:avLst/>
          </a:prstGeom>
          <a:solidFill>
            <a:schemeClr val="accent6">
              <a:lumMod val="20000"/>
              <a:lumOff val="80000"/>
            </a:schemeClr>
          </a:solidFill>
        </p:spPr>
        <p:txBody>
          <a:bodyPr wrap="none" lIns="91440" tIns="45720" rIns="91440" bIns="45720">
            <a:spAutoFit/>
          </a:bodyPr>
          <a:lstStyle/>
          <a:p>
            <a:pPr algn="ctr"/>
            <a:r>
              <a:rPr lang="zh-CN" alt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itchFamily="34" charset="-122"/>
                <a:ea typeface="微软雅黑" pitchFamily="34" charset="-122"/>
              </a:rPr>
              <a:t>常用的企业所得税税前扣除标准</a:t>
            </a:r>
            <a:endPar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4" name="图片 3"/>
          <p:cNvPicPr>
            <a:picLocks noChangeAspect="1"/>
          </p:cNvPicPr>
          <p:nvPr/>
        </p:nvPicPr>
        <p:blipFill>
          <a:blip r:embed="rId2"/>
          <a:stretch>
            <a:fillRect/>
          </a:stretch>
        </p:blipFill>
        <p:spPr>
          <a:xfrm>
            <a:off x="0" y="709449"/>
            <a:ext cx="12029090" cy="612302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15152" y="311617"/>
            <a:ext cx="8802303" cy="523220"/>
          </a:xfrm>
          <a:prstGeom prst="rect">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800" b="1" dirty="0">
                <a:latin typeface="微软雅黑" pitchFamily="34" charset="-122"/>
                <a:ea typeface="微软雅黑" pitchFamily="34" charset="-122"/>
              </a:rPr>
              <a:t>企业所得税的纳税人不同，适用的税率也不同。</a:t>
            </a:r>
          </a:p>
        </p:txBody>
      </p:sp>
      <p:graphicFrame>
        <p:nvGraphicFramePr>
          <p:cNvPr id="4" name="表格 3"/>
          <p:cNvGraphicFramePr/>
          <p:nvPr/>
        </p:nvGraphicFramePr>
        <p:xfrm>
          <a:off x="457200" y="1093136"/>
          <a:ext cx="10964077" cy="5512615"/>
        </p:xfrm>
        <a:graphic>
          <a:graphicData uri="http://schemas.openxmlformats.org/drawingml/2006/table">
            <a:tbl>
              <a:tblPr firstRow="1" bandRow="1">
                <a:tableStyleId>{5C22544A-7EE6-4342-B048-85BDC9FD1C3A}</a:tableStyleId>
              </a:tblPr>
              <a:tblGrid>
                <a:gridCol w="2165554"/>
                <a:gridCol w="3476789"/>
                <a:gridCol w="5321734"/>
              </a:tblGrid>
              <a:tr h="1012522">
                <a:tc>
                  <a:txBody>
                    <a:bodyPr/>
                    <a:lstStyle/>
                    <a:p>
                      <a:pPr algn="ctr">
                        <a:buNone/>
                      </a:pPr>
                      <a:r>
                        <a:rPr lang="zh-CN" altLang="en-US" sz="2400" b="1" dirty="0">
                          <a:latin typeface="微软雅黑" pitchFamily="34" charset="-122"/>
                          <a:ea typeface="微软雅黑" pitchFamily="34" charset="-122"/>
                        </a:rPr>
                        <a:t>种类</a:t>
                      </a:r>
                    </a:p>
                  </a:txBody>
                  <a:tcPr anchor="ctr"/>
                </a:tc>
                <a:tc>
                  <a:txBody>
                    <a:bodyPr/>
                    <a:lstStyle/>
                    <a:p>
                      <a:pPr algn="ctr">
                        <a:buNone/>
                      </a:pPr>
                      <a:r>
                        <a:rPr lang="zh-CN" altLang="en-US" sz="2400" b="1" dirty="0">
                          <a:latin typeface="微软雅黑" pitchFamily="34" charset="-122"/>
                          <a:ea typeface="微软雅黑" pitchFamily="34" charset="-122"/>
                          <a:sym typeface="+mn-ea"/>
                        </a:rPr>
                        <a:t>税率</a:t>
                      </a:r>
                      <a:endParaRPr lang="zh-CN" altLang="en-US" sz="2400" b="1" dirty="0">
                        <a:latin typeface="微软雅黑" pitchFamily="34" charset="-122"/>
                        <a:ea typeface="微软雅黑" pitchFamily="34" charset="-122"/>
                      </a:endParaRPr>
                    </a:p>
                  </a:txBody>
                  <a:tcPr anchor="ctr"/>
                </a:tc>
                <a:tc>
                  <a:txBody>
                    <a:bodyPr/>
                    <a:lstStyle/>
                    <a:p>
                      <a:pPr algn="ctr">
                        <a:buNone/>
                      </a:pPr>
                      <a:r>
                        <a:rPr lang="zh-CN" altLang="en-US" sz="2400" b="1">
                          <a:latin typeface="微软雅黑" pitchFamily="34" charset="-122"/>
                          <a:ea typeface="微软雅黑" pitchFamily="34" charset="-122"/>
                          <a:sym typeface="+mn-ea"/>
                        </a:rPr>
                        <a:t>适用范围</a:t>
                      </a:r>
                    </a:p>
                    <a:p>
                      <a:pPr algn="ctr">
                        <a:buNone/>
                      </a:pPr>
                      <a:endParaRPr lang="zh-CN" altLang="en-US" sz="2400" b="1">
                        <a:latin typeface="微软雅黑" pitchFamily="34" charset="-122"/>
                        <a:ea typeface="微软雅黑" pitchFamily="34" charset="-122"/>
                      </a:endParaRPr>
                    </a:p>
                  </a:txBody>
                  <a:tcPr anchor="ctr"/>
                </a:tc>
              </a:tr>
              <a:tr h="1462531">
                <a:tc>
                  <a:txBody>
                    <a:bodyPr/>
                    <a:lstStyle/>
                    <a:p>
                      <a:pPr algn="ctr">
                        <a:buNone/>
                      </a:pPr>
                      <a:r>
                        <a:rPr lang="zh-CN" altLang="en-US" sz="2400" b="1">
                          <a:latin typeface="微软雅黑" pitchFamily="34" charset="-122"/>
                          <a:ea typeface="微软雅黑" pitchFamily="34" charset="-122"/>
                        </a:rPr>
                        <a:t>基本税率</a:t>
                      </a:r>
                    </a:p>
                  </a:txBody>
                  <a:tcPr anchor="ctr"/>
                </a:tc>
                <a:tc>
                  <a:txBody>
                    <a:bodyPr/>
                    <a:lstStyle/>
                    <a:p>
                      <a:pPr algn="ctr">
                        <a:buNone/>
                      </a:pPr>
                      <a:r>
                        <a:rPr lang="zh-CN" altLang="en-US" sz="2400" b="1" dirty="0">
                          <a:latin typeface="微软雅黑" pitchFamily="34" charset="-122"/>
                          <a:ea typeface="微软雅黑" pitchFamily="34" charset="-122"/>
                        </a:rPr>
                        <a:t>25%</a:t>
                      </a:r>
                    </a:p>
                  </a:txBody>
                  <a:tcPr anchor="ctr"/>
                </a:tc>
                <a:tc>
                  <a:txBody>
                    <a:bodyPr/>
                    <a:lstStyle/>
                    <a:p>
                      <a:pPr algn="l">
                        <a:buNone/>
                      </a:pPr>
                      <a:r>
                        <a:rPr lang="zh-CN" altLang="en-US" sz="2400" b="1" dirty="0">
                          <a:latin typeface="微软雅黑" pitchFamily="34" charset="-122"/>
                          <a:ea typeface="微软雅黑" pitchFamily="34" charset="-122"/>
                        </a:rPr>
                        <a:t>适用于居民</a:t>
                      </a:r>
                      <a:r>
                        <a:rPr lang="zh-CN" altLang="en-US" sz="2400" b="1" dirty="0" smtClean="0">
                          <a:latin typeface="微软雅黑" pitchFamily="34" charset="-122"/>
                          <a:ea typeface="微软雅黑" pitchFamily="34" charset="-122"/>
                        </a:rPr>
                        <a:t>企业和在</a:t>
                      </a:r>
                      <a:r>
                        <a:rPr lang="zh-CN" altLang="en-US" sz="2400" b="1" dirty="0">
                          <a:latin typeface="微软雅黑" pitchFamily="34" charset="-122"/>
                          <a:ea typeface="微软雅黑" pitchFamily="34" charset="-122"/>
                        </a:rPr>
                        <a:t>中国境内设有机构、场所且所得与机构、场所有关联的非居民企业</a:t>
                      </a:r>
                    </a:p>
                  </a:txBody>
                  <a:tcPr anchor="ctr"/>
                </a:tc>
              </a:tr>
              <a:tr h="562511">
                <a:tc rowSpan="2">
                  <a:txBody>
                    <a:bodyPr/>
                    <a:lstStyle/>
                    <a:p>
                      <a:pPr algn="ctr">
                        <a:buNone/>
                      </a:pPr>
                      <a:r>
                        <a:rPr lang="zh-CN" altLang="en-US" sz="2400" b="1" dirty="0">
                          <a:latin typeface="微软雅黑" pitchFamily="34" charset="-122"/>
                          <a:ea typeface="微软雅黑" pitchFamily="34" charset="-122"/>
                        </a:rPr>
                        <a:t>优惠税率</a:t>
                      </a:r>
                    </a:p>
                  </a:txBody>
                  <a:tcPr anchor="ctr"/>
                </a:tc>
                <a:tc>
                  <a:txBody>
                    <a:bodyPr/>
                    <a:lstStyle/>
                    <a:p>
                      <a:pPr algn="ctr">
                        <a:buNone/>
                      </a:pPr>
                      <a:r>
                        <a:rPr lang="zh-CN" altLang="en-US" sz="2400" b="1">
                          <a:latin typeface="微软雅黑" pitchFamily="34" charset="-122"/>
                          <a:ea typeface="微软雅黑" pitchFamily="34" charset="-122"/>
                        </a:rPr>
                        <a:t>20%</a:t>
                      </a:r>
                    </a:p>
                  </a:txBody>
                  <a:tcPr anchor="ctr"/>
                </a:tc>
                <a:tc>
                  <a:txBody>
                    <a:bodyPr/>
                    <a:lstStyle/>
                    <a:p>
                      <a:pPr algn="l">
                        <a:buNone/>
                      </a:pPr>
                      <a:r>
                        <a:rPr lang="zh-CN" altLang="en-US" sz="2400" b="1" dirty="0">
                          <a:latin typeface="微软雅黑" pitchFamily="34" charset="-122"/>
                          <a:ea typeface="微软雅黑" pitchFamily="34" charset="-122"/>
                        </a:rPr>
                        <a:t>符合条件的小型微利企业</a:t>
                      </a:r>
                    </a:p>
                  </a:txBody>
                  <a:tcPr anchor="ctr"/>
                </a:tc>
              </a:tr>
              <a:tr h="562511">
                <a:tc vMerge="1">
                  <a:txBody>
                    <a:bodyPr/>
                    <a:lstStyle/>
                    <a:p>
                      <a:endParaRPr lang="zh-CN"/>
                    </a:p>
                  </a:txBody>
                  <a:tcPr/>
                </a:tc>
                <a:tc>
                  <a:txBody>
                    <a:bodyPr/>
                    <a:lstStyle/>
                    <a:p>
                      <a:pPr algn="ctr">
                        <a:buNone/>
                      </a:pPr>
                      <a:r>
                        <a:rPr lang="zh-CN" altLang="en-US" sz="2400" b="1" dirty="0">
                          <a:latin typeface="微软雅黑" pitchFamily="34" charset="-122"/>
                          <a:ea typeface="微软雅黑" pitchFamily="34" charset="-122"/>
                        </a:rPr>
                        <a:t>15</a:t>
                      </a:r>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10%</a:t>
                      </a:r>
                      <a:endParaRPr lang="zh-CN" altLang="en-US" sz="2400" b="1" dirty="0">
                        <a:latin typeface="微软雅黑" pitchFamily="34" charset="-122"/>
                        <a:ea typeface="微软雅黑" pitchFamily="34" charset="-122"/>
                      </a:endParaRPr>
                    </a:p>
                  </a:txBody>
                  <a:tcPr anchor="ctr"/>
                </a:tc>
                <a:tc>
                  <a:txBody>
                    <a:bodyPr/>
                    <a:lstStyle/>
                    <a:p>
                      <a:pPr algn="l">
                        <a:buNone/>
                      </a:pPr>
                      <a:r>
                        <a:rPr lang="zh-CN" altLang="en-US" sz="2400" b="1" dirty="0">
                          <a:latin typeface="微软雅黑" pitchFamily="34" charset="-122"/>
                          <a:ea typeface="微软雅黑" pitchFamily="34" charset="-122"/>
                        </a:rPr>
                        <a:t>国家重点扶持</a:t>
                      </a:r>
                      <a:r>
                        <a:rPr lang="zh-CN" altLang="en-US" sz="2400" b="1" dirty="0" smtClean="0">
                          <a:latin typeface="微软雅黑" pitchFamily="34" charset="-122"/>
                          <a:ea typeface="微软雅黑" pitchFamily="34" charset="-122"/>
                        </a:rPr>
                        <a:t>的高新技术企业等</a:t>
                      </a:r>
                      <a:endParaRPr lang="zh-CN" altLang="en-US" sz="2400" b="1" dirty="0">
                        <a:latin typeface="微软雅黑" pitchFamily="34" charset="-122"/>
                        <a:ea typeface="微软雅黑" pitchFamily="34" charset="-122"/>
                      </a:endParaRPr>
                    </a:p>
                  </a:txBody>
                  <a:tcPr anchor="ctr"/>
                </a:tc>
              </a:tr>
              <a:tr h="1912540">
                <a:tc>
                  <a:txBody>
                    <a:bodyPr/>
                    <a:lstStyle/>
                    <a:p>
                      <a:pPr algn="ctr">
                        <a:buNone/>
                      </a:pPr>
                      <a:r>
                        <a:rPr lang="zh-CN" altLang="en-US" sz="2400" b="1">
                          <a:latin typeface="微软雅黑" pitchFamily="34" charset="-122"/>
                          <a:ea typeface="微软雅黑" pitchFamily="34" charset="-122"/>
                        </a:rPr>
                        <a:t>预提所得税税率</a:t>
                      </a:r>
                    </a:p>
                  </a:txBody>
                  <a:tcPr anchor="ctr"/>
                </a:tc>
                <a:tc>
                  <a:txBody>
                    <a:bodyPr/>
                    <a:lstStyle/>
                    <a:p>
                      <a:pPr algn="ctr">
                        <a:buNone/>
                      </a:pPr>
                      <a:r>
                        <a:rPr lang="zh-CN" altLang="en-US" sz="2400" b="1" dirty="0">
                          <a:latin typeface="微软雅黑" pitchFamily="34" charset="-122"/>
                          <a:ea typeface="微软雅黑" pitchFamily="34" charset="-122"/>
                        </a:rPr>
                        <a:t>20%</a:t>
                      </a:r>
                    </a:p>
                    <a:p>
                      <a:pPr algn="ctr">
                        <a:buNone/>
                      </a:pPr>
                      <a:r>
                        <a:rPr lang="zh-CN" altLang="en-US" sz="2400" b="1" dirty="0">
                          <a:latin typeface="微软雅黑" pitchFamily="34" charset="-122"/>
                          <a:ea typeface="微软雅黑" pitchFamily="34" charset="-122"/>
                        </a:rPr>
                        <a:t>（实际减按10%征收）</a:t>
                      </a:r>
                    </a:p>
                  </a:txBody>
                  <a:tcPr anchor="ctr"/>
                </a:tc>
                <a:tc>
                  <a:txBody>
                    <a:bodyPr/>
                    <a:lstStyle/>
                    <a:p>
                      <a:pPr algn="l">
                        <a:buNone/>
                      </a:pPr>
                      <a:r>
                        <a:rPr lang="zh-CN" altLang="en-US" sz="2400" b="1" dirty="0">
                          <a:latin typeface="微软雅黑" pitchFamily="34" charset="-122"/>
                          <a:ea typeface="微软雅黑" pitchFamily="34" charset="-122"/>
                        </a:rPr>
                        <a:t>适用于在中国境内未设立机构、场所的，或者虽设立机构、场所但取得的所得与其所设机构、场所没有实际联系的非居民</a:t>
                      </a:r>
                      <a:r>
                        <a:rPr lang="zh-CN" altLang="en-US" sz="2400" b="1" dirty="0" smtClean="0">
                          <a:latin typeface="微软雅黑" pitchFamily="34" charset="-122"/>
                          <a:ea typeface="微软雅黑" pitchFamily="34" charset="-122"/>
                        </a:rPr>
                        <a:t>企业来源与境内所得</a:t>
                      </a:r>
                      <a:endParaRPr lang="zh-CN" altLang="en-US" sz="2400" b="1" dirty="0">
                        <a:latin typeface="微软雅黑" pitchFamily="34" charset="-122"/>
                        <a:ea typeface="微软雅黑" pitchFamily="34" charset="-122"/>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 y="0"/>
            <a:ext cx="11918732" cy="6885247"/>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9923" y="1302691"/>
            <a:ext cx="11684574" cy="769441"/>
          </a:xfrm>
          <a:prstGeom prst="rect">
            <a:avLst/>
          </a:prstGeom>
          <a:noFill/>
        </p:spPr>
        <p:txBody>
          <a:bodyPr wrap="square" lIns="91440" tIns="45720" rIns="91440" bIns="45720">
            <a:spAutoFit/>
          </a:bodyPr>
          <a:lstStyle/>
          <a:p>
            <a:r>
              <a:rPr lang="zh-CN" alt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获取最新涉税</a:t>
            </a:r>
            <a:r>
              <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资讯</a:t>
            </a:r>
            <a:r>
              <a:rPr lang="zh-CN" alt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尽请扫码关注：</a:t>
            </a:r>
            <a:endParaRPr lang="zh-CN" alt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3CC"/>
              </a:solidFill>
              <a:effectLst>
                <a:outerShdw blurRad="50800" dist="40000" dir="5400000" algn="tl" rotWithShape="0">
                  <a:srgbClr val="000000">
                    <a:shade val="5000"/>
                    <a:satMod val="120000"/>
                    <a:alpha val="33000"/>
                  </a:srgbClr>
                </a:outerShdw>
              </a:effectLst>
            </a:endParaRPr>
          </a:p>
        </p:txBody>
      </p:sp>
      <p:pic>
        <p:nvPicPr>
          <p:cNvPr id="5122" name="Picture 2" descr="C:\Users\Administrator\Desktop\桂林税务订阅号二维码.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9204" y="2288992"/>
            <a:ext cx="3479750" cy="34797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12366二维码.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249" y="2396691"/>
            <a:ext cx="3243247" cy="326435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636889" y="5762326"/>
            <a:ext cx="3416320"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桂林税务订阅号</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601873" y="5790746"/>
            <a:ext cx="3457998"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广西税务</a:t>
            </a:r>
            <a:r>
              <a:rPr lang="en-US" altLang="zh-CN"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12366</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0430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
        <p:cNvGrpSpPr/>
        <p:nvPr/>
      </p:nvGrpSpPr>
      <p:grpSpPr>
        <a:xfrm>
          <a:off x="0" y="0"/>
          <a:ext cx="0" cy="0"/>
          <a:chOff x="0" y="0"/>
          <a:chExt cx="0" cy="0"/>
        </a:xfrm>
      </p:grpSpPr>
      <p:sp>
        <p:nvSpPr>
          <p:cNvPr id="32" name="椭圆 31"/>
          <p:cNvSpPr/>
          <p:nvPr/>
        </p:nvSpPr>
        <p:spPr>
          <a:xfrm>
            <a:off x="1779588" y="3160713"/>
            <a:ext cx="8631237" cy="973137"/>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nvGrpSpPr>
          <p:cNvPr id="33" name="组合 32"/>
          <p:cNvGrpSpPr/>
          <p:nvPr/>
        </p:nvGrpSpPr>
        <p:grpSpPr bwMode="auto">
          <a:xfrm>
            <a:off x="2139950" y="3135313"/>
            <a:ext cx="3190875" cy="695325"/>
            <a:chOff x="2140462" y="3135267"/>
            <a:chExt cx="3190688" cy="695171"/>
          </a:xfrm>
        </p:grpSpPr>
        <p:sp>
          <p:nvSpPr>
            <p:cNvPr id="42" name="Rectangle 37"/>
            <p:cNvSpPr>
              <a:spLocks noChangeArrowheads="1"/>
            </p:cNvSpPr>
            <p:nvPr/>
          </p:nvSpPr>
          <p:spPr bwMode="auto">
            <a:xfrm>
              <a:off x="2140462" y="3135267"/>
              <a:ext cx="3190688" cy="687235"/>
            </a:xfrm>
            <a:prstGeom prst="rect">
              <a:avLst/>
            </a:prstGeom>
            <a:solidFill>
              <a:srgbClr val="AEDBA9"/>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9" name="Rectangle 25"/>
            <p:cNvSpPr>
              <a:spLocks noChangeArrowheads="1"/>
            </p:cNvSpPr>
            <p:nvPr/>
          </p:nvSpPr>
          <p:spPr bwMode="auto">
            <a:xfrm>
              <a:off x="2448419" y="3141616"/>
              <a:ext cx="141280" cy="687235"/>
            </a:xfrm>
            <a:prstGeom prst="rect">
              <a:avLst/>
            </a:pr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0" name="Rectangle 25"/>
            <p:cNvSpPr>
              <a:spLocks noChangeArrowheads="1"/>
            </p:cNvSpPr>
            <p:nvPr/>
          </p:nvSpPr>
          <p:spPr bwMode="auto">
            <a:xfrm>
              <a:off x="2645257" y="3135267"/>
              <a:ext cx="142867" cy="687235"/>
            </a:xfrm>
            <a:prstGeom prst="rect">
              <a:avLst/>
            </a:pr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1" name="Rectangle 29"/>
            <p:cNvSpPr>
              <a:spLocks noChangeArrowheads="1"/>
            </p:cNvSpPr>
            <p:nvPr/>
          </p:nvSpPr>
          <p:spPr bwMode="auto">
            <a:xfrm>
              <a:off x="4846991" y="3140028"/>
              <a:ext cx="228587" cy="690410"/>
            </a:xfrm>
            <a:prstGeom prst="rect">
              <a:avLst/>
            </a:pr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43" name="组合 42"/>
          <p:cNvGrpSpPr/>
          <p:nvPr/>
        </p:nvGrpSpPr>
        <p:grpSpPr bwMode="auto">
          <a:xfrm>
            <a:off x="4086225" y="450850"/>
            <a:ext cx="4135438" cy="3476625"/>
            <a:chOff x="1866900" y="304801"/>
            <a:chExt cx="3222625" cy="2708275"/>
          </a:xfrm>
        </p:grpSpPr>
        <p:sp>
          <p:nvSpPr>
            <p:cNvPr id="44" name="Freeform 41"/>
            <p:cNvSpPr/>
            <p:nvPr/>
          </p:nvSpPr>
          <p:spPr bwMode="auto">
            <a:xfrm>
              <a:off x="2084628" y="538529"/>
              <a:ext cx="2792117" cy="2240819"/>
            </a:xfrm>
            <a:custGeom>
              <a:avLst/>
              <a:gdLst>
                <a:gd name="T0" fmla="*/ 345 w 1759"/>
                <a:gd name="T1" fmla="*/ 0 h 1412"/>
                <a:gd name="T2" fmla="*/ 1759 w 1759"/>
                <a:gd name="T3" fmla="*/ 533 h 1412"/>
                <a:gd name="T4" fmla="*/ 1414 w 1759"/>
                <a:gd name="T5" fmla="*/ 1412 h 1412"/>
                <a:gd name="T6" fmla="*/ 0 w 1759"/>
                <a:gd name="T7" fmla="*/ 879 h 1412"/>
                <a:gd name="T8" fmla="*/ 345 w 1759"/>
                <a:gd name="T9" fmla="*/ 0 h 1412"/>
              </a:gdLst>
              <a:ahLst/>
              <a:cxnLst>
                <a:cxn ang="0">
                  <a:pos x="T0" y="T1"/>
                </a:cxn>
                <a:cxn ang="0">
                  <a:pos x="T2" y="T3"/>
                </a:cxn>
                <a:cxn ang="0">
                  <a:pos x="T4" y="T5"/>
                </a:cxn>
                <a:cxn ang="0">
                  <a:pos x="T6" y="T7"/>
                </a:cxn>
                <a:cxn ang="0">
                  <a:pos x="T8" y="T9"/>
                </a:cxn>
              </a:cxnLst>
              <a:rect l="0" t="0" r="r" b="b"/>
              <a:pathLst>
                <a:path w="1759" h="1412">
                  <a:moveTo>
                    <a:pt x="345" y="0"/>
                  </a:moveTo>
                  <a:lnTo>
                    <a:pt x="1759" y="533"/>
                  </a:lnTo>
                  <a:lnTo>
                    <a:pt x="1414" y="1412"/>
                  </a:lnTo>
                  <a:lnTo>
                    <a:pt x="0" y="879"/>
                  </a:lnTo>
                  <a:lnTo>
                    <a:pt x="345" y="0"/>
                  </a:lnTo>
                  <a:close/>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5" name="Freeform 42"/>
            <p:cNvSpPr/>
            <p:nvPr/>
          </p:nvSpPr>
          <p:spPr bwMode="auto">
            <a:xfrm>
              <a:off x="2084628" y="538529"/>
              <a:ext cx="2792117" cy="2240819"/>
            </a:xfrm>
            <a:custGeom>
              <a:avLst/>
              <a:gdLst>
                <a:gd name="T0" fmla="*/ 345 w 1759"/>
                <a:gd name="T1" fmla="*/ 0 h 1412"/>
                <a:gd name="T2" fmla="*/ 1759 w 1759"/>
                <a:gd name="T3" fmla="*/ 533 h 1412"/>
                <a:gd name="T4" fmla="*/ 1414 w 1759"/>
                <a:gd name="T5" fmla="*/ 1412 h 1412"/>
                <a:gd name="T6" fmla="*/ 0 w 1759"/>
                <a:gd name="T7" fmla="*/ 879 h 1412"/>
                <a:gd name="T8" fmla="*/ 345 w 1759"/>
                <a:gd name="T9" fmla="*/ 0 h 1412"/>
              </a:gdLst>
              <a:ahLst/>
              <a:cxnLst>
                <a:cxn ang="0">
                  <a:pos x="T0" y="T1"/>
                </a:cxn>
                <a:cxn ang="0">
                  <a:pos x="T2" y="T3"/>
                </a:cxn>
                <a:cxn ang="0">
                  <a:pos x="T4" y="T5"/>
                </a:cxn>
                <a:cxn ang="0">
                  <a:pos x="T6" y="T7"/>
                </a:cxn>
                <a:cxn ang="0">
                  <a:pos x="T8" y="T9"/>
                </a:cxn>
              </a:cxnLst>
              <a:rect l="0" t="0" r="r" b="b"/>
              <a:pathLst>
                <a:path w="1759" h="1412">
                  <a:moveTo>
                    <a:pt x="345" y="0"/>
                  </a:moveTo>
                  <a:lnTo>
                    <a:pt x="1759" y="533"/>
                  </a:lnTo>
                  <a:lnTo>
                    <a:pt x="1414" y="1412"/>
                  </a:lnTo>
                  <a:lnTo>
                    <a:pt x="0" y="879"/>
                  </a:lnTo>
                  <a:lnTo>
                    <a:pt x="345"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6" name="Freeform 43"/>
            <p:cNvSpPr/>
            <p:nvPr/>
          </p:nvSpPr>
          <p:spPr bwMode="auto">
            <a:xfrm>
              <a:off x="1866900" y="304801"/>
              <a:ext cx="3222625" cy="2708275"/>
            </a:xfrm>
            <a:custGeom>
              <a:avLst/>
              <a:gdLst>
                <a:gd name="T0" fmla="*/ 180 w 759"/>
                <a:gd name="T1" fmla="*/ 55 h 637"/>
                <a:gd name="T2" fmla="*/ 163 w 759"/>
                <a:gd name="T3" fmla="*/ 101 h 637"/>
                <a:gd name="T4" fmla="*/ 645 w 759"/>
                <a:gd name="T5" fmla="*/ 282 h 637"/>
                <a:gd name="T6" fmla="*/ 552 w 759"/>
                <a:gd name="T7" fmla="*/ 519 h 637"/>
                <a:gd name="T8" fmla="*/ 115 w 759"/>
                <a:gd name="T9" fmla="*/ 355 h 637"/>
                <a:gd name="T10" fmla="*/ 225 w 759"/>
                <a:gd name="T11" fmla="*/ 73 h 637"/>
                <a:gd name="T12" fmla="*/ 180 w 759"/>
                <a:gd name="T13" fmla="*/ 55 h 637"/>
                <a:gd name="T14" fmla="*/ 163 w 759"/>
                <a:gd name="T15" fmla="*/ 101 h 637"/>
                <a:gd name="T16" fmla="*/ 180 w 759"/>
                <a:gd name="T17" fmla="*/ 55 h 637"/>
                <a:gd name="T18" fmla="*/ 134 w 759"/>
                <a:gd name="T19" fmla="*/ 37 h 637"/>
                <a:gd name="T20" fmla="*/ 5 w 759"/>
                <a:gd name="T21" fmla="*/ 365 h 637"/>
                <a:gd name="T22" fmla="*/ 6 w 759"/>
                <a:gd name="T23" fmla="*/ 403 h 637"/>
                <a:gd name="T24" fmla="*/ 33 w 759"/>
                <a:gd name="T25" fmla="*/ 429 h 637"/>
                <a:gd name="T26" fmla="*/ 562 w 759"/>
                <a:gd name="T27" fmla="*/ 628 h 637"/>
                <a:gd name="T28" fmla="*/ 625 w 759"/>
                <a:gd name="T29" fmla="*/ 600 h 637"/>
                <a:gd name="T30" fmla="*/ 754 w 759"/>
                <a:gd name="T31" fmla="*/ 272 h 637"/>
                <a:gd name="T32" fmla="*/ 754 w 759"/>
                <a:gd name="T33" fmla="*/ 234 h 637"/>
                <a:gd name="T34" fmla="*/ 726 w 759"/>
                <a:gd name="T35" fmla="*/ 208 h 637"/>
                <a:gd name="T36" fmla="*/ 197 w 759"/>
                <a:gd name="T37" fmla="*/ 9 h 637"/>
                <a:gd name="T38" fmla="*/ 134 w 759"/>
                <a:gd name="T39" fmla="*/ 37 h 637"/>
                <a:gd name="T40" fmla="*/ 180 w 759"/>
                <a:gd name="T41" fmla="*/ 5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9" h="637">
                  <a:moveTo>
                    <a:pt x="180" y="55"/>
                  </a:moveTo>
                  <a:cubicBezTo>
                    <a:pt x="163" y="101"/>
                    <a:pt x="163" y="101"/>
                    <a:pt x="163" y="101"/>
                  </a:cubicBezTo>
                  <a:cubicBezTo>
                    <a:pt x="645" y="282"/>
                    <a:pt x="645" y="282"/>
                    <a:pt x="645" y="282"/>
                  </a:cubicBezTo>
                  <a:cubicBezTo>
                    <a:pt x="552" y="519"/>
                    <a:pt x="552" y="519"/>
                    <a:pt x="552" y="519"/>
                  </a:cubicBezTo>
                  <a:cubicBezTo>
                    <a:pt x="115" y="355"/>
                    <a:pt x="115" y="355"/>
                    <a:pt x="115" y="355"/>
                  </a:cubicBezTo>
                  <a:cubicBezTo>
                    <a:pt x="225" y="73"/>
                    <a:pt x="225" y="73"/>
                    <a:pt x="225" y="73"/>
                  </a:cubicBezTo>
                  <a:cubicBezTo>
                    <a:pt x="180" y="55"/>
                    <a:pt x="180" y="55"/>
                    <a:pt x="180" y="55"/>
                  </a:cubicBezTo>
                  <a:cubicBezTo>
                    <a:pt x="163" y="101"/>
                    <a:pt x="163" y="101"/>
                    <a:pt x="163" y="101"/>
                  </a:cubicBezTo>
                  <a:cubicBezTo>
                    <a:pt x="180" y="55"/>
                    <a:pt x="180" y="55"/>
                    <a:pt x="180" y="55"/>
                  </a:cubicBezTo>
                  <a:cubicBezTo>
                    <a:pt x="134" y="37"/>
                    <a:pt x="134" y="37"/>
                    <a:pt x="134" y="37"/>
                  </a:cubicBezTo>
                  <a:cubicBezTo>
                    <a:pt x="5" y="365"/>
                    <a:pt x="5" y="365"/>
                    <a:pt x="5" y="365"/>
                  </a:cubicBezTo>
                  <a:cubicBezTo>
                    <a:pt x="0" y="377"/>
                    <a:pt x="0" y="391"/>
                    <a:pt x="6" y="403"/>
                  </a:cubicBezTo>
                  <a:cubicBezTo>
                    <a:pt x="11" y="415"/>
                    <a:pt x="21" y="424"/>
                    <a:pt x="33" y="429"/>
                  </a:cubicBezTo>
                  <a:cubicBezTo>
                    <a:pt x="562" y="628"/>
                    <a:pt x="562" y="628"/>
                    <a:pt x="562" y="628"/>
                  </a:cubicBezTo>
                  <a:cubicBezTo>
                    <a:pt x="587" y="637"/>
                    <a:pt x="615" y="625"/>
                    <a:pt x="625" y="600"/>
                  </a:cubicBezTo>
                  <a:cubicBezTo>
                    <a:pt x="754" y="272"/>
                    <a:pt x="754" y="272"/>
                    <a:pt x="754" y="272"/>
                  </a:cubicBezTo>
                  <a:cubicBezTo>
                    <a:pt x="759" y="260"/>
                    <a:pt x="759" y="246"/>
                    <a:pt x="754" y="234"/>
                  </a:cubicBezTo>
                  <a:cubicBezTo>
                    <a:pt x="748" y="222"/>
                    <a:pt x="738" y="212"/>
                    <a:pt x="726" y="208"/>
                  </a:cubicBezTo>
                  <a:cubicBezTo>
                    <a:pt x="197" y="9"/>
                    <a:pt x="197" y="9"/>
                    <a:pt x="197" y="9"/>
                  </a:cubicBezTo>
                  <a:cubicBezTo>
                    <a:pt x="172" y="0"/>
                    <a:pt x="144" y="12"/>
                    <a:pt x="134" y="37"/>
                  </a:cubicBezTo>
                  <a:cubicBezTo>
                    <a:pt x="180" y="55"/>
                    <a:pt x="180" y="55"/>
                    <a:pt x="180" y="55"/>
                  </a:cubicBezTo>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7" name="Freeform 44"/>
            <p:cNvSpPr/>
            <p:nvPr/>
          </p:nvSpPr>
          <p:spPr bwMode="auto">
            <a:xfrm>
              <a:off x="2147720" y="611492"/>
              <a:ext cx="2660984" cy="2097367"/>
            </a:xfrm>
            <a:custGeom>
              <a:avLst/>
              <a:gdLst>
                <a:gd name="T0" fmla="*/ 321 w 1676"/>
                <a:gd name="T1" fmla="*/ 0 h 1321"/>
                <a:gd name="T2" fmla="*/ 1676 w 1676"/>
                <a:gd name="T3" fmla="*/ 509 h 1321"/>
                <a:gd name="T4" fmla="*/ 1358 w 1676"/>
                <a:gd name="T5" fmla="*/ 1321 h 1321"/>
                <a:gd name="T6" fmla="*/ 0 w 1676"/>
                <a:gd name="T7" fmla="*/ 811 h 1321"/>
                <a:gd name="T8" fmla="*/ 321 w 1676"/>
                <a:gd name="T9" fmla="*/ 0 h 1321"/>
              </a:gdLst>
              <a:ahLst/>
              <a:cxnLst>
                <a:cxn ang="0">
                  <a:pos x="T0" y="T1"/>
                </a:cxn>
                <a:cxn ang="0">
                  <a:pos x="T2" y="T3"/>
                </a:cxn>
                <a:cxn ang="0">
                  <a:pos x="T4" y="T5"/>
                </a:cxn>
                <a:cxn ang="0">
                  <a:pos x="T6" y="T7"/>
                </a:cxn>
                <a:cxn ang="0">
                  <a:pos x="T8" y="T9"/>
                </a:cxn>
              </a:cxnLst>
              <a:rect l="0" t="0" r="r" b="b"/>
              <a:pathLst>
                <a:path w="1676" h="1321">
                  <a:moveTo>
                    <a:pt x="321" y="0"/>
                  </a:moveTo>
                  <a:lnTo>
                    <a:pt x="1676" y="509"/>
                  </a:lnTo>
                  <a:lnTo>
                    <a:pt x="1358" y="1321"/>
                  </a:lnTo>
                  <a:lnTo>
                    <a:pt x="0" y="811"/>
                  </a:lnTo>
                  <a:lnTo>
                    <a:pt x="321" y="0"/>
                  </a:lnTo>
                  <a:close/>
                </a:path>
              </a:pathLst>
            </a:custGeom>
            <a:solidFill>
              <a:srgbClr val="C5C5C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8" name="Freeform 45"/>
            <p:cNvSpPr/>
            <p:nvPr/>
          </p:nvSpPr>
          <p:spPr bwMode="auto">
            <a:xfrm>
              <a:off x="2147720" y="611492"/>
              <a:ext cx="2660984" cy="2097367"/>
            </a:xfrm>
            <a:custGeom>
              <a:avLst/>
              <a:gdLst>
                <a:gd name="T0" fmla="*/ 321 w 1676"/>
                <a:gd name="T1" fmla="*/ 0 h 1321"/>
                <a:gd name="T2" fmla="*/ 1676 w 1676"/>
                <a:gd name="T3" fmla="*/ 509 h 1321"/>
                <a:gd name="T4" fmla="*/ 1358 w 1676"/>
                <a:gd name="T5" fmla="*/ 1321 h 1321"/>
                <a:gd name="T6" fmla="*/ 0 w 1676"/>
                <a:gd name="T7" fmla="*/ 811 h 1321"/>
                <a:gd name="T8" fmla="*/ 321 w 1676"/>
                <a:gd name="T9" fmla="*/ 0 h 1321"/>
              </a:gdLst>
              <a:ahLst/>
              <a:cxnLst>
                <a:cxn ang="0">
                  <a:pos x="T0" y="T1"/>
                </a:cxn>
                <a:cxn ang="0">
                  <a:pos x="T2" y="T3"/>
                </a:cxn>
                <a:cxn ang="0">
                  <a:pos x="T4" y="T5"/>
                </a:cxn>
                <a:cxn ang="0">
                  <a:pos x="T6" y="T7"/>
                </a:cxn>
                <a:cxn ang="0">
                  <a:pos x="T8" y="T9"/>
                </a:cxn>
              </a:cxnLst>
              <a:rect l="0" t="0" r="r" b="b"/>
              <a:pathLst>
                <a:path w="1676" h="1321">
                  <a:moveTo>
                    <a:pt x="321" y="0"/>
                  </a:moveTo>
                  <a:lnTo>
                    <a:pt x="1676" y="509"/>
                  </a:lnTo>
                  <a:lnTo>
                    <a:pt x="1358" y="1321"/>
                  </a:lnTo>
                  <a:lnTo>
                    <a:pt x="0" y="811"/>
                  </a:lnTo>
                  <a:lnTo>
                    <a:pt x="321"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49" name="Freeform 46"/>
            <p:cNvSpPr/>
            <p:nvPr/>
          </p:nvSpPr>
          <p:spPr bwMode="auto">
            <a:xfrm>
              <a:off x="3582747" y="831616"/>
              <a:ext cx="363705" cy="162002"/>
            </a:xfrm>
            <a:custGeom>
              <a:avLst/>
              <a:gdLst>
                <a:gd name="T0" fmla="*/ 3 w 86"/>
                <a:gd name="T1" fmla="*/ 8 h 38"/>
                <a:gd name="T2" fmla="*/ 80 w 86"/>
                <a:gd name="T3" fmla="*/ 37 h 38"/>
                <a:gd name="T4" fmla="*/ 85 w 86"/>
                <a:gd name="T5" fmla="*/ 35 h 38"/>
                <a:gd name="T6" fmla="*/ 85 w 86"/>
                <a:gd name="T7" fmla="*/ 35 h 38"/>
                <a:gd name="T8" fmla="*/ 83 w 86"/>
                <a:gd name="T9" fmla="*/ 29 h 38"/>
                <a:gd name="T10" fmla="*/ 6 w 86"/>
                <a:gd name="T11" fmla="*/ 1 h 38"/>
                <a:gd name="T12" fmla="*/ 1 w 86"/>
                <a:gd name="T13" fmla="*/ 3 h 38"/>
                <a:gd name="T14" fmla="*/ 3 w 86"/>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38">
                  <a:moveTo>
                    <a:pt x="3" y="8"/>
                  </a:moveTo>
                  <a:cubicBezTo>
                    <a:pt x="80" y="37"/>
                    <a:pt x="80" y="37"/>
                    <a:pt x="80" y="37"/>
                  </a:cubicBezTo>
                  <a:cubicBezTo>
                    <a:pt x="82" y="38"/>
                    <a:pt x="84" y="37"/>
                    <a:pt x="85" y="35"/>
                  </a:cubicBezTo>
                  <a:cubicBezTo>
                    <a:pt x="85" y="35"/>
                    <a:pt x="85" y="35"/>
                    <a:pt x="85" y="35"/>
                  </a:cubicBezTo>
                  <a:cubicBezTo>
                    <a:pt x="86" y="32"/>
                    <a:pt x="85" y="30"/>
                    <a:pt x="83" y="29"/>
                  </a:cubicBezTo>
                  <a:cubicBezTo>
                    <a:pt x="6" y="1"/>
                    <a:pt x="6" y="1"/>
                    <a:pt x="6" y="1"/>
                  </a:cubicBezTo>
                  <a:cubicBezTo>
                    <a:pt x="4" y="0"/>
                    <a:pt x="2" y="1"/>
                    <a:pt x="1" y="3"/>
                  </a:cubicBezTo>
                  <a:cubicBezTo>
                    <a:pt x="0" y="5"/>
                    <a:pt x="1" y="8"/>
                    <a:pt x="3" y="8"/>
                  </a:cubicBezTo>
                </a:path>
              </a:pathLst>
            </a:custGeom>
            <a:solidFill>
              <a:srgbClr val="B3B3B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0" name="Freeform 47"/>
            <p:cNvSpPr/>
            <p:nvPr/>
          </p:nvSpPr>
          <p:spPr bwMode="auto">
            <a:xfrm>
              <a:off x="2398850" y="836563"/>
              <a:ext cx="2210684" cy="1623729"/>
            </a:xfrm>
            <a:custGeom>
              <a:avLst/>
              <a:gdLst>
                <a:gd name="T0" fmla="*/ 0 w 1393"/>
                <a:gd name="T1" fmla="*/ 573 h 1023"/>
                <a:gd name="T2" fmla="*/ 1173 w 1393"/>
                <a:gd name="T3" fmla="*/ 1023 h 1023"/>
                <a:gd name="T4" fmla="*/ 1393 w 1393"/>
                <a:gd name="T5" fmla="*/ 450 h 1023"/>
                <a:gd name="T6" fmla="*/ 219 w 1393"/>
                <a:gd name="T7" fmla="*/ 0 h 1023"/>
                <a:gd name="T8" fmla="*/ 0 w 1393"/>
                <a:gd name="T9" fmla="*/ 573 h 1023"/>
              </a:gdLst>
              <a:ahLst/>
              <a:cxnLst>
                <a:cxn ang="0">
                  <a:pos x="T0" y="T1"/>
                </a:cxn>
                <a:cxn ang="0">
                  <a:pos x="T2" y="T3"/>
                </a:cxn>
                <a:cxn ang="0">
                  <a:pos x="T4" y="T5"/>
                </a:cxn>
                <a:cxn ang="0">
                  <a:pos x="T6" y="T7"/>
                </a:cxn>
                <a:cxn ang="0">
                  <a:pos x="T8" y="T9"/>
                </a:cxn>
              </a:cxnLst>
              <a:rect l="0" t="0" r="r" b="b"/>
              <a:pathLst>
                <a:path w="1393" h="1023">
                  <a:moveTo>
                    <a:pt x="0" y="573"/>
                  </a:moveTo>
                  <a:lnTo>
                    <a:pt x="1173" y="1023"/>
                  </a:lnTo>
                  <a:lnTo>
                    <a:pt x="1393" y="450"/>
                  </a:lnTo>
                  <a:lnTo>
                    <a:pt x="219" y="0"/>
                  </a:lnTo>
                  <a:lnTo>
                    <a:pt x="0" y="573"/>
                  </a:lnTo>
                  <a:close/>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1" name="Freeform 48"/>
            <p:cNvSpPr/>
            <p:nvPr/>
          </p:nvSpPr>
          <p:spPr bwMode="auto">
            <a:xfrm>
              <a:off x="2398850" y="836563"/>
              <a:ext cx="2210684" cy="1623729"/>
            </a:xfrm>
            <a:custGeom>
              <a:avLst/>
              <a:gdLst>
                <a:gd name="T0" fmla="*/ 0 w 1393"/>
                <a:gd name="T1" fmla="*/ 573 h 1023"/>
                <a:gd name="T2" fmla="*/ 1173 w 1393"/>
                <a:gd name="T3" fmla="*/ 1023 h 1023"/>
                <a:gd name="T4" fmla="*/ 1393 w 1393"/>
                <a:gd name="T5" fmla="*/ 450 h 1023"/>
                <a:gd name="T6" fmla="*/ 219 w 1393"/>
                <a:gd name="T7" fmla="*/ 0 h 1023"/>
                <a:gd name="T8" fmla="*/ 0 w 1393"/>
                <a:gd name="T9" fmla="*/ 573 h 1023"/>
              </a:gdLst>
              <a:ahLst/>
              <a:cxnLst>
                <a:cxn ang="0">
                  <a:pos x="T0" y="T1"/>
                </a:cxn>
                <a:cxn ang="0">
                  <a:pos x="T2" y="T3"/>
                </a:cxn>
                <a:cxn ang="0">
                  <a:pos x="T4" y="T5"/>
                </a:cxn>
                <a:cxn ang="0">
                  <a:pos x="T6" y="T7"/>
                </a:cxn>
                <a:cxn ang="0">
                  <a:pos x="T8" y="T9"/>
                </a:cxn>
              </a:cxnLst>
              <a:rect l="0" t="0" r="r" b="b"/>
              <a:pathLst>
                <a:path w="1393" h="1023">
                  <a:moveTo>
                    <a:pt x="0" y="573"/>
                  </a:moveTo>
                  <a:lnTo>
                    <a:pt x="1173" y="1023"/>
                  </a:lnTo>
                  <a:lnTo>
                    <a:pt x="1393" y="450"/>
                  </a:lnTo>
                  <a:lnTo>
                    <a:pt x="219" y="0"/>
                  </a:lnTo>
                  <a:lnTo>
                    <a:pt x="0" y="573"/>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2" name="Freeform 49"/>
            <p:cNvSpPr/>
            <p:nvPr/>
          </p:nvSpPr>
          <p:spPr bwMode="auto">
            <a:xfrm>
              <a:off x="2729154" y="836563"/>
              <a:ext cx="1880380" cy="755597"/>
            </a:xfrm>
            <a:custGeom>
              <a:avLst/>
              <a:gdLst>
                <a:gd name="T0" fmla="*/ 0 w 1185"/>
                <a:gd name="T1" fmla="*/ 26 h 476"/>
                <a:gd name="T2" fmla="*/ 1174 w 1185"/>
                <a:gd name="T3" fmla="*/ 476 h 476"/>
                <a:gd name="T4" fmla="*/ 1185 w 1185"/>
                <a:gd name="T5" fmla="*/ 450 h 476"/>
                <a:gd name="T6" fmla="*/ 11 w 1185"/>
                <a:gd name="T7" fmla="*/ 0 h 476"/>
                <a:gd name="T8" fmla="*/ 0 w 1185"/>
                <a:gd name="T9" fmla="*/ 26 h 476"/>
              </a:gdLst>
              <a:ahLst/>
              <a:cxnLst>
                <a:cxn ang="0">
                  <a:pos x="T0" y="T1"/>
                </a:cxn>
                <a:cxn ang="0">
                  <a:pos x="T2" y="T3"/>
                </a:cxn>
                <a:cxn ang="0">
                  <a:pos x="T4" y="T5"/>
                </a:cxn>
                <a:cxn ang="0">
                  <a:pos x="T6" y="T7"/>
                </a:cxn>
                <a:cxn ang="0">
                  <a:pos x="T8" y="T9"/>
                </a:cxn>
              </a:cxnLst>
              <a:rect l="0" t="0" r="r" b="b"/>
              <a:pathLst>
                <a:path w="1185" h="476">
                  <a:moveTo>
                    <a:pt x="0" y="26"/>
                  </a:moveTo>
                  <a:lnTo>
                    <a:pt x="1174" y="476"/>
                  </a:lnTo>
                  <a:lnTo>
                    <a:pt x="1185" y="450"/>
                  </a:lnTo>
                  <a:lnTo>
                    <a:pt x="11" y="0"/>
                  </a:lnTo>
                  <a:lnTo>
                    <a:pt x="0" y="2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3" name="Freeform 50"/>
            <p:cNvSpPr/>
            <p:nvPr/>
          </p:nvSpPr>
          <p:spPr bwMode="auto">
            <a:xfrm>
              <a:off x="2729154" y="836563"/>
              <a:ext cx="1880380" cy="755597"/>
            </a:xfrm>
            <a:custGeom>
              <a:avLst/>
              <a:gdLst>
                <a:gd name="T0" fmla="*/ 0 w 1185"/>
                <a:gd name="T1" fmla="*/ 26 h 476"/>
                <a:gd name="T2" fmla="*/ 1174 w 1185"/>
                <a:gd name="T3" fmla="*/ 476 h 476"/>
                <a:gd name="T4" fmla="*/ 1185 w 1185"/>
                <a:gd name="T5" fmla="*/ 450 h 476"/>
                <a:gd name="T6" fmla="*/ 11 w 1185"/>
                <a:gd name="T7" fmla="*/ 0 h 476"/>
                <a:gd name="T8" fmla="*/ 0 w 1185"/>
                <a:gd name="T9" fmla="*/ 26 h 476"/>
              </a:gdLst>
              <a:ahLst/>
              <a:cxnLst>
                <a:cxn ang="0">
                  <a:pos x="T0" y="T1"/>
                </a:cxn>
                <a:cxn ang="0">
                  <a:pos x="T2" y="T3"/>
                </a:cxn>
                <a:cxn ang="0">
                  <a:pos x="T4" y="T5"/>
                </a:cxn>
                <a:cxn ang="0">
                  <a:pos x="T6" y="T7"/>
                </a:cxn>
                <a:cxn ang="0">
                  <a:pos x="T8" y="T9"/>
                </a:cxn>
              </a:cxnLst>
              <a:rect l="0" t="0" r="r" b="b"/>
              <a:pathLst>
                <a:path w="1185" h="476">
                  <a:moveTo>
                    <a:pt x="0" y="26"/>
                  </a:moveTo>
                  <a:lnTo>
                    <a:pt x="1174" y="476"/>
                  </a:lnTo>
                  <a:lnTo>
                    <a:pt x="1185" y="450"/>
                  </a:lnTo>
                  <a:lnTo>
                    <a:pt x="11" y="0"/>
                  </a:lnTo>
                  <a:lnTo>
                    <a:pt x="0" y="26"/>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4" name="Freeform 51"/>
            <p:cNvSpPr/>
            <p:nvPr/>
          </p:nvSpPr>
          <p:spPr bwMode="auto">
            <a:xfrm>
              <a:off x="3193063" y="1095024"/>
              <a:ext cx="889470" cy="400676"/>
            </a:xfrm>
            <a:custGeom>
              <a:avLst/>
              <a:gdLst>
                <a:gd name="T0" fmla="*/ 0 w 561"/>
                <a:gd name="T1" fmla="*/ 43 h 252"/>
                <a:gd name="T2" fmla="*/ 545 w 561"/>
                <a:gd name="T3" fmla="*/ 252 h 252"/>
                <a:gd name="T4" fmla="*/ 561 w 561"/>
                <a:gd name="T5" fmla="*/ 209 h 252"/>
                <a:gd name="T6" fmla="*/ 16 w 561"/>
                <a:gd name="T7" fmla="*/ 0 h 252"/>
                <a:gd name="T8" fmla="*/ 0 w 561"/>
                <a:gd name="T9" fmla="*/ 43 h 252"/>
              </a:gdLst>
              <a:ahLst/>
              <a:cxnLst>
                <a:cxn ang="0">
                  <a:pos x="T0" y="T1"/>
                </a:cxn>
                <a:cxn ang="0">
                  <a:pos x="T2" y="T3"/>
                </a:cxn>
                <a:cxn ang="0">
                  <a:pos x="T4" y="T5"/>
                </a:cxn>
                <a:cxn ang="0">
                  <a:pos x="T6" y="T7"/>
                </a:cxn>
                <a:cxn ang="0">
                  <a:pos x="T8" y="T9"/>
                </a:cxn>
              </a:cxnLst>
              <a:rect l="0" t="0" r="r" b="b"/>
              <a:pathLst>
                <a:path w="561" h="252">
                  <a:moveTo>
                    <a:pt x="0" y="43"/>
                  </a:moveTo>
                  <a:lnTo>
                    <a:pt x="545" y="252"/>
                  </a:lnTo>
                  <a:lnTo>
                    <a:pt x="561" y="209"/>
                  </a:lnTo>
                  <a:lnTo>
                    <a:pt x="16" y="0"/>
                  </a:lnTo>
                  <a:lnTo>
                    <a:pt x="0" y="43"/>
                  </a:lnTo>
                  <a:close/>
                </a:path>
              </a:pathLst>
            </a:custGeom>
            <a:solidFill>
              <a:srgbClr val="ACD85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5" name="Freeform 52"/>
            <p:cNvSpPr/>
            <p:nvPr/>
          </p:nvSpPr>
          <p:spPr bwMode="auto">
            <a:xfrm>
              <a:off x="3193063" y="1095024"/>
              <a:ext cx="889470" cy="400676"/>
            </a:xfrm>
            <a:custGeom>
              <a:avLst/>
              <a:gdLst>
                <a:gd name="T0" fmla="*/ 0 w 561"/>
                <a:gd name="T1" fmla="*/ 43 h 252"/>
                <a:gd name="T2" fmla="*/ 545 w 561"/>
                <a:gd name="T3" fmla="*/ 252 h 252"/>
                <a:gd name="T4" fmla="*/ 561 w 561"/>
                <a:gd name="T5" fmla="*/ 209 h 252"/>
                <a:gd name="T6" fmla="*/ 16 w 561"/>
                <a:gd name="T7" fmla="*/ 0 h 252"/>
                <a:gd name="T8" fmla="*/ 0 w 561"/>
                <a:gd name="T9" fmla="*/ 43 h 252"/>
              </a:gdLst>
              <a:ahLst/>
              <a:cxnLst>
                <a:cxn ang="0">
                  <a:pos x="T0" y="T1"/>
                </a:cxn>
                <a:cxn ang="0">
                  <a:pos x="T2" y="T3"/>
                </a:cxn>
                <a:cxn ang="0">
                  <a:pos x="T4" y="T5"/>
                </a:cxn>
                <a:cxn ang="0">
                  <a:pos x="T6" y="T7"/>
                </a:cxn>
                <a:cxn ang="0">
                  <a:pos x="T8" y="T9"/>
                </a:cxn>
              </a:cxnLst>
              <a:rect l="0" t="0" r="r" b="b"/>
              <a:pathLst>
                <a:path w="561" h="252">
                  <a:moveTo>
                    <a:pt x="0" y="43"/>
                  </a:moveTo>
                  <a:lnTo>
                    <a:pt x="545" y="252"/>
                  </a:lnTo>
                  <a:lnTo>
                    <a:pt x="561" y="209"/>
                  </a:lnTo>
                  <a:lnTo>
                    <a:pt x="16" y="0"/>
                  </a:lnTo>
                  <a:lnTo>
                    <a:pt x="0" y="43"/>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6" name="Freeform 53"/>
            <p:cNvSpPr/>
            <p:nvPr/>
          </p:nvSpPr>
          <p:spPr bwMode="auto">
            <a:xfrm>
              <a:off x="2589362" y="1052978"/>
              <a:ext cx="1934812" cy="897812"/>
            </a:xfrm>
            <a:custGeom>
              <a:avLst/>
              <a:gdLst>
                <a:gd name="T0" fmla="*/ 0 w 1219"/>
                <a:gd name="T1" fmla="*/ 118 h 566"/>
                <a:gd name="T2" fmla="*/ 1176 w 1219"/>
                <a:gd name="T3" fmla="*/ 566 h 566"/>
                <a:gd name="T4" fmla="*/ 1219 w 1219"/>
                <a:gd name="T5" fmla="*/ 450 h 566"/>
                <a:gd name="T6" fmla="*/ 45 w 1219"/>
                <a:gd name="T7" fmla="*/ 0 h 566"/>
                <a:gd name="T8" fmla="*/ 0 w 1219"/>
                <a:gd name="T9" fmla="*/ 118 h 566"/>
              </a:gdLst>
              <a:ahLst/>
              <a:cxnLst>
                <a:cxn ang="0">
                  <a:pos x="T0" y="T1"/>
                </a:cxn>
                <a:cxn ang="0">
                  <a:pos x="T2" y="T3"/>
                </a:cxn>
                <a:cxn ang="0">
                  <a:pos x="T4" y="T5"/>
                </a:cxn>
                <a:cxn ang="0">
                  <a:pos x="T6" y="T7"/>
                </a:cxn>
                <a:cxn ang="0">
                  <a:pos x="T8" y="T9"/>
                </a:cxn>
              </a:cxnLst>
              <a:rect l="0" t="0" r="r" b="b"/>
              <a:pathLst>
                <a:path w="1219" h="566">
                  <a:moveTo>
                    <a:pt x="0" y="118"/>
                  </a:moveTo>
                  <a:lnTo>
                    <a:pt x="1176" y="566"/>
                  </a:lnTo>
                  <a:lnTo>
                    <a:pt x="1219" y="450"/>
                  </a:lnTo>
                  <a:lnTo>
                    <a:pt x="45" y="0"/>
                  </a:lnTo>
                  <a:lnTo>
                    <a:pt x="0" y="118"/>
                  </a:lnTo>
                  <a:close/>
                </a:path>
              </a:pathLst>
            </a:custGeom>
            <a:solidFill>
              <a:srgbClr val="5895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7" name="Freeform 54"/>
            <p:cNvSpPr/>
            <p:nvPr/>
          </p:nvSpPr>
          <p:spPr bwMode="auto">
            <a:xfrm>
              <a:off x="2589362" y="1052978"/>
              <a:ext cx="1934812" cy="897812"/>
            </a:xfrm>
            <a:custGeom>
              <a:avLst/>
              <a:gdLst>
                <a:gd name="T0" fmla="*/ 0 w 1219"/>
                <a:gd name="T1" fmla="*/ 118 h 566"/>
                <a:gd name="T2" fmla="*/ 1176 w 1219"/>
                <a:gd name="T3" fmla="*/ 566 h 566"/>
                <a:gd name="T4" fmla="*/ 1219 w 1219"/>
                <a:gd name="T5" fmla="*/ 450 h 566"/>
                <a:gd name="T6" fmla="*/ 45 w 1219"/>
                <a:gd name="T7" fmla="*/ 0 h 566"/>
                <a:gd name="T8" fmla="*/ 0 w 1219"/>
                <a:gd name="T9" fmla="*/ 118 h 566"/>
              </a:gdLst>
              <a:ahLst/>
              <a:cxnLst>
                <a:cxn ang="0">
                  <a:pos x="T0" y="T1"/>
                </a:cxn>
                <a:cxn ang="0">
                  <a:pos x="T2" y="T3"/>
                </a:cxn>
                <a:cxn ang="0">
                  <a:pos x="T4" y="T5"/>
                </a:cxn>
                <a:cxn ang="0">
                  <a:pos x="T6" y="T7"/>
                </a:cxn>
                <a:cxn ang="0">
                  <a:pos x="T8" y="T9"/>
                </a:cxn>
              </a:cxnLst>
              <a:rect l="0" t="0" r="r" b="b"/>
              <a:pathLst>
                <a:path w="1219" h="566">
                  <a:moveTo>
                    <a:pt x="0" y="118"/>
                  </a:moveTo>
                  <a:lnTo>
                    <a:pt x="1176" y="566"/>
                  </a:lnTo>
                  <a:lnTo>
                    <a:pt x="1219" y="450"/>
                  </a:lnTo>
                  <a:lnTo>
                    <a:pt x="45" y="0"/>
                  </a:lnTo>
                  <a:lnTo>
                    <a:pt x="0" y="1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8" name="Freeform 55"/>
            <p:cNvSpPr/>
            <p:nvPr/>
          </p:nvSpPr>
          <p:spPr bwMode="auto">
            <a:xfrm>
              <a:off x="3031004" y="1138307"/>
              <a:ext cx="1157918" cy="468693"/>
            </a:xfrm>
            <a:custGeom>
              <a:avLst/>
              <a:gdLst>
                <a:gd name="T0" fmla="*/ 0 w 730"/>
                <a:gd name="T1" fmla="*/ 16 h 295"/>
                <a:gd name="T2" fmla="*/ 722 w 730"/>
                <a:gd name="T3" fmla="*/ 295 h 295"/>
                <a:gd name="T4" fmla="*/ 730 w 730"/>
                <a:gd name="T5" fmla="*/ 276 h 295"/>
                <a:gd name="T6" fmla="*/ 5 w 730"/>
                <a:gd name="T7" fmla="*/ 0 h 295"/>
                <a:gd name="T8" fmla="*/ 0 w 730"/>
                <a:gd name="T9" fmla="*/ 16 h 295"/>
              </a:gdLst>
              <a:ahLst/>
              <a:cxnLst>
                <a:cxn ang="0">
                  <a:pos x="T0" y="T1"/>
                </a:cxn>
                <a:cxn ang="0">
                  <a:pos x="T2" y="T3"/>
                </a:cxn>
                <a:cxn ang="0">
                  <a:pos x="T4" y="T5"/>
                </a:cxn>
                <a:cxn ang="0">
                  <a:pos x="T6" y="T7"/>
                </a:cxn>
                <a:cxn ang="0">
                  <a:pos x="T8" y="T9"/>
                </a:cxn>
              </a:cxnLst>
              <a:rect l="0" t="0" r="r" b="b"/>
              <a:pathLst>
                <a:path w="730" h="295">
                  <a:moveTo>
                    <a:pt x="0" y="16"/>
                  </a:moveTo>
                  <a:lnTo>
                    <a:pt x="722" y="295"/>
                  </a:lnTo>
                  <a:lnTo>
                    <a:pt x="730" y="276"/>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9" name="Freeform 56"/>
            <p:cNvSpPr/>
            <p:nvPr/>
          </p:nvSpPr>
          <p:spPr bwMode="auto">
            <a:xfrm>
              <a:off x="3031004" y="1138307"/>
              <a:ext cx="1157918" cy="468693"/>
            </a:xfrm>
            <a:custGeom>
              <a:avLst/>
              <a:gdLst>
                <a:gd name="T0" fmla="*/ 0 w 730"/>
                <a:gd name="T1" fmla="*/ 16 h 295"/>
                <a:gd name="T2" fmla="*/ 722 w 730"/>
                <a:gd name="T3" fmla="*/ 295 h 295"/>
                <a:gd name="T4" fmla="*/ 730 w 730"/>
                <a:gd name="T5" fmla="*/ 276 h 295"/>
                <a:gd name="T6" fmla="*/ 5 w 730"/>
                <a:gd name="T7" fmla="*/ 0 h 295"/>
                <a:gd name="T8" fmla="*/ 0 w 730"/>
                <a:gd name="T9" fmla="*/ 16 h 295"/>
              </a:gdLst>
              <a:ahLst/>
              <a:cxnLst>
                <a:cxn ang="0">
                  <a:pos x="T0" y="T1"/>
                </a:cxn>
                <a:cxn ang="0">
                  <a:pos x="T2" y="T3"/>
                </a:cxn>
                <a:cxn ang="0">
                  <a:pos x="T4" y="T5"/>
                </a:cxn>
                <a:cxn ang="0">
                  <a:pos x="T6" y="T7"/>
                </a:cxn>
                <a:cxn ang="0">
                  <a:pos x="T8" y="T9"/>
                </a:cxn>
              </a:cxnLst>
              <a:rect l="0" t="0" r="r" b="b"/>
              <a:pathLst>
                <a:path w="730" h="295">
                  <a:moveTo>
                    <a:pt x="0" y="16"/>
                  </a:moveTo>
                  <a:lnTo>
                    <a:pt x="722" y="295"/>
                  </a:lnTo>
                  <a:lnTo>
                    <a:pt x="730" y="276"/>
                  </a:lnTo>
                  <a:lnTo>
                    <a:pt x="5" y="0"/>
                  </a:lnTo>
                  <a:lnTo>
                    <a:pt x="0" y="16"/>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0" name="Freeform 57"/>
            <p:cNvSpPr/>
            <p:nvPr/>
          </p:nvSpPr>
          <p:spPr bwMode="auto">
            <a:xfrm>
              <a:off x="2632660" y="1321332"/>
              <a:ext cx="524527" cy="326477"/>
            </a:xfrm>
            <a:custGeom>
              <a:avLst/>
              <a:gdLst>
                <a:gd name="T0" fmla="*/ 0 w 331"/>
                <a:gd name="T1" fmla="*/ 94 h 206"/>
                <a:gd name="T2" fmla="*/ 294 w 331"/>
                <a:gd name="T3" fmla="*/ 206 h 206"/>
                <a:gd name="T4" fmla="*/ 331 w 331"/>
                <a:gd name="T5" fmla="*/ 113 h 206"/>
                <a:gd name="T6" fmla="*/ 37 w 331"/>
                <a:gd name="T7" fmla="*/ 0 h 206"/>
                <a:gd name="T8" fmla="*/ 0 w 331"/>
                <a:gd name="T9" fmla="*/ 94 h 206"/>
              </a:gdLst>
              <a:ahLst/>
              <a:cxnLst>
                <a:cxn ang="0">
                  <a:pos x="T0" y="T1"/>
                </a:cxn>
                <a:cxn ang="0">
                  <a:pos x="T2" y="T3"/>
                </a:cxn>
                <a:cxn ang="0">
                  <a:pos x="T4" y="T5"/>
                </a:cxn>
                <a:cxn ang="0">
                  <a:pos x="T6" y="T7"/>
                </a:cxn>
                <a:cxn ang="0">
                  <a:pos x="T8" y="T9"/>
                </a:cxn>
              </a:cxnLst>
              <a:rect l="0" t="0" r="r" b="b"/>
              <a:pathLst>
                <a:path w="331" h="206">
                  <a:moveTo>
                    <a:pt x="0" y="94"/>
                  </a:moveTo>
                  <a:lnTo>
                    <a:pt x="294" y="206"/>
                  </a:lnTo>
                  <a:lnTo>
                    <a:pt x="331" y="113"/>
                  </a:lnTo>
                  <a:lnTo>
                    <a:pt x="37" y="0"/>
                  </a:lnTo>
                  <a:lnTo>
                    <a:pt x="0" y="94"/>
                  </a:lnTo>
                  <a:close/>
                </a:path>
              </a:pathLst>
            </a:custGeom>
            <a:solidFill>
              <a:srgbClr val="FFAD0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1" name="Freeform 58"/>
            <p:cNvSpPr/>
            <p:nvPr/>
          </p:nvSpPr>
          <p:spPr bwMode="auto">
            <a:xfrm>
              <a:off x="3217804" y="1541456"/>
              <a:ext cx="525764" cy="331424"/>
            </a:xfrm>
            <a:custGeom>
              <a:avLst/>
              <a:gdLst>
                <a:gd name="T0" fmla="*/ 0 w 331"/>
                <a:gd name="T1" fmla="*/ 94 h 209"/>
                <a:gd name="T2" fmla="*/ 294 w 331"/>
                <a:gd name="T3" fmla="*/ 209 h 209"/>
                <a:gd name="T4" fmla="*/ 331 w 331"/>
                <a:gd name="T5" fmla="*/ 113 h 209"/>
                <a:gd name="T6" fmla="*/ 34 w 331"/>
                <a:gd name="T7" fmla="*/ 0 h 209"/>
                <a:gd name="T8" fmla="*/ 0 w 331"/>
                <a:gd name="T9" fmla="*/ 94 h 209"/>
              </a:gdLst>
              <a:ahLst/>
              <a:cxnLst>
                <a:cxn ang="0">
                  <a:pos x="T0" y="T1"/>
                </a:cxn>
                <a:cxn ang="0">
                  <a:pos x="T2" y="T3"/>
                </a:cxn>
                <a:cxn ang="0">
                  <a:pos x="T4" y="T5"/>
                </a:cxn>
                <a:cxn ang="0">
                  <a:pos x="T6" y="T7"/>
                </a:cxn>
                <a:cxn ang="0">
                  <a:pos x="T8" y="T9"/>
                </a:cxn>
              </a:cxnLst>
              <a:rect l="0" t="0" r="r" b="b"/>
              <a:pathLst>
                <a:path w="331" h="209">
                  <a:moveTo>
                    <a:pt x="0" y="94"/>
                  </a:moveTo>
                  <a:lnTo>
                    <a:pt x="294" y="209"/>
                  </a:lnTo>
                  <a:lnTo>
                    <a:pt x="331" y="113"/>
                  </a:lnTo>
                  <a:lnTo>
                    <a:pt x="34" y="0"/>
                  </a:lnTo>
                  <a:lnTo>
                    <a:pt x="0" y="94"/>
                  </a:lnTo>
                  <a:close/>
                </a:path>
              </a:pathLst>
            </a:custGeom>
            <a:solidFill>
              <a:srgbClr val="FF493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2" name="Freeform 59"/>
            <p:cNvSpPr/>
            <p:nvPr/>
          </p:nvSpPr>
          <p:spPr bwMode="auto">
            <a:xfrm>
              <a:off x="3217804" y="1541456"/>
              <a:ext cx="525764" cy="331424"/>
            </a:xfrm>
            <a:custGeom>
              <a:avLst/>
              <a:gdLst>
                <a:gd name="T0" fmla="*/ 0 w 331"/>
                <a:gd name="T1" fmla="*/ 94 h 209"/>
                <a:gd name="T2" fmla="*/ 294 w 331"/>
                <a:gd name="T3" fmla="*/ 209 h 209"/>
                <a:gd name="T4" fmla="*/ 331 w 331"/>
                <a:gd name="T5" fmla="*/ 113 h 209"/>
                <a:gd name="T6" fmla="*/ 34 w 331"/>
                <a:gd name="T7" fmla="*/ 0 h 209"/>
                <a:gd name="T8" fmla="*/ 0 w 331"/>
                <a:gd name="T9" fmla="*/ 94 h 209"/>
              </a:gdLst>
              <a:ahLst/>
              <a:cxnLst>
                <a:cxn ang="0">
                  <a:pos x="T0" y="T1"/>
                </a:cxn>
                <a:cxn ang="0">
                  <a:pos x="T2" y="T3"/>
                </a:cxn>
                <a:cxn ang="0">
                  <a:pos x="T4" y="T5"/>
                </a:cxn>
                <a:cxn ang="0">
                  <a:pos x="T6" y="T7"/>
                </a:cxn>
                <a:cxn ang="0">
                  <a:pos x="T8" y="T9"/>
                </a:cxn>
              </a:cxnLst>
              <a:rect l="0" t="0" r="r" b="b"/>
              <a:pathLst>
                <a:path w="331" h="209">
                  <a:moveTo>
                    <a:pt x="0" y="94"/>
                  </a:moveTo>
                  <a:lnTo>
                    <a:pt x="294" y="209"/>
                  </a:lnTo>
                  <a:lnTo>
                    <a:pt x="331" y="113"/>
                  </a:lnTo>
                  <a:lnTo>
                    <a:pt x="34" y="0"/>
                  </a:lnTo>
                  <a:lnTo>
                    <a:pt x="0" y="94"/>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3" name="Freeform 60"/>
            <p:cNvSpPr/>
            <p:nvPr/>
          </p:nvSpPr>
          <p:spPr bwMode="auto">
            <a:xfrm>
              <a:off x="3804186" y="1766528"/>
              <a:ext cx="524527" cy="328950"/>
            </a:xfrm>
            <a:custGeom>
              <a:avLst/>
              <a:gdLst>
                <a:gd name="T0" fmla="*/ 0 w 331"/>
                <a:gd name="T1" fmla="*/ 94 h 207"/>
                <a:gd name="T2" fmla="*/ 294 w 331"/>
                <a:gd name="T3" fmla="*/ 207 h 207"/>
                <a:gd name="T4" fmla="*/ 331 w 331"/>
                <a:gd name="T5" fmla="*/ 113 h 207"/>
                <a:gd name="T6" fmla="*/ 34 w 331"/>
                <a:gd name="T7" fmla="*/ 0 h 207"/>
                <a:gd name="T8" fmla="*/ 0 w 331"/>
                <a:gd name="T9" fmla="*/ 94 h 207"/>
              </a:gdLst>
              <a:ahLst/>
              <a:cxnLst>
                <a:cxn ang="0">
                  <a:pos x="T0" y="T1"/>
                </a:cxn>
                <a:cxn ang="0">
                  <a:pos x="T2" y="T3"/>
                </a:cxn>
                <a:cxn ang="0">
                  <a:pos x="T4" y="T5"/>
                </a:cxn>
                <a:cxn ang="0">
                  <a:pos x="T6" y="T7"/>
                </a:cxn>
                <a:cxn ang="0">
                  <a:pos x="T8" y="T9"/>
                </a:cxn>
              </a:cxnLst>
              <a:rect l="0" t="0" r="r" b="b"/>
              <a:pathLst>
                <a:path w="331" h="207">
                  <a:moveTo>
                    <a:pt x="0" y="94"/>
                  </a:moveTo>
                  <a:lnTo>
                    <a:pt x="294" y="207"/>
                  </a:lnTo>
                  <a:lnTo>
                    <a:pt x="331" y="113"/>
                  </a:lnTo>
                  <a:lnTo>
                    <a:pt x="34" y="0"/>
                  </a:lnTo>
                  <a:lnTo>
                    <a:pt x="0" y="94"/>
                  </a:lnTo>
                  <a:close/>
                </a:path>
              </a:pathLst>
            </a:custGeom>
            <a:solidFill>
              <a:srgbClr val="94B95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4" name="Freeform 61"/>
            <p:cNvSpPr/>
            <p:nvPr/>
          </p:nvSpPr>
          <p:spPr bwMode="auto">
            <a:xfrm>
              <a:off x="3804186" y="1766528"/>
              <a:ext cx="524527" cy="328950"/>
            </a:xfrm>
            <a:custGeom>
              <a:avLst/>
              <a:gdLst>
                <a:gd name="T0" fmla="*/ 0 w 331"/>
                <a:gd name="T1" fmla="*/ 94 h 207"/>
                <a:gd name="T2" fmla="*/ 294 w 331"/>
                <a:gd name="T3" fmla="*/ 207 h 207"/>
                <a:gd name="T4" fmla="*/ 331 w 331"/>
                <a:gd name="T5" fmla="*/ 113 h 207"/>
                <a:gd name="T6" fmla="*/ 34 w 331"/>
                <a:gd name="T7" fmla="*/ 0 h 207"/>
                <a:gd name="T8" fmla="*/ 0 w 331"/>
                <a:gd name="T9" fmla="*/ 94 h 207"/>
              </a:gdLst>
              <a:ahLst/>
              <a:cxnLst>
                <a:cxn ang="0">
                  <a:pos x="T0" y="T1"/>
                </a:cxn>
                <a:cxn ang="0">
                  <a:pos x="T2" y="T3"/>
                </a:cxn>
                <a:cxn ang="0">
                  <a:pos x="T4" y="T5"/>
                </a:cxn>
                <a:cxn ang="0">
                  <a:pos x="T6" y="T7"/>
                </a:cxn>
                <a:cxn ang="0">
                  <a:pos x="T8" y="T9"/>
                </a:cxn>
              </a:cxnLst>
              <a:rect l="0" t="0" r="r" b="b"/>
              <a:pathLst>
                <a:path w="331" h="207">
                  <a:moveTo>
                    <a:pt x="0" y="94"/>
                  </a:moveTo>
                  <a:lnTo>
                    <a:pt x="294" y="207"/>
                  </a:lnTo>
                  <a:lnTo>
                    <a:pt x="331" y="113"/>
                  </a:lnTo>
                  <a:lnTo>
                    <a:pt x="34" y="0"/>
                  </a:lnTo>
                  <a:lnTo>
                    <a:pt x="0" y="94"/>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5" name="Freeform 62"/>
            <p:cNvSpPr/>
            <p:nvPr/>
          </p:nvSpPr>
          <p:spPr bwMode="auto">
            <a:xfrm>
              <a:off x="2398850" y="1665122"/>
              <a:ext cx="1892751" cy="795170"/>
            </a:xfrm>
            <a:custGeom>
              <a:avLst/>
              <a:gdLst>
                <a:gd name="T0" fmla="*/ 0 w 1192"/>
                <a:gd name="T1" fmla="*/ 51 h 501"/>
                <a:gd name="T2" fmla="*/ 1173 w 1192"/>
                <a:gd name="T3" fmla="*/ 501 h 501"/>
                <a:gd name="T4" fmla="*/ 1192 w 1192"/>
                <a:gd name="T5" fmla="*/ 450 h 501"/>
                <a:gd name="T6" fmla="*/ 18 w 1192"/>
                <a:gd name="T7" fmla="*/ 0 h 501"/>
                <a:gd name="T8" fmla="*/ 0 w 1192"/>
                <a:gd name="T9" fmla="*/ 51 h 501"/>
              </a:gdLst>
              <a:ahLst/>
              <a:cxnLst>
                <a:cxn ang="0">
                  <a:pos x="T0" y="T1"/>
                </a:cxn>
                <a:cxn ang="0">
                  <a:pos x="T2" y="T3"/>
                </a:cxn>
                <a:cxn ang="0">
                  <a:pos x="T4" y="T5"/>
                </a:cxn>
                <a:cxn ang="0">
                  <a:pos x="T6" y="T7"/>
                </a:cxn>
                <a:cxn ang="0">
                  <a:pos x="T8" y="T9"/>
                </a:cxn>
              </a:cxnLst>
              <a:rect l="0" t="0" r="r" b="b"/>
              <a:pathLst>
                <a:path w="1192" h="501">
                  <a:moveTo>
                    <a:pt x="0" y="51"/>
                  </a:moveTo>
                  <a:lnTo>
                    <a:pt x="1173" y="501"/>
                  </a:lnTo>
                  <a:lnTo>
                    <a:pt x="1192" y="450"/>
                  </a:lnTo>
                  <a:lnTo>
                    <a:pt x="18" y="0"/>
                  </a:lnTo>
                  <a:lnTo>
                    <a:pt x="0" y="51"/>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6" name="Freeform 63"/>
            <p:cNvSpPr/>
            <p:nvPr/>
          </p:nvSpPr>
          <p:spPr bwMode="auto">
            <a:xfrm>
              <a:off x="2398850" y="1665122"/>
              <a:ext cx="1892751" cy="795170"/>
            </a:xfrm>
            <a:custGeom>
              <a:avLst/>
              <a:gdLst>
                <a:gd name="T0" fmla="*/ 0 w 1192"/>
                <a:gd name="T1" fmla="*/ 51 h 501"/>
                <a:gd name="T2" fmla="*/ 1173 w 1192"/>
                <a:gd name="T3" fmla="*/ 501 h 501"/>
                <a:gd name="T4" fmla="*/ 1192 w 1192"/>
                <a:gd name="T5" fmla="*/ 450 h 501"/>
                <a:gd name="T6" fmla="*/ 18 w 1192"/>
                <a:gd name="T7" fmla="*/ 0 h 501"/>
                <a:gd name="T8" fmla="*/ 0 w 1192"/>
                <a:gd name="T9" fmla="*/ 51 h 501"/>
              </a:gdLst>
              <a:ahLst/>
              <a:cxnLst>
                <a:cxn ang="0">
                  <a:pos x="T0" y="T1"/>
                </a:cxn>
                <a:cxn ang="0">
                  <a:pos x="T2" y="T3"/>
                </a:cxn>
                <a:cxn ang="0">
                  <a:pos x="T4" y="T5"/>
                </a:cxn>
                <a:cxn ang="0">
                  <a:pos x="T6" y="T7"/>
                </a:cxn>
                <a:cxn ang="0">
                  <a:pos x="T8" y="T9"/>
                </a:cxn>
              </a:cxnLst>
              <a:rect l="0" t="0" r="r" b="b"/>
              <a:pathLst>
                <a:path w="1192" h="501">
                  <a:moveTo>
                    <a:pt x="0" y="51"/>
                  </a:moveTo>
                  <a:lnTo>
                    <a:pt x="1173" y="501"/>
                  </a:lnTo>
                  <a:lnTo>
                    <a:pt x="1192" y="450"/>
                  </a:lnTo>
                  <a:lnTo>
                    <a:pt x="18" y="0"/>
                  </a:lnTo>
                  <a:lnTo>
                    <a:pt x="0" y="51"/>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7" name="Freeform 64"/>
            <p:cNvSpPr/>
            <p:nvPr/>
          </p:nvSpPr>
          <p:spPr bwMode="auto">
            <a:xfrm>
              <a:off x="2614104" y="1490754"/>
              <a:ext cx="479992" cy="205285"/>
            </a:xfrm>
            <a:custGeom>
              <a:avLst/>
              <a:gdLst>
                <a:gd name="T0" fmla="*/ 0 w 302"/>
                <a:gd name="T1" fmla="*/ 16 h 129"/>
                <a:gd name="T2" fmla="*/ 294 w 302"/>
                <a:gd name="T3" fmla="*/ 129 h 129"/>
                <a:gd name="T4" fmla="*/ 302 w 302"/>
                <a:gd name="T5" fmla="*/ 113 h 129"/>
                <a:gd name="T6" fmla="*/ 5 w 302"/>
                <a:gd name="T7" fmla="*/ 0 h 129"/>
                <a:gd name="T8" fmla="*/ 0 w 302"/>
                <a:gd name="T9" fmla="*/ 16 h 129"/>
              </a:gdLst>
              <a:ahLst/>
              <a:cxnLst>
                <a:cxn ang="0">
                  <a:pos x="T0" y="T1"/>
                </a:cxn>
                <a:cxn ang="0">
                  <a:pos x="T2" y="T3"/>
                </a:cxn>
                <a:cxn ang="0">
                  <a:pos x="T4" y="T5"/>
                </a:cxn>
                <a:cxn ang="0">
                  <a:pos x="T6" y="T7"/>
                </a:cxn>
                <a:cxn ang="0">
                  <a:pos x="T8" y="T9"/>
                </a:cxn>
              </a:cxnLst>
              <a:rect l="0" t="0" r="r" b="b"/>
              <a:pathLst>
                <a:path w="302" h="129">
                  <a:moveTo>
                    <a:pt x="0" y="16"/>
                  </a:moveTo>
                  <a:lnTo>
                    <a:pt x="294" y="129"/>
                  </a:lnTo>
                  <a:lnTo>
                    <a:pt x="302" y="113"/>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8" name="Freeform 65"/>
            <p:cNvSpPr/>
            <p:nvPr/>
          </p:nvSpPr>
          <p:spPr bwMode="auto">
            <a:xfrm>
              <a:off x="2594310" y="1537747"/>
              <a:ext cx="478755" cy="208994"/>
            </a:xfrm>
            <a:custGeom>
              <a:avLst/>
              <a:gdLst>
                <a:gd name="T0" fmla="*/ 0 w 302"/>
                <a:gd name="T1" fmla="*/ 18 h 131"/>
                <a:gd name="T2" fmla="*/ 296 w 302"/>
                <a:gd name="T3" fmla="*/ 131 h 131"/>
                <a:gd name="T4" fmla="*/ 302 w 302"/>
                <a:gd name="T5" fmla="*/ 112 h 131"/>
                <a:gd name="T6" fmla="*/ 8 w 302"/>
                <a:gd name="T7" fmla="*/ 0 h 131"/>
                <a:gd name="T8" fmla="*/ 0 w 302"/>
                <a:gd name="T9" fmla="*/ 18 h 131"/>
              </a:gdLst>
              <a:ahLst/>
              <a:cxnLst>
                <a:cxn ang="0">
                  <a:pos x="T0" y="T1"/>
                </a:cxn>
                <a:cxn ang="0">
                  <a:pos x="T2" y="T3"/>
                </a:cxn>
                <a:cxn ang="0">
                  <a:pos x="T4" y="T5"/>
                </a:cxn>
                <a:cxn ang="0">
                  <a:pos x="T6" y="T7"/>
                </a:cxn>
                <a:cxn ang="0">
                  <a:pos x="T8" y="T9"/>
                </a:cxn>
              </a:cxnLst>
              <a:rect l="0" t="0" r="r" b="b"/>
              <a:pathLst>
                <a:path w="302" h="131">
                  <a:moveTo>
                    <a:pt x="0" y="18"/>
                  </a:moveTo>
                  <a:lnTo>
                    <a:pt x="296" y="131"/>
                  </a:lnTo>
                  <a:lnTo>
                    <a:pt x="302" y="112"/>
                  </a:lnTo>
                  <a:lnTo>
                    <a:pt x="8"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9" name="Freeform 66"/>
            <p:cNvSpPr/>
            <p:nvPr/>
          </p:nvSpPr>
          <p:spPr bwMode="auto">
            <a:xfrm>
              <a:off x="2576991" y="1589686"/>
              <a:ext cx="478755" cy="202811"/>
            </a:xfrm>
            <a:custGeom>
              <a:avLst/>
              <a:gdLst>
                <a:gd name="T0" fmla="*/ 0 w 302"/>
                <a:gd name="T1" fmla="*/ 16 h 128"/>
                <a:gd name="T2" fmla="*/ 294 w 302"/>
                <a:gd name="T3" fmla="*/ 128 h 128"/>
                <a:gd name="T4" fmla="*/ 302 w 302"/>
                <a:gd name="T5" fmla="*/ 112 h 128"/>
                <a:gd name="T6" fmla="*/ 8 w 302"/>
                <a:gd name="T7" fmla="*/ 0 h 128"/>
                <a:gd name="T8" fmla="*/ 0 w 302"/>
                <a:gd name="T9" fmla="*/ 16 h 128"/>
              </a:gdLst>
              <a:ahLst/>
              <a:cxnLst>
                <a:cxn ang="0">
                  <a:pos x="T0" y="T1"/>
                </a:cxn>
                <a:cxn ang="0">
                  <a:pos x="T2" y="T3"/>
                </a:cxn>
                <a:cxn ang="0">
                  <a:pos x="T4" y="T5"/>
                </a:cxn>
                <a:cxn ang="0">
                  <a:pos x="T6" y="T7"/>
                </a:cxn>
                <a:cxn ang="0">
                  <a:pos x="T8" y="T9"/>
                </a:cxn>
              </a:cxnLst>
              <a:rect l="0" t="0" r="r" b="b"/>
              <a:pathLst>
                <a:path w="302" h="128">
                  <a:moveTo>
                    <a:pt x="0" y="16"/>
                  </a:moveTo>
                  <a:lnTo>
                    <a:pt x="294" y="128"/>
                  </a:lnTo>
                  <a:lnTo>
                    <a:pt x="302" y="112"/>
                  </a:lnTo>
                  <a:lnTo>
                    <a:pt x="8"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0" name="Freeform 67"/>
            <p:cNvSpPr/>
            <p:nvPr/>
          </p:nvSpPr>
          <p:spPr bwMode="auto">
            <a:xfrm>
              <a:off x="2558435" y="1635442"/>
              <a:ext cx="306799" cy="140979"/>
            </a:xfrm>
            <a:custGeom>
              <a:avLst/>
              <a:gdLst>
                <a:gd name="T0" fmla="*/ 0 w 193"/>
                <a:gd name="T1" fmla="*/ 19 h 89"/>
                <a:gd name="T2" fmla="*/ 187 w 193"/>
                <a:gd name="T3" fmla="*/ 89 h 89"/>
                <a:gd name="T4" fmla="*/ 193 w 193"/>
                <a:gd name="T5" fmla="*/ 73 h 89"/>
                <a:gd name="T6" fmla="*/ 6 w 193"/>
                <a:gd name="T7" fmla="*/ 0 h 89"/>
                <a:gd name="T8" fmla="*/ 0 w 193"/>
                <a:gd name="T9" fmla="*/ 19 h 89"/>
              </a:gdLst>
              <a:ahLst/>
              <a:cxnLst>
                <a:cxn ang="0">
                  <a:pos x="T0" y="T1"/>
                </a:cxn>
                <a:cxn ang="0">
                  <a:pos x="T2" y="T3"/>
                </a:cxn>
                <a:cxn ang="0">
                  <a:pos x="T4" y="T5"/>
                </a:cxn>
                <a:cxn ang="0">
                  <a:pos x="T6" y="T7"/>
                </a:cxn>
                <a:cxn ang="0">
                  <a:pos x="T8" y="T9"/>
                </a:cxn>
              </a:cxnLst>
              <a:rect l="0" t="0" r="r" b="b"/>
              <a:pathLst>
                <a:path w="193" h="89">
                  <a:moveTo>
                    <a:pt x="0" y="19"/>
                  </a:moveTo>
                  <a:lnTo>
                    <a:pt x="187" y="89"/>
                  </a:lnTo>
                  <a:lnTo>
                    <a:pt x="193" y="73"/>
                  </a:lnTo>
                  <a:lnTo>
                    <a:pt x="6" y="0"/>
                  </a:lnTo>
                  <a:lnTo>
                    <a:pt x="0" y="19"/>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1" name="Freeform 68"/>
            <p:cNvSpPr/>
            <p:nvPr/>
          </p:nvSpPr>
          <p:spPr bwMode="auto">
            <a:xfrm>
              <a:off x="3200485" y="1713352"/>
              <a:ext cx="475043" cy="207758"/>
            </a:xfrm>
            <a:custGeom>
              <a:avLst/>
              <a:gdLst>
                <a:gd name="T0" fmla="*/ 0 w 299"/>
                <a:gd name="T1" fmla="*/ 18 h 131"/>
                <a:gd name="T2" fmla="*/ 294 w 299"/>
                <a:gd name="T3" fmla="*/ 131 h 131"/>
                <a:gd name="T4" fmla="*/ 299 w 299"/>
                <a:gd name="T5" fmla="*/ 112 h 131"/>
                <a:gd name="T6" fmla="*/ 5 w 299"/>
                <a:gd name="T7" fmla="*/ 0 h 131"/>
                <a:gd name="T8" fmla="*/ 0 w 299"/>
                <a:gd name="T9" fmla="*/ 18 h 131"/>
              </a:gdLst>
              <a:ahLst/>
              <a:cxnLst>
                <a:cxn ang="0">
                  <a:pos x="T0" y="T1"/>
                </a:cxn>
                <a:cxn ang="0">
                  <a:pos x="T2" y="T3"/>
                </a:cxn>
                <a:cxn ang="0">
                  <a:pos x="T4" y="T5"/>
                </a:cxn>
                <a:cxn ang="0">
                  <a:pos x="T6" y="T7"/>
                </a:cxn>
                <a:cxn ang="0">
                  <a:pos x="T8" y="T9"/>
                </a:cxn>
              </a:cxnLst>
              <a:rect l="0" t="0" r="r" b="b"/>
              <a:pathLst>
                <a:path w="299" h="131">
                  <a:moveTo>
                    <a:pt x="0" y="18"/>
                  </a:moveTo>
                  <a:lnTo>
                    <a:pt x="294" y="131"/>
                  </a:lnTo>
                  <a:lnTo>
                    <a:pt x="299" y="112"/>
                  </a:lnTo>
                  <a:lnTo>
                    <a:pt x="5"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2" name="Freeform 69"/>
            <p:cNvSpPr/>
            <p:nvPr/>
          </p:nvSpPr>
          <p:spPr bwMode="auto">
            <a:xfrm>
              <a:off x="3200485" y="1713352"/>
              <a:ext cx="475043" cy="207758"/>
            </a:xfrm>
            <a:custGeom>
              <a:avLst/>
              <a:gdLst>
                <a:gd name="T0" fmla="*/ 0 w 299"/>
                <a:gd name="T1" fmla="*/ 18 h 131"/>
                <a:gd name="T2" fmla="*/ 294 w 299"/>
                <a:gd name="T3" fmla="*/ 131 h 131"/>
                <a:gd name="T4" fmla="*/ 299 w 299"/>
                <a:gd name="T5" fmla="*/ 112 h 131"/>
                <a:gd name="T6" fmla="*/ 5 w 299"/>
                <a:gd name="T7" fmla="*/ 0 h 131"/>
                <a:gd name="T8" fmla="*/ 0 w 299"/>
                <a:gd name="T9" fmla="*/ 18 h 131"/>
              </a:gdLst>
              <a:ahLst/>
              <a:cxnLst>
                <a:cxn ang="0">
                  <a:pos x="T0" y="T1"/>
                </a:cxn>
                <a:cxn ang="0">
                  <a:pos x="T2" y="T3"/>
                </a:cxn>
                <a:cxn ang="0">
                  <a:pos x="T4" y="T5"/>
                </a:cxn>
                <a:cxn ang="0">
                  <a:pos x="T6" y="T7"/>
                </a:cxn>
                <a:cxn ang="0">
                  <a:pos x="T8" y="T9"/>
                </a:cxn>
              </a:cxnLst>
              <a:rect l="0" t="0" r="r" b="b"/>
              <a:pathLst>
                <a:path w="299" h="131">
                  <a:moveTo>
                    <a:pt x="0" y="18"/>
                  </a:moveTo>
                  <a:lnTo>
                    <a:pt x="294" y="131"/>
                  </a:lnTo>
                  <a:lnTo>
                    <a:pt x="299" y="112"/>
                  </a:lnTo>
                  <a:lnTo>
                    <a:pt x="5" y="0"/>
                  </a:lnTo>
                  <a:lnTo>
                    <a:pt x="0" y="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3" name="Freeform 70"/>
            <p:cNvSpPr/>
            <p:nvPr/>
          </p:nvSpPr>
          <p:spPr bwMode="auto">
            <a:xfrm>
              <a:off x="3179455" y="1764054"/>
              <a:ext cx="479992" cy="202811"/>
            </a:xfrm>
            <a:custGeom>
              <a:avLst/>
              <a:gdLst>
                <a:gd name="T0" fmla="*/ 0 w 302"/>
                <a:gd name="T1" fmla="*/ 16 h 128"/>
                <a:gd name="T2" fmla="*/ 296 w 302"/>
                <a:gd name="T3" fmla="*/ 128 h 128"/>
                <a:gd name="T4" fmla="*/ 302 w 302"/>
                <a:gd name="T5" fmla="*/ 112 h 128"/>
                <a:gd name="T6" fmla="*/ 8 w 302"/>
                <a:gd name="T7" fmla="*/ 0 h 128"/>
                <a:gd name="T8" fmla="*/ 0 w 302"/>
                <a:gd name="T9" fmla="*/ 16 h 128"/>
              </a:gdLst>
              <a:ahLst/>
              <a:cxnLst>
                <a:cxn ang="0">
                  <a:pos x="T0" y="T1"/>
                </a:cxn>
                <a:cxn ang="0">
                  <a:pos x="T2" y="T3"/>
                </a:cxn>
                <a:cxn ang="0">
                  <a:pos x="T4" y="T5"/>
                </a:cxn>
                <a:cxn ang="0">
                  <a:pos x="T6" y="T7"/>
                </a:cxn>
                <a:cxn ang="0">
                  <a:pos x="T8" y="T9"/>
                </a:cxn>
              </a:cxnLst>
              <a:rect l="0" t="0" r="r" b="b"/>
              <a:pathLst>
                <a:path w="302" h="128">
                  <a:moveTo>
                    <a:pt x="0" y="16"/>
                  </a:moveTo>
                  <a:lnTo>
                    <a:pt x="296" y="128"/>
                  </a:lnTo>
                  <a:lnTo>
                    <a:pt x="302" y="112"/>
                  </a:lnTo>
                  <a:lnTo>
                    <a:pt x="8"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4" name="Freeform 71"/>
            <p:cNvSpPr/>
            <p:nvPr/>
          </p:nvSpPr>
          <p:spPr bwMode="auto">
            <a:xfrm>
              <a:off x="3162136" y="1809811"/>
              <a:ext cx="479992" cy="207758"/>
            </a:xfrm>
            <a:custGeom>
              <a:avLst/>
              <a:gdLst>
                <a:gd name="T0" fmla="*/ 0 w 302"/>
                <a:gd name="T1" fmla="*/ 19 h 131"/>
                <a:gd name="T2" fmla="*/ 294 w 302"/>
                <a:gd name="T3" fmla="*/ 131 h 131"/>
                <a:gd name="T4" fmla="*/ 302 w 302"/>
                <a:gd name="T5" fmla="*/ 113 h 131"/>
                <a:gd name="T6" fmla="*/ 5 w 302"/>
                <a:gd name="T7" fmla="*/ 0 h 131"/>
                <a:gd name="T8" fmla="*/ 0 w 302"/>
                <a:gd name="T9" fmla="*/ 19 h 131"/>
              </a:gdLst>
              <a:ahLst/>
              <a:cxnLst>
                <a:cxn ang="0">
                  <a:pos x="T0" y="T1"/>
                </a:cxn>
                <a:cxn ang="0">
                  <a:pos x="T2" y="T3"/>
                </a:cxn>
                <a:cxn ang="0">
                  <a:pos x="T4" y="T5"/>
                </a:cxn>
                <a:cxn ang="0">
                  <a:pos x="T6" y="T7"/>
                </a:cxn>
                <a:cxn ang="0">
                  <a:pos x="T8" y="T9"/>
                </a:cxn>
              </a:cxnLst>
              <a:rect l="0" t="0" r="r" b="b"/>
              <a:pathLst>
                <a:path w="302" h="131">
                  <a:moveTo>
                    <a:pt x="0" y="19"/>
                  </a:moveTo>
                  <a:lnTo>
                    <a:pt x="294" y="131"/>
                  </a:lnTo>
                  <a:lnTo>
                    <a:pt x="302" y="113"/>
                  </a:lnTo>
                  <a:lnTo>
                    <a:pt x="5" y="0"/>
                  </a:lnTo>
                  <a:lnTo>
                    <a:pt x="0" y="19"/>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5" name="Freeform 72"/>
            <p:cNvSpPr/>
            <p:nvPr/>
          </p:nvSpPr>
          <p:spPr bwMode="auto">
            <a:xfrm>
              <a:off x="3144816" y="1860513"/>
              <a:ext cx="306799" cy="140979"/>
            </a:xfrm>
            <a:custGeom>
              <a:avLst/>
              <a:gdLst>
                <a:gd name="T0" fmla="*/ 0 w 193"/>
                <a:gd name="T1" fmla="*/ 16 h 89"/>
                <a:gd name="T2" fmla="*/ 185 w 193"/>
                <a:gd name="T3" fmla="*/ 89 h 89"/>
                <a:gd name="T4" fmla="*/ 193 w 193"/>
                <a:gd name="T5" fmla="*/ 70 h 89"/>
                <a:gd name="T6" fmla="*/ 5 w 193"/>
                <a:gd name="T7" fmla="*/ 0 h 89"/>
                <a:gd name="T8" fmla="*/ 0 w 193"/>
                <a:gd name="T9" fmla="*/ 16 h 89"/>
              </a:gdLst>
              <a:ahLst/>
              <a:cxnLst>
                <a:cxn ang="0">
                  <a:pos x="T0" y="T1"/>
                </a:cxn>
                <a:cxn ang="0">
                  <a:pos x="T2" y="T3"/>
                </a:cxn>
                <a:cxn ang="0">
                  <a:pos x="T4" y="T5"/>
                </a:cxn>
                <a:cxn ang="0">
                  <a:pos x="T6" y="T7"/>
                </a:cxn>
                <a:cxn ang="0">
                  <a:pos x="T8" y="T9"/>
                </a:cxn>
              </a:cxnLst>
              <a:rect l="0" t="0" r="r" b="b"/>
              <a:pathLst>
                <a:path w="193" h="89">
                  <a:moveTo>
                    <a:pt x="0" y="16"/>
                  </a:moveTo>
                  <a:lnTo>
                    <a:pt x="185" y="89"/>
                  </a:lnTo>
                  <a:lnTo>
                    <a:pt x="193" y="70"/>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6" name="Freeform 73"/>
            <p:cNvSpPr/>
            <p:nvPr/>
          </p:nvSpPr>
          <p:spPr bwMode="auto">
            <a:xfrm>
              <a:off x="3781918" y="1938423"/>
              <a:ext cx="478755" cy="207758"/>
            </a:xfrm>
            <a:custGeom>
              <a:avLst/>
              <a:gdLst>
                <a:gd name="T0" fmla="*/ 0 w 302"/>
                <a:gd name="T1" fmla="*/ 18 h 131"/>
                <a:gd name="T2" fmla="*/ 297 w 302"/>
                <a:gd name="T3" fmla="*/ 131 h 131"/>
                <a:gd name="T4" fmla="*/ 302 w 302"/>
                <a:gd name="T5" fmla="*/ 112 h 131"/>
                <a:gd name="T6" fmla="*/ 8 w 302"/>
                <a:gd name="T7" fmla="*/ 0 h 131"/>
                <a:gd name="T8" fmla="*/ 0 w 302"/>
                <a:gd name="T9" fmla="*/ 18 h 131"/>
              </a:gdLst>
              <a:ahLst/>
              <a:cxnLst>
                <a:cxn ang="0">
                  <a:pos x="T0" y="T1"/>
                </a:cxn>
                <a:cxn ang="0">
                  <a:pos x="T2" y="T3"/>
                </a:cxn>
                <a:cxn ang="0">
                  <a:pos x="T4" y="T5"/>
                </a:cxn>
                <a:cxn ang="0">
                  <a:pos x="T6" y="T7"/>
                </a:cxn>
                <a:cxn ang="0">
                  <a:pos x="T8" y="T9"/>
                </a:cxn>
              </a:cxnLst>
              <a:rect l="0" t="0" r="r" b="b"/>
              <a:pathLst>
                <a:path w="302" h="131">
                  <a:moveTo>
                    <a:pt x="0" y="18"/>
                  </a:moveTo>
                  <a:lnTo>
                    <a:pt x="297" y="131"/>
                  </a:lnTo>
                  <a:lnTo>
                    <a:pt x="302" y="112"/>
                  </a:lnTo>
                  <a:lnTo>
                    <a:pt x="8"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7" name="Freeform 74"/>
            <p:cNvSpPr/>
            <p:nvPr/>
          </p:nvSpPr>
          <p:spPr bwMode="auto">
            <a:xfrm>
              <a:off x="3781918" y="1938423"/>
              <a:ext cx="478755" cy="207758"/>
            </a:xfrm>
            <a:custGeom>
              <a:avLst/>
              <a:gdLst>
                <a:gd name="T0" fmla="*/ 0 w 302"/>
                <a:gd name="T1" fmla="*/ 18 h 131"/>
                <a:gd name="T2" fmla="*/ 297 w 302"/>
                <a:gd name="T3" fmla="*/ 131 h 131"/>
                <a:gd name="T4" fmla="*/ 302 w 302"/>
                <a:gd name="T5" fmla="*/ 112 h 131"/>
                <a:gd name="T6" fmla="*/ 8 w 302"/>
                <a:gd name="T7" fmla="*/ 0 h 131"/>
                <a:gd name="T8" fmla="*/ 0 w 302"/>
                <a:gd name="T9" fmla="*/ 18 h 131"/>
              </a:gdLst>
              <a:ahLst/>
              <a:cxnLst>
                <a:cxn ang="0">
                  <a:pos x="T0" y="T1"/>
                </a:cxn>
                <a:cxn ang="0">
                  <a:pos x="T2" y="T3"/>
                </a:cxn>
                <a:cxn ang="0">
                  <a:pos x="T4" y="T5"/>
                </a:cxn>
                <a:cxn ang="0">
                  <a:pos x="T6" y="T7"/>
                </a:cxn>
                <a:cxn ang="0">
                  <a:pos x="T8" y="T9"/>
                </a:cxn>
              </a:cxnLst>
              <a:rect l="0" t="0" r="r" b="b"/>
              <a:pathLst>
                <a:path w="302" h="131">
                  <a:moveTo>
                    <a:pt x="0" y="18"/>
                  </a:moveTo>
                  <a:lnTo>
                    <a:pt x="297" y="131"/>
                  </a:lnTo>
                  <a:lnTo>
                    <a:pt x="302" y="112"/>
                  </a:lnTo>
                  <a:lnTo>
                    <a:pt x="8" y="0"/>
                  </a:lnTo>
                  <a:lnTo>
                    <a:pt x="0" y="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8" name="Freeform 75"/>
            <p:cNvSpPr/>
            <p:nvPr/>
          </p:nvSpPr>
          <p:spPr bwMode="auto">
            <a:xfrm>
              <a:off x="3763362" y="1984179"/>
              <a:ext cx="481228" cy="207758"/>
            </a:xfrm>
            <a:custGeom>
              <a:avLst/>
              <a:gdLst>
                <a:gd name="T0" fmla="*/ 0 w 303"/>
                <a:gd name="T1" fmla="*/ 19 h 131"/>
                <a:gd name="T2" fmla="*/ 295 w 303"/>
                <a:gd name="T3" fmla="*/ 131 h 131"/>
                <a:gd name="T4" fmla="*/ 303 w 303"/>
                <a:gd name="T5" fmla="*/ 113 h 131"/>
                <a:gd name="T6" fmla="*/ 9 w 303"/>
                <a:gd name="T7" fmla="*/ 0 h 131"/>
                <a:gd name="T8" fmla="*/ 0 w 303"/>
                <a:gd name="T9" fmla="*/ 19 h 131"/>
              </a:gdLst>
              <a:ahLst/>
              <a:cxnLst>
                <a:cxn ang="0">
                  <a:pos x="T0" y="T1"/>
                </a:cxn>
                <a:cxn ang="0">
                  <a:pos x="T2" y="T3"/>
                </a:cxn>
                <a:cxn ang="0">
                  <a:pos x="T4" y="T5"/>
                </a:cxn>
                <a:cxn ang="0">
                  <a:pos x="T6" y="T7"/>
                </a:cxn>
                <a:cxn ang="0">
                  <a:pos x="T8" y="T9"/>
                </a:cxn>
              </a:cxnLst>
              <a:rect l="0" t="0" r="r" b="b"/>
              <a:pathLst>
                <a:path w="303" h="131">
                  <a:moveTo>
                    <a:pt x="0" y="19"/>
                  </a:moveTo>
                  <a:lnTo>
                    <a:pt x="295" y="131"/>
                  </a:lnTo>
                  <a:lnTo>
                    <a:pt x="303" y="113"/>
                  </a:lnTo>
                  <a:lnTo>
                    <a:pt x="9" y="0"/>
                  </a:lnTo>
                  <a:lnTo>
                    <a:pt x="0" y="19"/>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9" name="Freeform 76"/>
            <p:cNvSpPr/>
            <p:nvPr/>
          </p:nvSpPr>
          <p:spPr bwMode="auto">
            <a:xfrm>
              <a:off x="3763362" y="1984179"/>
              <a:ext cx="481228" cy="207758"/>
            </a:xfrm>
            <a:custGeom>
              <a:avLst/>
              <a:gdLst>
                <a:gd name="T0" fmla="*/ 0 w 303"/>
                <a:gd name="T1" fmla="*/ 19 h 131"/>
                <a:gd name="T2" fmla="*/ 295 w 303"/>
                <a:gd name="T3" fmla="*/ 131 h 131"/>
                <a:gd name="T4" fmla="*/ 303 w 303"/>
                <a:gd name="T5" fmla="*/ 113 h 131"/>
                <a:gd name="T6" fmla="*/ 9 w 303"/>
                <a:gd name="T7" fmla="*/ 0 h 131"/>
                <a:gd name="T8" fmla="*/ 0 w 303"/>
                <a:gd name="T9" fmla="*/ 19 h 131"/>
              </a:gdLst>
              <a:ahLst/>
              <a:cxnLst>
                <a:cxn ang="0">
                  <a:pos x="T0" y="T1"/>
                </a:cxn>
                <a:cxn ang="0">
                  <a:pos x="T2" y="T3"/>
                </a:cxn>
                <a:cxn ang="0">
                  <a:pos x="T4" y="T5"/>
                </a:cxn>
                <a:cxn ang="0">
                  <a:pos x="T6" y="T7"/>
                </a:cxn>
                <a:cxn ang="0">
                  <a:pos x="T8" y="T9"/>
                </a:cxn>
              </a:cxnLst>
              <a:rect l="0" t="0" r="r" b="b"/>
              <a:pathLst>
                <a:path w="303" h="131">
                  <a:moveTo>
                    <a:pt x="0" y="19"/>
                  </a:moveTo>
                  <a:lnTo>
                    <a:pt x="295" y="131"/>
                  </a:lnTo>
                  <a:lnTo>
                    <a:pt x="303" y="113"/>
                  </a:lnTo>
                  <a:lnTo>
                    <a:pt x="9" y="0"/>
                  </a:lnTo>
                  <a:lnTo>
                    <a:pt x="0" y="19"/>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0" name="Freeform 77"/>
            <p:cNvSpPr/>
            <p:nvPr/>
          </p:nvSpPr>
          <p:spPr bwMode="auto">
            <a:xfrm>
              <a:off x="3748517" y="2034882"/>
              <a:ext cx="478754" cy="205285"/>
            </a:xfrm>
            <a:custGeom>
              <a:avLst/>
              <a:gdLst>
                <a:gd name="T0" fmla="*/ 0 w 302"/>
                <a:gd name="T1" fmla="*/ 16 h 129"/>
                <a:gd name="T2" fmla="*/ 294 w 302"/>
                <a:gd name="T3" fmla="*/ 129 h 129"/>
                <a:gd name="T4" fmla="*/ 302 w 302"/>
                <a:gd name="T5" fmla="*/ 113 h 129"/>
                <a:gd name="T6" fmla="*/ 5 w 302"/>
                <a:gd name="T7" fmla="*/ 0 h 129"/>
                <a:gd name="T8" fmla="*/ 0 w 302"/>
                <a:gd name="T9" fmla="*/ 16 h 129"/>
              </a:gdLst>
              <a:ahLst/>
              <a:cxnLst>
                <a:cxn ang="0">
                  <a:pos x="T0" y="T1"/>
                </a:cxn>
                <a:cxn ang="0">
                  <a:pos x="T2" y="T3"/>
                </a:cxn>
                <a:cxn ang="0">
                  <a:pos x="T4" y="T5"/>
                </a:cxn>
                <a:cxn ang="0">
                  <a:pos x="T6" y="T7"/>
                </a:cxn>
                <a:cxn ang="0">
                  <a:pos x="T8" y="T9"/>
                </a:cxn>
              </a:cxnLst>
              <a:rect l="0" t="0" r="r" b="b"/>
              <a:pathLst>
                <a:path w="302" h="129">
                  <a:moveTo>
                    <a:pt x="0" y="16"/>
                  </a:moveTo>
                  <a:lnTo>
                    <a:pt x="294" y="129"/>
                  </a:lnTo>
                  <a:lnTo>
                    <a:pt x="302" y="113"/>
                  </a:lnTo>
                  <a:lnTo>
                    <a:pt x="5" y="0"/>
                  </a:lnTo>
                  <a:lnTo>
                    <a:pt x="0" y="16"/>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1" name="Freeform 78"/>
            <p:cNvSpPr/>
            <p:nvPr/>
          </p:nvSpPr>
          <p:spPr bwMode="auto">
            <a:xfrm>
              <a:off x="3748517" y="2034882"/>
              <a:ext cx="478754" cy="205285"/>
            </a:xfrm>
            <a:custGeom>
              <a:avLst/>
              <a:gdLst>
                <a:gd name="T0" fmla="*/ 0 w 302"/>
                <a:gd name="T1" fmla="*/ 16 h 129"/>
                <a:gd name="T2" fmla="*/ 294 w 302"/>
                <a:gd name="T3" fmla="*/ 129 h 129"/>
                <a:gd name="T4" fmla="*/ 302 w 302"/>
                <a:gd name="T5" fmla="*/ 113 h 129"/>
                <a:gd name="T6" fmla="*/ 5 w 302"/>
                <a:gd name="T7" fmla="*/ 0 h 129"/>
                <a:gd name="T8" fmla="*/ 0 w 302"/>
                <a:gd name="T9" fmla="*/ 16 h 129"/>
              </a:gdLst>
              <a:ahLst/>
              <a:cxnLst>
                <a:cxn ang="0">
                  <a:pos x="T0" y="T1"/>
                </a:cxn>
                <a:cxn ang="0">
                  <a:pos x="T2" y="T3"/>
                </a:cxn>
                <a:cxn ang="0">
                  <a:pos x="T4" y="T5"/>
                </a:cxn>
                <a:cxn ang="0">
                  <a:pos x="T6" y="T7"/>
                </a:cxn>
                <a:cxn ang="0">
                  <a:pos x="T8" y="T9"/>
                </a:cxn>
              </a:cxnLst>
              <a:rect l="0" t="0" r="r" b="b"/>
              <a:pathLst>
                <a:path w="302" h="129">
                  <a:moveTo>
                    <a:pt x="0" y="16"/>
                  </a:moveTo>
                  <a:lnTo>
                    <a:pt x="294" y="129"/>
                  </a:lnTo>
                  <a:lnTo>
                    <a:pt x="302" y="113"/>
                  </a:lnTo>
                  <a:lnTo>
                    <a:pt x="5" y="0"/>
                  </a:lnTo>
                  <a:lnTo>
                    <a:pt x="0" y="16"/>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2" name="Freeform 79"/>
            <p:cNvSpPr/>
            <p:nvPr/>
          </p:nvSpPr>
          <p:spPr bwMode="auto">
            <a:xfrm>
              <a:off x="3726250" y="2083111"/>
              <a:ext cx="310510" cy="139742"/>
            </a:xfrm>
            <a:custGeom>
              <a:avLst/>
              <a:gdLst>
                <a:gd name="T0" fmla="*/ 0 w 196"/>
                <a:gd name="T1" fmla="*/ 18 h 88"/>
                <a:gd name="T2" fmla="*/ 188 w 196"/>
                <a:gd name="T3" fmla="*/ 88 h 88"/>
                <a:gd name="T4" fmla="*/ 196 w 196"/>
                <a:gd name="T5" fmla="*/ 72 h 88"/>
                <a:gd name="T6" fmla="*/ 8 w 196"/>
                <a:gd name="T7" fmla="*/ 0 h 88"/>
                <a:gd name="T8" fmla="*/ 0 w 196"/>
                <a:gd name="T9" fmla="*/ 18 h 88"/>
              </a:gdLst>
              <a:ahLst/>
              <a:cxnLst>
                <a:cxn ang="0">
                  <a:pos x="T0" y="T1"/>
                </a:cxn>
                <a:cxn ang="0">
                  <a:pos x="T2" y="T3"/>
                </a:cxn>
                <a:cxn ang="0">
                  <a:pos x="T4" y="T5"/>
                </a:cxn>
                <a:cxn ang="0">
                  <a:pos x="T6" y="T7"/>
                </a:cxn>
                <a:cxn ang="0">
                  <a:pos x="T8" y="T9"/>
                </a:cxn>
              </a:cxnLst>
              <a:rect l="0" t="0" r="r" b="b"/>
              <a:pathLst>
                <a:path w="196" h="88">
                  <a:moveTo>
                    <a:pt x="0" y="18"/>
                  </a:moveTo>
                  <a:lnTo>
                    <a:pt x="188" y="88"/>
                  </a:lnTo>
                  <a:lnTo>
                    <a:pt x="196" y="72"/>
                  </a:lnTo>
                  <a:lnTo>
                    <a:pt x="8" y="0"/>
                  </a:lnTo>
                  <a:lnTo>
                    <a:pt x="0" y="18"/>
                  </a:lnTo>
                  <a:close/>
                </a:path>
              </a:pathLst>
            </a:custGeom>
            <a:solidFill>
              <a:srgbClr val="90BCE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3" name="Freeform 80"/>
            <p:cNvSpPr/>
            <p:nvPr/>
          </p:nvSpPr>
          <p:spPr bwMode="auto">
            <a:xfrm>
              <a:off x="3726250" y="2083111"/>
              <a:ext cx="310510" cy="139742"/>
            </a:xfrm>
            <a:custGeom>
              <a:avLst/>
              <a:gdLst>
                <a:gd name="T0" fmla="*/ 0 w 196"/>
                <a:gd name="T1" fmla="*/ 18 h 88"/>
                <a:gd name="T2" fmla="*/ 188 w 196"/>
                <a:gd name="T3" fmla="*/ 88 h 88"/>
                <a:gd name="T4" fmla="*/ 196 w 196"/>
                <a:gd name="T5" fmla="*/ 72 h 88"/>
                <a:gd name="T6" fmla="*/ 8 w 196"/>
                <a:gd name="T7" fmla="*/ 0 h 88"/>
                <a:gd name="T8" fmla="*/ 0 w 196"/>
                <a:gd name="T9" fmla="*/ 18 h 88"/>
              </a:gdLst>
              <a:ahLst/>
              <a:cxnLst>
                <a:cxn ang="0">
                  <a:pos x="T0" y="T1"/>
                </a:cxn>
                <a:cxn ang="0">
                  <a:pos x="T2" y="T3"/>
                </a:cxn>
                <a:cxn ang="0">
                  <a:pos x="T4" y="T5"/>
                </a:cxn>
                <a:cxn ang="0">
                  <a:pos x="T6" y="T7"/>
                </a:cxn>
                <a:cxn ang="0">
                  <a:pos x="T8" y="T9"/>
                </a:cxn>
              </a:cxnLst>
              <a:rect l="0" t="0" r="r" b="b"/>
              <a:pathLst>
                <a:path w="196" h="88">
                  <a:moveTo>
                    <a:pt x="0" y="18"/>
                  </a:moveTo>
                  <a:lnTo>
                    <a:pt x="188" y="88"/>
                  </a:lnTo>
                  <a:lnTo>
                    <a:pt x="196" y="72"/>
                  </a:lnTo>
                  <a:lnTo>
                    <a:pt x="8" y="0"/>
                  </a:lnTo>
                  <a:lnTo>
                    <a:pt x="0" y="18"/>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4" name="Freeform 81"/>
            <p:cNvSpPr/>
            <p:nvPr/>
          </p:nvSpPr>
          <p:spPr bwMode="auto">
            <a:xfrm>
              <a:off x="2657402" y="611492"/>
              <a:ext cx="2151303" cy="2097367"/>
            </a:xfrm>
            <a:custGeom>
              <a:avLst/>
              <a:gdLst>
                <a:gd name="T0" fmla="*/ 0 w 1355"/>
                <a:gd name="T1" fmla="*/ 0 h 1321"/>
                <a:gd name="T2" fmla="*/ 133 w 1355"/>
                <a:gd name="T3" fmla="*/ 171 h 1321"/>
                <a:gd name="T4" fmla="*/ 1230 w 1355"/>
                <a:gd name="T5" fmla="*/ 592 h 1321"/>
                <a:gd name="T6" fmla="*/ 1010 w 1355"/>
                <a:gd name="T7" fmla="*/ 1165 h 1321"/>
                <a:gd name="T8" fmla="*/ 871 w 1355"/>
                <a:gd name="T9" fmla="*/ 1112 h 1321"/>
                <a:gd name="T10" fmla="*/ 1037 w 1355"/>
                <a:gd name="T11" fmla="*/ 1321 h 1321"/>
                <a:gd name="T12" fmla="*/ 1355 w 1355"/>
                <a:gd name="T13" fmla="*/ 509 h 1321"/>
                <a:gd name="T14" fmla="*/ 0 w 1355"/>
                <a:gd name="T15" fmla="*/ 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5" h="1321">
                  <a:moveTo>
                    <a:pt x="0" y="0"/>
                  </a:moveTo>
                  <a:lnTo>
                    <a:pt x="133" y="171"/>
                  </a:lnTo>
                  <a:lnTo>
                    <a:pt x="1230" y="592"/>
                  </a:lnTo>
                  <a:lnTo>
                    <a:pt x="1010" y="1165"/>
                  </a:lnTo>
                  <a:lnTo>
                    <a:pt x="871" y="1112"/>
                  </a:lnTo>
                  <a:lnTo>
                    <a:pt x="1037" y="1321"/>
                  </a:lnTo>
                  <a:lnTo>
                    <a:pt x="1355" y="509"/>
                  </a:lnTo>
                  <a:lnTo>
                    <a:pt x="0" y="0"/>
                  </a:lnTo>
                  <a:close/>
                </a:path>
              </a:pathLst>
            </a:custGeom>
            <a:solidFill>
              <a:srgbClr val="B1B1B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5" name="Freeform 82"/>
            <p:cNvSpPr/>
            <p:nvPr/>
          </p:nvSpPr>
          <p:spPr bwMode="auto">
            <a:xfrm>
              <a:off x="2657402" y="611492"/>
              <a:ext cx="2151303" cy="2097367"/>
            </a:xfrm>
            <a:custGeom>
              <a:avLst/>
              <a:gdLst>
                <a:gd name="T0" fmla="*/ 0 w 1355"/>
                <a:gd name="T1" fmla="*/ 0 h 1321"/>
                <a:gd name="T2" fmla="*/ 133 w 1355"/>
                <a:gd name="T3" fmla="*/ 171 h 1321"/>
                <a:gd name="T4" fmla="*/ 1230 w 1355"/>
                <a:gd name="T5" fmla="*/ 592 h 1321"/>
                <a:gd name="T6" fmla="*/ 1010 w 1355"/>
                <a:gd name="T7" fmla="*/ 1165 h 1321"/>
                <a:gd name="T8" fmla="*/ 871 w 1355"/>
                <a:gd name="T9" fmla="*/ 1112 h 1321"/>
                <a:gd name="T10" fmla="*/ 1037 w 1355"/>
                <a:gd name="T11" fmla="*/ 1321 h 1321"/>
                <a:gd name="T12" fmla="*/ 1355 w 1355"/>
                <a:gd name="T13" fmla="*/ 509 h 1321"/>
                <a:gd name="T14" fmla="*/ 0 w 1355"/>
                <a:gd name="T15" fmla="*/ 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5" h="1321">
                  <a:moveTo>
                    <a:pt x="0" y="0"/>
                  </a:moveTo>
                  <a:lnTo>
                    <a:pt x="133" y="171"/>
                  </a:lnTo>
                  <a:lnTo>
                    <a:pt x="1230" y="592"/>
                  </a:lnTo>
                  <a:lnTo>
                    <a:pt x="1010" y="1165"/>
                  </a:lnTo>
                  <a:lnTo>
                    <a:pt x="871" y="1112"/>
                  </a:lnTo>
                  <a:lnTo>
                    <a:pt x="1037" y="1321"/>
                  </a:lnTo>
                  <a:lnTo>
                    <a:pt x="1355" y="509"/>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6" name="Freeform 83"/>
            <p:cNvSpPr>
              <a:spLocks noEditPoints="1"/>
            </p:cNvSpPr>
            <p:nvPr/>
          </p:nvSpPr>
          <p:spPr bwMode="auto">
            <a:xfrm>
              <a:off x="2928325" y="955282"/>
              <a:ext cx="1681208" cy="1505010"/>
            </a:xfrm>
            <a:custGeom>
              <a:avLst/>
              <a:gdLst>
                <a:gd name="T0" fmla="*/ 821 w 1059"/>
                <a:gd name="T1" fmla="*/ 779 h 948"/>
                <a:gd name="T2" fmla="*/ 526 w 1059"/>
                <a:gd name="T3" fmla="*/ 667 h 948"/>
                <a:gd name="T4" fmla="*/ 535 w 1059"/>
                <a:gd name="T5" fmla="*/ 648 h 948"/>
                <a:gd name="T6" fmla="*/ 829 w 1059"/>
                <a:gd name="T7" fmla="*/ 761 h 948"/>
                <a:gd name="T8" fmla="*/ 821 w 1059"/>
                <a:gd name="T9" fmla="*/ 779 h 948"/>
                <a:gd name="T10" fmla="*/ 834 w 1059"/>
                <a:gd name="T11" fmla="*/ 750 h 948"/>
                <a:gd name="T12" fmla="*/ 537 w 1059"/>
                <a:gd name="T13" fmla="*/ 637 h 948"/>
                <a:gd name="T14" fmla="*/ 545 w 1059"/>
                <a:gd name="T15" fmla="*/ 619 h 948"/>
                <a:gd name="T16" fmla="*/ 839 w 1059"/>
                <a:gd name="T17" fmla="*/ 731 h 948"/>
                <a:gd name="T18" fmla="*/ 834 w 1059"/>
                <a:gd name="T19" fmla="*/ 750 h 948"/>
                <a:gd name="T20" fmla="*/ 845 w 1059"/>
                <a:gd name="T21" fmla="*/ 718 h 948"/>
                <a:gd name="T22" fmla="*/ 551 w 1059"/>
                <a:gd name="T23" fmla="*/ 605 h 948"/>
                <a:gd name="T24" fmla="*/ 585 w 1059"/>
                <a:gd name="T25" fmla="*/ 511 h 948"/>
                <a:gd name="T26" fmla="*/ 882 w 1059"/>
                <a:gd name="T27" fmla="*/ 624 h 948"/>
                <a:gd name="T28" fmla="*/ 845 w 1059"/>
                <a:gd name="T29" fmla="*/ 718 h 948"/>
                <a:gd name="T30" fmla="*/ 711 w 1059"/>
                <a:gd name="T31" fmla="*/ 340 h 948"/>
                <a:gd name="T32" fmla="*/ 166 w 1059"/>
                <a:gd name="T33" fmla="*/ 131 h 948"/>
                <a:gd name="T34" fmla="*/ 182 w 1059"/>
                <a:gd name="T35" fmla="*/ 88 h 948"/>
                <a:gd name="T36" fmla="*/ 727 w 1059"/>
                <a:gd name="T37" fmla="*/ 297 h 948"/>
                <a:gd name="T38" fmla="*/ 711 w 1059"/>
                <a:gd name="T39" fmla="*/ 340 h 948"/>
                <a:gd name="T40" fmla="*/ 0 w 1059"/>
                <a:gd name="T41" fmla="*/ 0 h 948"/>
                <a:gd name="T42" fmla="*/ 96 w 1059"/>
                <a:gd name="T43" fmla="*/ 125 h 948"/>
                <a:gd name="T44" fmla="*/ 794 w 1059"/>
                <a:gd name="T45" fmla="*/ 391 h 948"/>
                <a:gd name="T46" fmla="*/ 786 w 1059"/>
                <a:gd name="T47" fmla="*/ 410 h 948"/>
                <a:gd name="T48" fmla="*/ 120 w 1059"/>
                <a:gd name="T49" fmla="*/ 155 h 948"/>
                <a:gd name="T50" fmla="*/ 139 w 1059"/>
                <a:gd name="T51" fmla="*/ 179 h 948"/>
                <a:gd name="T52" fmla="*/ 1005 w 1059"/>
                <a:gd name="T53" fmla="*/ 511 h 948"/>
                <a:gd name="T54" fmla="*/ 962 w 1059"/>
                <a:gd name="T55" fmla="*/ 627 h 948"/>
                <a:gd name="T56" fmla="*/ 289 w 1059"/>
                <a:gd name="T57" fmla="*/ 369 h 948"/>
                <a:gd name="T58" fmla="*/ 321 w 1059"/>
                <a:gd name="T59" fmla="*/ 410 h 948"/>
                <a:gd name="T60" fmla="*/ 513 w 1059"/>
                <a:gd name="T61" fmla="*/ 482 h 948"/>
                <a:gd name="T62" fmla="*/ 476 w 1059"/>
                <a:gd name="T63" fmla="*/ 578 h 948"/>
                <a:gd name="T64" fmla="*/ 441 w 1059"/>
                <a:gd name="T65" fmla="*/ 565 h 948"/>
                <a:gd name="T66" fmla="*/ 457 w 1059"/>
                <a:gd name="T67" fmla="*/ 584 h 948"/>
                <a:gd name="T68" fmla="*/ 470 w 1059"/>
                <a:gd name="T69" fmla="*/ 589 h 948"/>
                <a:gd name="T70" fmla="*/ 468 w 1059"/>
                <a:gd name="T71" fmla="*/ 597 h 948"/>
                <a:gd name="T72" fmla="*/ 537 w 1059"/>
                <a:gd name="T73" fmla="*/ 686 h 948"/>
                <a:gd name="T74" fmla="*/ 818 w 1059"/>
                <a:gd name="T75" fmla="*/ 793 h 948"/>
                <a:gd name="T76" fmla="*/ 810 w 1059"/>
                <a:gd name="T77" fmla="*/ 809 h 948"/>
                <a:gd name="T78" fmla="*/ 559 w 1059"/>
                <a:gd name="T79" fmla="*/ 715 h 948"/>
                <a:gd name="T80" fmla="*/ 575 w 1059"/>
                <a:gd name="T81" fmla="*/ 736 h 948"/>
                <a:gd name="T82" fmla="*/ 698 w 1059"/>
                <a:gd name="T83" fmla="*/ 782 h 948"/>
                <a:gd name="T84" fmla="*/ 690 w 1059"/>
                <a:gd name="T85" fmla="*/ 798 h 948"/>
                <a:gd name="T86" fmla="*/ 599 w 1059"/>
                <a:gd name="T87" fmla="*/ 763 h 948"/>
                <a:gd name="T88" fmla="*/ 636 w 1059"/>
                <a:gd name="T89" fmla="*/ 811 h 948"/>
                <a:gd name="T90" fmla="*/ 858 w 1059"/>
                <a:gd name="T91" fmla="*/ 897 h 948"/>
                <a:gd name="T92" fmla="*/ 839 w 1059"/>
                <a:gd name="T93" fmla="*/ 948 h 948"/>
                <a:gd name="T94" fmla="*/ 700 w 1059"/>
                <a:gd name="T95" fmla="*/ 895 h 948"/>
                <a:gd name="T96" fmla="*/ 839 w 1059"/>
                <a:gd name="T97" fmla="*/ 948 h 948"/>
                <a:gd name="T98" fmla="*/ 1059 w 1059"/>
                <a:gd name="T99" fmla="*/ 375 h 948"/>
                <a:gd name="T100" fmla="*/ 1048 w 1059"/>
                <a:gd name="T101" fmla="*/ 401 h 948"/>
                <a:gd name="T102" fmla="*/ 0 w 1059"/>
                <a:gd name="T103"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9" h="948">
                  <a:moveTo>
                    <a:pt x="821" y="779"/>
                  </a:moveTo>
                  <a:lnTo>
                    <a:pt x="526" y="667"/>
                  </a:lnTo>
                  <a:lnTo>
                    <a:pt x="535" y="648"/>
                  </a:lnTo>
                  <a:lnTo>
                    <a:pt x="829" y="761"/>
                  </a:lnTo>
                  <a:lnTo>
                    <a:pt x="821" y="779"/>
                  </a:lnTo>
                  <a:close/>
                  <a:moveTo>
                    <a:pt x="834" y="750"/>
                  </a:moveTo>
                  <a:lnTo>
                    <a:pt x="537" y="637"/>
                  </a:lnTo>
                  <a:lnTo>
                    <a:pt x="545" y="619"/>
                  </a:lnTo>
                  <a:lnTo>
                    <a:pt x="839" y="731"/>
                  </a:lnTo>
                  <a:lnTo>
                    <a:pt x="834" y="750"/>
                  </a:lnTo>
                  <a:close/>
                  <a:moveTo>
                    <a:pt x="845" y="718"/>
                  </a:moveTo>
                  <a:lnTo>
                    <a:pt x="551" y="605"/>
                  </a:lnTo>
                  <a:lnTo>
                    <a:pt x="585" y="511"/>
                  </a:lnTo>
                  <a:lnTo>
                    <a:pt x="882" y="624"/>
                  </a:lnTo>
                  <a:lnTo>
                    <a:pt x="845" y="718"/>
                  </a:lnTo>
                  <a:close/>
                  <a:moveTo>
                    <a:pt x="711" y="340"/>
                  </a:moveTo>
                  <a:lnTo>
                    <a:pt x="166" y="131"/>
                  </a:lnTo>
                  <a:lnTo>
                    <a:pt x="182" y="88"/>
                  </a:lnTo>
                  <a:lnTo>
                    <a:pt x="727" y="297"/>
                  </a:lnTo>
                  <a:lnTo>
                    <a:pt x="711" y="340"/>
                  </a:lnTo>
                  <a:close/>
                  <a:moveTo>
                    <a:pt x="0" y="0"/>
                  </a:moveTo>
                  <a:lnTo>
                    <a:pt x="96" y="125"/>
                  </a:lnTo>
                  <a:lnTo>
                    <a:pt x="794" y="391"/>
                  </a:lnTo>
                  <a:lnTo>
                    <a:pt x="786" y="410"/>
                  </a:lnTo>
                  <a:lnTo>
                    <a:pt x="120" y="155"/>
                  </a:lnTo>
                  <a:lnTo>
                    <a:pt x="139" y="179"/>
                  </a:lnTo>
                  <a:lnTo>
                    <a:pt x="1005" y="511"/>
                  </a:lnTo>
                  <a:lnTo>
                    <a:pt x="962" y="627"/>
                  </a:lnTo>
                  <a:lnTo>
                    <a:pt x="289" y="369"/>
                  </a:lnTo>
                  <a:lnTo>
                    <a:pt x="321" y="410"/>
                  </a:lnTo>
                  <a:lnTo>
                    <a:pt x="513" y="482"/>
                  </a:lnTo>
                  <a:lnTo>
                    <a:pt x="476" y="578"/>
                  </a:lnTo>
                  <a:lnTo>
                    <a:pt x="441" y="565"/>
                  </a:lnTo>
                  <a:lnTo>
                    <a:pt x="457" y="584"/>
                  </a:lnTo>
                  <a:lnTo>
                    <a:pt x="470" y="589"/>
                  </a:lnTo>
                  <a:lnTo>
                    <a:pt x="468" y="597"/>
                  </a:lnTo>
                  <a:lnTo>
                    <a:pt x="537" y="686"/>
                  </a:lnTo>
                  <a:lnTo>
                    <a:pt x="818" y="793"/>
                  </a:lnTo>
                  <a:lnTo>
                    <a:pt x="810" y="809"/>
                  </a:lnTo>
                  <a:lnTo>
                    <a:pt x="559" y="715"/>
                  </a:lnTo>
                  <a:lnTo>
                    <a:pt x="575" y="736"/>
                  </a:lnTo>
                  <a:lnTo>
                    <a:pt x="698" y="782"/>
                  </a:lnTo>
                  <a:lnTo>
                    <a:pt x="690" y="798"/>
                  </a:lnTo>
                  <a:lnTo>
                    <a:pt x="599" y="763"/>
                  </a:lnTo>
                  <a:lnTo>
                    <a:pt x="636" y="811"/>
                  </a:lnTo>
                  <a:lnTo>
                    <a:pt x="858" y="897"/>
                  </a:lnTo>
                  <a:lnTo>
                    <a:pt x="839" y="948"/>
                  </a:lnTo>
                  <a:lnTo>
                    <a:pt x="700" y="895"/>
                  </a:lnTo>
                  <a:lnTo>
                    <a:pt x="839" y="948"/>
                  </a:lnTo>
                  <a:lnTo>
                    <a:pt x="1059" y="375"/>
                  </a:lnTo>
                  <a:lnTo>
                    <a:pt x="1048" y="401"/>
                  </a:lnTo>
                  <a:lnTo>
                    <a:pt x="0" y="0"/>
                  </a:lnTo>
                  <a:close/>
                </a:path>
              </a:pathLst>
            </a:custGeom>
            <a:solidFill>
              <a:srgbClr val="E5E5E5"/>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7" name="Freeform 84"/>
            <p:cNvSpPr>
              <a:spLocks noEditPoints="1"/>
            </p:cNvSpPr>
            <p:nvPr/>
          </p:nvSpPr>
          <p:spPr bwMode="auto">
            <a:xfrm>
              <a:off x="2928325" y="955282"/>
              <a:ext cx="1681208" cy="1505010"/>
            </a:xfrm>
            <a:custGeom>
              <a:avLst/>
              <a:gdLst>
                <a:gd name="T0" fmla="*/ 821 w 1059"/>
                <a:gd name="T1" fmla="*/ 779 h 948"/>
                <a:gd name="T2" fmla="*/ 526 w 1059"/>
                <a:gd name="T3" fmla="*/ 667 h 948"/>
                <a:gd name="T4" fmla="*/ 535 w 1059"/>
                <a:gd name="T5" fmla="*/ 648 h 948"/>
                <a:gd name="T6" fmla="*/ 829 w 1059"/>
                <a:gd name="T7" fmla="*/ 761 h 948"/>
                <a:gd name="T8" fmla="*/ 821 w 1059"/>
                <a:gd name="T9" fmla="*/ 779 h 948"/>
                <a:gd name="T10" fmla="*/ 834 w 1059"/>
                <a:gd name="T11" fmla="*/ 750 h 948"/>
                <a:gd name="T12" fmla="*/ 537 w 1059"/>
                <a:gd name="T13" fmla="*/ 637 h 948"/>
                <a:gd name="T14" fmla="*/ 545 w 1059"/>
                <a:gd name="T15" fmla="*/ 619 h 948"/>
                <a:gd name="T16" fmla="*/ 839 w 1059"/>
                <a:gd name="T17" fmla="*/ 731 h 948"/>
                <a:gd name="T18" fmla="*/ 834 w 1059"/>
                <a:gd name="T19" fmla="*/ 750 h 948"/>
                <a:gd name="T20" fmla="*/ 845 w 1059"/>
                <a:gd name="T21" fmla="*/ 718 h 948"/>
                <a:gd name="T22" fmla="*/ 551 w 1059"/>
                <a:gd name="T23" fmla="*/ 605 h 948"/>
                <a:gd name="T24" fmla="*/ 585 w 1059"/>
                <a:gd name="T25" fmla="*/ 511 h 948"/>
                <a:gd name="T26" fmla="*/ 882 w 1059"/>
                <a:gd name="T27" fmla="*/ 624 h 948"/>
                <a:gd name="T28" fmla="*/ 845 w 1059"/>
                <a:gd name="T29" fmla="*/ 718 h 948"/>
                <a:gd name="T30" fmla="*/ 711 w 1059"/>
                <a:gd name="T31" fmla="*/ 340 h 948"/>
                <a:gd name="T32" fmla="*/ 166 w 1059"/>
                <a:gd name="T33" fmla="*/ 131 h 948"/>
                <a:gd name="T34" fmla="*/ 182 w 1059"/>
                <a:gd name="T35" fmla="*/ 88 h 948"/>
                <a:gd name="T36" fmla="*/ 727 w 1059"/>
                <a:gd name="T37" fmla="*/ 297 h 948"/>
                <a:gd name="T38" fmla="*/ 711 w 1059"/>
                <a:gd name="T39" fmla="*/ 340 h 948"/>
                <a:gd name="T40" fmla="*/ 0 w 1059"/>
                <a:gd name="T41" fmla="*/ 0 h 948"/>
                <a:gd name="T42" fmla="*/ 96 w 1059"/>
                <a:gd name="T43" fmla="*/ 125 h 948"/>
                <a:gd name="T44" fmla="*/ 794 w 1059"/>
                <a:gd name="T45" fmla="*/ 391 h 948"/>
                <a:gd name="T46" fmla="*/ 786 w 1059"/>
                <a:gd name="T47" fmla="*/ 410 h 948"/>
                <a:gd name="T48" fmla="*/ 120 w 1059"/>
                <a:gd name="T49" fmla="*/ 155 h 948"/>
                <a:gd name="T50" fmla="*/ 139 w 1059"/>
                <a:gd name="T51" fmla="*/ 179 h 948"/>
                <a:gd name="T52" fmla="*/ 1005 w 1059"/>
                <a:gd name="T53" fmla="*/ 511 h 948"/>
                <a:gd name="T54" fmla="*/ 962 w 1059"/>
                <a:gd name="T55" fmla="*/ 627 h 948"/>
                <a:gd name="T56" fmla="*/ 289 w 1059"/>
                <a:gd name="T57" fmla="*/ 369 h 948"/>
                <a:gd name="T58" fmla="*/ 321 w 1059"/>
                <a:gd name="T59" fmla="*/ 410 h 948"/>
                <a:gd name="T60" fmla="*/ 513 w 1059"/>
                <a:gd name="T61" fmla="*/ 482 h 948"/>
                <a:gd name="T62" fmla="*/ 476 w 1059"/>
                <a:gd name="T63" fmla="*/ 578 h 948"/>
                <a:gd name="T64" fmla="*/ 441 w 1059"/>
                <a:gd name="T65" fmla="*/ 565 h 948"/>
                <a:gd name="T66" fmla="*/ 457 w 1059"/>
                <a:gd name="T67" fmla="*/ 584 h 948"/>
                <a:gd name="T68" fmla="*/ 470 w 1059"/>
                <a:gd name="T69" fmla="*/ 589 h 948"/>
                <a:gd name="T70" fmla="*/ 468 w 1059"/>
                <a:gd name="T71" fmla="*/ 597 h 948"/>
                <a:gd name="T72" fmla="*/ 537 w 1059"/>
                <a:gd name="T73" fmla="*/ 686 h 948"/>
                <a:gd name="T74" fmla="*/ 818 w 1059"/>
                <a:gd name="T75" fmla="*/ 793 h 948"/>
                <a:gd name="T76" fmla="*/ 810 w 1059"/>
                <a:gd name="T77" fmla="*/ 809 h 948"/>
                <a:gd name="T78" fmla="*/ 559 w 1059"/>
                <a:gd name="T79" fmla="*/ 715 h 948"/>
                <a:gd name="T80" fmla="*/ 575 w 1059"/>
                <a:gd name="T81" fmla="*/ 736 h 948"/>
                <a:gd name="T82" fmla="*/ 698 w 1059"/>
                <a:gd name="T83" fmla="*/ 782 h 948"/>
                <a:gd name="T84" fmla="*/ 690 w 1059"/>
                <a:gd name="T85" fmla="*/ 798 h 948"/>
                <a:gd name="T86" fmla="*/ 599 w 1059"/>
                <a:gd name="T87" fmla="*/ 763 h 948"/>
                <a:gd name="T88" fmla="*/ 636 w 1059"/>
                <a:gd name="T89" fmla="*/ 811 h 948"/>
                <a:gd name="T90" fmla="*/ 858 w 1059"/>
                <a:gd name="T91" fmla="*/ 897 h 948"/>
                <a:gd name="T92" fmla="*/ 839 w 1059"/>
                <a:gd name="T93" fmla="*/ 948 h 948"/>
                <a:gd name="T94" fmla="*/ 700 w 1059"/>
                <a:gd name="T95" fmla="*/ 895 h 948"/>
                <a:gd name="T96" fmla="*/ 839 w 1059"/>
                <a:gd name="T97" fmla="*/ 948 h 948"/>
                <a:gd name="T98" fmla="*/ 1059 w 1059"/>
                <a:gd name="T99" fmla="*/ 375 h 948"/>
                <a:gd name="T100" fmla="*/ 1048 w 1059"/>
                <a:gd name="T101" fmla="*/ 401 h 948"/>
                <a:gd name="T102" fmla="*/ 0 w 1059"/>
                <a:gd name="T103"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9" h="948">
                  <a:moveTo>
                    <a:pt x="821" y="779"/>
                  </a:moveTo>
                  <a:lnTo>
                    <a:pt x="526" y="667"/>
                  </a:lnTo>
                  <a:lnTo>
                    <a:pt x="535" y="648"/>
                  </a:lnTo>
                  <a:lnTo>
                    <a:pt x="829" y="761"/>
                  </a:lnTo>
                  <a:lnTo>
                    <a:pt x="821" y="779"/>
                  </a:lnTo>
                  <a:moveTo>
                    <a:pt x="834" y="750"/>
                  </a:moveTo>
                  <a:lnTo>
                    <a:pt x="537" y="637"/>
                  </a:lnTo>
                  <a:lnTo>
                    <a:pt x="545" y="619"/>
                  </a:lnTo>
                  <a:lnTo>
                    <a:pt x="839" y="731"/>
                  </a:lnTo>
                  <a:lnTo>
                    <a:pt x="834" y="750"/>
                  </a:lnTo>
                  <a:moveTo>
                    <a:pt x="845" y="718"/>
                  </a:moveTo>
                  <a:lnTo>
                    <a:pt x="551" y="605"/>
                  </a:lnTo>
                  <a:lnTo>
                    <a:pt x="585" y="511"/>
                  </a:lnTo>
                  <a:lnTo>
                    <a:pt x="882" y="624"/>
                  </a:lnTo>
                  <a:lnTo>
                    <a:pt x="845" y="718"/>
                  </a:lnTo>
                  <a:moveTo>
                    <a:pt x="711" y="340"/>
                  </a:moveTo>
                  <a:lnTo>
                    <a:pt x="166" y="131"/>
                  </a:lnTo>
                  <a:lnTo>
                    <a:pt x="182" y="88"/>
                  </a:lnTo>
                  <a:lnTo>
                    <a:pt x="727" y="297"/>
                  </a:lnTo>
                  <a:lnTo>
                    <a:pt x="711" y="340"/>
                  </a:lnTo>
                  <a:moveTo>
                    <a:pt x="0" y="0"/>
                  </a:moveTo>
                  <a:lnTo>
                    <a:pt x="96" y="125"/>
                  </a:lnTo>
                  <a:lnTo>
                    <a:pt x="794" y="391"/>
                  </a:lnTo>
                  <a:lnTo>
                    <a:pt x="786" y="410"/>
                  </a:lnTo>
                  <a:lnTo>
                    <a:pt x="120" y="155"/>
                  </a:lnTo>
                  <a:lnTo>
                    <a:pt x="139" y="179"/>
                  </a:lnTo>
                  <a:lnTo>
                    <a:pt x="1005" y="511"/>
                  </a:lnTo>
                  <a:lnTo>
                    <a:pt x="962" y="627"/>
                  </a:lnTo>
                  <a:lnTo>
                    <a:pt x="289" y="369"/>
                  </a:lnTo>
                  <a:lnTo>
                    <a:pt x="321" y="410"/>
                  </a:lnTo>
                  <a:lnTo>
                    <a:pt x="513" y="482"/>
                  </a:lnTo>
                  <a:lnTo>
                    <a:pt x="476" y="578"/>
                  </a:lnTo>
                  <a:lnTo>
                    <a:pt x="441" y="565"/>
                  </a:lnTo>
                  <a:lnTo>
                    <a:pt x="457" y="584"/>
                  </a:lnTo>
                  <a:lnTo>
                    <a:pt x="470" y="589"/>
                  </a:lnTo>
                  <a:lnTo>
                    <a:pt x="468" y="597"/>
                  </a:lnTo>
                  <a:lnTo>
                    <a:pt x="537" y="686"/>
                  </a:lnTo>
                  <a:lnTo>
                    <a:pt x="818" y="793"/>
                  </a:lnTo>
                  <a:lnTo>
                    <a:pt x="810" y="809"/>
                  </a:lnTo>
                  <a:lnTo>
                    <a:pt x="559" y="715"/>
                  </a:lnTo>
                  <a:lnTo>
                    <a:pt x="575" y="736"/>
                  </a:lnTo>
                  <a:lnTo>
                    <a:pt x="698" y="782"/>
                  </a:lnTo>
                  <a:lnTo>
                    <a:pt x="690" y="798"/>
                  </a:lnTo>
                  <a:lnTo>
                    <a:pt x="599" y="763"/>
                  </a:lnTo>
                  <a:lnTo>
                    <a:pt x="636" y="811"/>
                  </a:lnTo>
                  <a:lnTo>
                    <a:pt x="858" y="897"/>
                  </a:lnTo>
                  <a:lnTo>
                    <a:pt x="839" y="948"/>
                  </a:lnTo>
                  <a:lnTo>
                    <a:pt x="700" y="895"/>
                  </a:lnTo>
                  <a:lnTo>
                    <a:pt x="839" y="948"/>
                  </a:lnTo>
                  <a:lnTo>
                    <a:pt x="1059" y="375"/>
                  </a:lnTo>
                  <a:lnTo>
                    <a:pt x="1048" y="401"/>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8" name="Freeform 85"/>
            <p:cNvSpPr/>
            <p:nvPr/>
          </p:nvSpPr>
          <p:spPr bwMode="auto">
            <a:xfrm>
              <a:off x="2868945" y="882319"/>
              <a:ext cx="1740589" cy="709840"/>
            </a:xfrm>
            <a:custGeom>
              <a:avLst/>
              <a:gdLst>
                <a:gd name="T0" fmla="*/ 0 w 1097"/>
                <a:gd name="T1" fmla="*/ 0 h 447"/>
                <a:gd name="T2" fmla="*/ 38 w 1097"/>
                <a:gd name="T3" fmla="*/ 46 h 447"/>
                <a:gd name="T4" fmla="*/ 1086 w 1097"/>
                <a:gd name="T5" fmla="*/ 447 h 447"/>
                <a:gd name="T6" fmla="*/ 1097 w 1097"/>
                <a:gd name="T7" fmla="*/ 421 h 447"/>
                <a:gd name="T8" fmla="*/ 0 w 1097"/>
                <a:gd name="T9" fmla="*/ 0 h 447"/>
              </a:gdLst>
              <a:ahLst/>
              <a:cxnLst>
                <a:cxn ang="0">
                  <a:pos x="T0" y="T1"/>
                </a:cxn>
                <a:cxn ang="0">
                  <a:pos x="T2" y="T3"/>
                </a:cxn>
                <a:cxn ang="0">
                  <a:pos x="T4" y="T5"/>
                </a:cxn>
                <a:cxn ang="0">
                  <a:pos x="T6" y="T7"/>
                </a:cxn>
                <a:cxn ang="0">
                  <a:pos x="T8" y="T9"/>
                </a:cxn>
              </a:cxnLst>
              <a:rect l="0" t="0" r="r" b="b"/>
              <a:pathLst>
                <a:path w="1097" h="447">
                  <a:moveTo>
                    <a:pt x="0" y="0"/>
                  </a:moveTo>
                  <a:lnTo>
                    <a:pt x="38" y="46"/>
                  </a:lnTo>
                  <a:lnTo>
                    <a:pt x="1086" y="447"/>
                  </a:lnTo>
                  <a:lnTo>
                    <a:pt x="1097" y="421"/>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9" name="Freeform 86"/>
            <p:cNvSpPr/>
            <p:nvPr/>
          </p:nvSpPr>
          <p:spPr bwMode="auto">
            <a:xfrm>
              <a:off x="2868945" y="882319"/>
              <a:ext cx="1740589" cy="709840"/>
            </a:xfrm>
            <a:custGeom>
              <a:avLst/>
              <a:gdLst>
                <a:gd name="T0" fmla="*/ 0 w 1097"/>
                <a:gd name="T1" fmla="*/ 0 h 447"/>
                <a:gd name="T2" fmla="*/ 38 w 1097"/>
                <a:gd name="T3" fmla="*/ 46 h 447"/>
                <a:gd name="T4" fmla="*/ 1086 w 1097"/>
                <a:gd name="T5" fmla="*/ 447 h 447"/>
                <a:gd name="T6" fmla="*/ 1097 w 1097"/>
                <a:gd name="T7" fmla="*/ 421 h 447"/>
                <a:gd name="T8" fmla="*/ 0 w 1097"/>
                <a:gd name="T9" fmla="*/ 0 h 447"/>
              </a:gdLst>
              <a:ahLst/>
              <a:cxnLst>
                <a:cxn ang="0">
                  <a:pos x="T0" y="T1"/>
                </a:cxn>
                <a:cxn ang="0">
                  <a:pos x="T2" y="T3"/>
                </a:cxn>
                <a:cxn ang="0">
                  <a:pos x="T4" y="T5"/>
                </a:cxn>
                <a:cxn ang="0">
                  <a:pos x="T6" y="T7"/>
                </a:cxn>
                <a:cxn ang="0">
                  <a:pos x="T8" y="T9"/>
                </a:cxn>
              </a:cxnLst>
              <a:rect l="0" t="0" r="r" b="b"/>
              <a:pathLst>
                <a:path w="1097" h="447">
                  <a:moveTo>
                    <a:pt x="0" y="0"/>
                  </a:moveTo>
                  <a:lnTo>
                    <a:pt x="38" y="46"/>
                  </a:lnTo>
                  <a:lnTo>
                    <a:pt x="1086" y="447"/>
                  </a:lnTo>
                  <a:lnTo>
                    <a:pt x="1097" y="421"/>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0" name="Freeform 87"/>
            <p:cNvSpPr/>
            <p:nvPr/>
          </p:nvSpPr>
          <p:spPr bwMode="auto">
            <a:xfrm>
              <a:off x="3193063" y="1095024"/>
              <a:ext cx="889470" cy="400676"/>
            </a:xfrm>
            <a:custGeom>
              <a:avLst/>
              <a:gdLst>
                <a:gd name="T0" fmla="*/ 16 w 561"/>
                <a:gd name="T1" fmla="*/ 0 h 252"/>
                <a:gd name="T2" fmla="*/ 0 w 561"/>
                <a:gd name="T3" fmla="*/ 43 h 252"/>
                <a:gd name="T4" fmla="*/ 545 w 561"/>
                <a:gd name="T5" fmla="*/ 252 h 252"/>
                <a:gd name="T6" fmla="*/ 561 w 561"/>
                <a:gd name="T7" fmla="*/ 209 h 252"/>
                <a:gd name="T8" fmla="*/ 16 w 561"/>
                <a:gd name="T9" fmla="*/ 0 h 252"/>
              </a:gdLst>
              <a:ahLst/>
              <a:cxnLst>
                <a:cxn ang="0">
                  <a:pos x="T0" y="T1"/>
                </a:cxn>
                <a:cxn ang="0">
                  <a:pos x="T2" y="T3"/>
                </a:cxn>
                <a:cxn ang="0">
                  <a:pos x="T4" y="T5"/>
                </a:cxn>
                <a:cxn ang="0">
                  <a:pos x="T6" y="T7"/>
                </a:cxn>
                <a:cxn ang="0">
                  <a:pos x="T8" y="T9"/>
                </a:cxn>
              </a:cxnLst>
              <a:rect l="0" t="0" r="r" b="b"/>
              <a:pathLst>
                <a:path w="561" h="252">
                  <a:moveTo>
                    <a:pt x="16" y="0"/>
                  </a:moveTo>
                  <a:lnTo>
                    <a:pt x="0" y="43"/>
                  </a:lnTo>
                  <a:lnTo>
                    <a:pt x="545" y="252"/>
                  </a:lnTo>
                  <a:lnTo>
                    <a:pt x="561" y="209"/>
                  </a:lnTo>
                  <a:lnTo>
                    <a:pt x="16" y="0"/>
                  </a:lnTo>
                  <a:close/>
                </a:path>
              </a:pathLst>
            </a:custGeom>
            <a:solidFill>
              <a:srgbClr val="9AC25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1" name="Freeform 88"/>
            <p:cNvSpPr/>
            <p:nvPr/>
          </p:nvSpPr>
          <p:spPr bwMode="auto">
            <a:xfrm>
              <a:off x="3193063" y="1095024"/>
              <a:ext cx="889470" cy="400676"/>
            </a:xfrm>
            <a:custGeom>
              <a:avLst/>
              <a:gdLst>
                <a:gd name="T0" fmla="*/ 16 w 561"/>
                <a:gd name="T1" fmla="*/ 0 h 252"/>
                <a:gd name="T2" fmla="*/ 0 w 561"/>
                <a:gd name="T3" fmla="*/ 43 h 252"/>
                <a:gd name="T4" fmla="*/ 545 w 561"/>
                <a:gd name="T5" fmla="*/ 252 h 252"/>
                <a:gd name="T6" fmla="*/ 561 w 561"/>
                <a:gd name="T7" fmla="*/ 209 h 252"/>
                <a:gd name="T8" fmla="*/ 16 w 561"/>
                <a:gd name="T9" fmla="*/ 0 h 252"/>
              </a:gdLst>
              <a:ahLst/>
              <a:cxnLst>
                <a:cxn ang="0">
                  <a:pos x="T0" y="T1"/>
                </a:cxn>
                <a:cxn ang="0">
                  <a:pos x="T2" y="T3"/>
                </a:cxn>
                <a:cxn ang="0">
                  <a:pos x="T4" y="T5"/>
                </a:cxn>
                <a:cxn ang="0">
                  <a:pos x="T6" y="T7"/>
                </a:cxn>
                <a:cxn ang="0">
                  <a:pos x="T8" y="T9"/>
                </a:cxn>
              </a:cxnLst>
              <a:rect l="0" t="0" r="r" b="b"/>
              <a:pathLst>
                <a:path w="561" h="252">
                  <a:moveTo>
                    <a:pt x="16" y="0"/>
                  </a:moveTo>
                  <a:lnTo>
                    <a:pt x="0" y="43"/>
                  </a:lnTo>
                  <a:lnTo>
                    <a:pt x="545" y="252"/>
                  </a:lnTo>
                  <a:lnTo>
                    <a:pt x="561" y="209"/>
                  </a:lnTo>
                  <a:lnTo>
                    <a:pt x="16"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2" name="Freeform 89"/>
            <p:cNvSpPr/>
            <p:nvPr/>
          </p:nvSpPr>
          <p:spPr bwMode="auto">
            <a:xfrm>
              <a:off x="3149765" y="1239712"/>
              <a:ext cx="1374409" cy="711077"/>
            </a:xfrm>
            <a:custGeom>
              <a:avLst/>
              <a:gdLst>
                <a:gd name="T0" fmla="*/ 0 w 866"/>
                <a:gd name="T1" fmla="*/ 0 h 448"/>
                <a:gd name="T2" fmla="*/ 150 w 866"/>
                <a:gd name="T3" fmla="*/ 190 h 448"/>
                <a:gd name="T4" fmla="*/ 823 w 866"/>
                <a:gd name="T5" fmla="*/ 448 h 448"/>
                <a:gd name="T6" fmla="*/ 866 w 866"/>
                <a:gd name="T7" fmla="*/ 332 h 448"/>
                <a:gd name="T8" fmla="*/ 0 w 866"/>
                <a:gd name="T9" fmla="*/ 0 h 448"/>
              </a:gdLst>
              <a:ahLst/>
              <a:cxnLst>
                <a:cxn ang="0">
                  <a:pos x="T0" y="T1"/>
                </a:cxn>
                <a:cxn ang="0">
                  <a:pos x="T2" y="T3"/>
                </a:cxn>
                <a:cxn ang="0">
                  <a:pos x="T4" y="T5"/>
                </a:cxn>
                <a:cxn ang="0">
                  <a:pos x="T6" y="T7"/>
                </a:cxn>
                <a:cxn ang="0">
                  <a:pos x="T8" y="T9"/>
                </a:cxn>
              </a:cxnLst>
              <a:rect l="0" t="0" r="r" b="b"/>
              <a:pathLst>
                <a:path w="866" h="448">
                  <a:moveTo>
                    <a:pt x="0" y="0"/>
                  </a:moveTo>
                  <a:lnTo>
                    <a:pt x="150" y="190"/>
                  </a:lnTo>
                  <a:lnTo>
                    <a:pt x="823" y="448"/>
                  </a:lnTo>
                  <a:lnTo>
                    <a:pt x="866" y="332"/>
                  </a:lnTo>
                  <a:lnTo>
                    <a:pt x="0" y="0"/>
                  </a:lnTo>
                  <a:close/>
                </a:path>
              </a:pathLst>
            </a:custGeom>
            <a:solidFill>
              <a:srgbClr val="4F86B6"/>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3" name="Freeform 90"/>
            <p:cNvSpPr/>
            <p:nvPr/>
          </p:nvSpPr>
          <p:spPr bwMode="auto">
            <a:xfrm>
              <a:off x="3149765" y="1239712"/>
              <a:ext cx="1374409" cy="711077"/>
            </a:xfrm>
            <a:custGeom>
              <a:avLst/>
              <a:gdLst>
                <a:gd name="T0" fmla="*/ 0 w 866"/>
                <a:gd name="T1" fmla="*/ 0 h 448"/>
                <a:gd name="T2" fmla="*/ 150 w 866"/>
                <a:gd name="T3" fmla="*/ 190 h 448"/>
                <a:gd name="T4" fmla="*/ 823 w 866"/>
                <a:gd name="T5" fmla="*/ 448 h 448"/>
                <a:gd name="T6" fmla="*/ 866 w 866"/>
                <a:gd name="T7" fmla="*/ 332 h 448"/>
                <a:gd name="T8" fmla="*/ 0 w 866"/>
                <a:gd name="T9" fmla="*/ 0 h 448"/>
              </a:gdLst>
              <a:ahLst/>
              <a:cxnLst>
                <a:cxn ang="0">
                  <a:pos x="T0" y="T1"/>
                </a:cxn>
                <a:cxn ang="0">
                  <a:pos x="T2" y="T3"/>
                </a:cxn>
                <a:cxn ang="0">
                  <a:pos x="T4" y="T5"/>
                </a:cxn>
                <a:cxn ang="0">
                  <a:pos x="T6" y="T7"/>
                </a:cxn>
                <a:cxn ang="0">
                  <a:pos x="T8" y="T9"/>
                </a:cxn>
              </a:cxnLst>
              <a:rect l="0" t="0" r="r" b="b"/>
              <a:pathLst>
                <a:path w="866" h="448">
                  <a:moveTo>
                    <a:pt x="0" y="0"/>
                  </a:moveTo>
                  <a:lnTo>
                    <a:pt x="150" y="190"/>
                  </a:lnTo>
                  <a:lnTo>
                    <a:pt x="823" y="448"/>
                  </a:lnTo>
                  <a:lnTo>
                    <a:pt x="866" y="332"/>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4" name="Freeform 91"/>
            <p:cNvSpPr/>
            <p:nvPr/>
          </p:nvSpPr>
          <p:spPr bwMode="auto">
            <a:xfrm>
              <a:off x="3081724" y="1154384"/>
              <a:ext cx="1107198" cy="452616"/>
            </a:xfrm>
            <a:custGeom>
              <a:avLst/>
              <a:gdLst>
                <a:gd name="T0" fmla="*/ 0 w 698"/>
                <a:gd name="T1" fmla="*/ 0 h 285"/>
                <a:gd name="T2" fmla="*/ 24 w 698"/>
                <a:gd name="T3" fmla="*/ 30 h 285"/>
                <a:gd name="T4" fmla="*/ 690 w 698"/>
                <a:gd name="T5" fmla="*/ 285 h 285"/>
                <a:gd name="T6" fmla="*/ 698 w 698"/>
                <a:gd name="T7" fmla="*/ 266 h 285"/>
                <a:gd name="T8" fmla="*/ 0 w 698"/>
                <a:gd name="T9" fmla="*/ 0 h 285"/>
              </a:gdLst>
              <a:ahLst/>
              <a:cxnLst>
                <a:cxn ang="0">
                  <a:pos x="T0" y="T1"/>
                </a:cxn>
                <a:cxn ang="0">
                  <a:pos x="T2" y="T3"/>
                </a:cxn>
                <a:cxn ang="0">
                  <a:pos x="T4" y="T5"/>
                </a:cxn>
                <a:cxn ang="0">
                  <a:pos x="T6" y="T7"/>
                </a:cxn>
                <a:cxn ang="0">
                  <a:pos x="T8" y="T9"/>
                </a:cxn>
              </a:cxnLst>
              <a:rect l="0" t="0" r="r" b="b"/>
              <a:pathLst>
                <a:path w="698" h="285">
                  <a:moveTo>
                    <a:pt x="0" y="0"/>
                  </a:moveTo>
                  <a:lnTo>
                    <a:pt x="24" y="30"/>
                  </a:lnTo>
                  <a:lnTo>
                    <a:pt x="690" y="285"/>
                  </a:lnTo>
                  <a:lnTo>
                    <a:pt x="698" y="266"/>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5" name="Freeform 92"/>
            <p:cNvSpPr/>
            <p:nvPr/>
          </p:nvSpPr>
          <p:spPr bwMode="auto">
            <a:xfrm>
              <a:off x="3081724" y="1154384"/>
              <a:ext cx="1107198" cy="452616"/>
            </a:xfrm>
            <a:custGeom>
              <a:avLst/>
              <a:gdLst>
                <a:gd name="T0" fmla="*/ 0 w 698"/>
                <a:gd name="T1" fmla="*/ 0 h 285"/>
                <a:gd name="T2" fmla="*/ 24 w 698"/>
                <a:gd name="T3" fmla="*/ 30 h 285"/>
                <a:gd name="T4" fmla="*/ 690 w 698"/>
                <a:gd name="T5" fmla="*/ 285 h 285"/>
                <a:gd name="T6" fmla="*/ 698 w 698"/>
                <a:gd name="T7" fmla="*/ 266 h 285"/>
                <a:gd name="T8" fmla="*/ 0 w 698"/>
                <a:gd name="T9" fmla="*/ 0 h 285"/>
              </a:gdLst>
              <a:ahLst/>
              <a:cxnLst>
                <a:cxn ang="0">
                  <a:pos x="T0" y="T1"/>
                </a:cxn>
                <a:cxn ang="0">
                  <a:pos x="T2" y="T3"/>
                </a:cxn>
                <a:cxn ang="0">
                  <a:pos x="T4" y="T5"/>
                </a:cxn>
                <a:cxn ang="0">
                  <a:pos x="T6" y="T7"/>
                </a:cxn>
                <a:cxn ang="0">
                  <a:pos x="T8" y="T9"/>
                </a:cxn>
              </a:cxnLst>
              <a:rect l="0" t="0" r="r" b="b"/>
              <a:pathLst>
                <a:path w="698" h="285">
                  <a:moveTo>
                    <a:pt x="0" y="0"/>
                  </a:moveTo>
                  <a:lnTo>
                    <a:pt x="24" y="30"/>
                  </a:lnTo>
                  <a:lnTo>
                    <a:pt x="690" y="285"/>
                  </a:lnTo>
                  <a:lnTo>
                    <a:pt x="698" y="266"/>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6" name="Freeform 93"/>
            <p:cNvSpPr/>
            <p:nvPr/>
          </p:nvSpPr>
          <p:spPr bwMode="auto">
            <a:xfrm>
              <a:off x="3438007" y="1606999"/>
              <a:ext cx="305562" cy="265880"/>
            </a:xfrm>
            <a:custGeom>
              <a:avLst/>
              <a:gdLst>
                <a:gd name="T0" fmla="*/ 0 w 192"/>
                <a:gd name="T1" fmla="*/ 0 h 168"/>
                <a:gd name="T2" fmla="*/ 120 w 192"/>
                <a:gd name="T3" fmla="*/ 155 h 168"/>
                <a:gd name="T4" fmla="*/ 155 w 192"/>
                <a:gd name="T5" fmla="*/ 168 h 168"/>
                <a:gd name="T6" fmla="*/ 192 w 192"/>
                <a:gd name="T7" fmla="*/ 72 h 168"/>
                <a:gd name="T8" fmla="*/ 0 w 192"/>
                <a:gd name="T9" fmla="*/ 0 h 168"/>
              </a:gdLst>
              <a:ahLst/>
              <a:cxnLst>
                <a:cxn ang="0">
                  <a:pos x="T0" y="T1"/>
                </a:cxn>
                <a:cxn ang="0">
                  <a:pos x="T2" y="T3"/>
                </a:cxn>
                <a:cxn ang="0">
                  <a:pos x="T4" y="T5"/>
                </a:cxn>
                <a:cxn ang="0">
                  <a:pos x="T6" y="T7"/>
                </a:cxn>
                <a:cxn ang="0">
                  <a:pos x="T8" y="T9"/>
                </a:cxn>
              </a:cxnLst>
              <a:rect l="0" t="0" r="r" b="b"/>
              <a:pathLst>
                <a:path w="192" h="168">
                  <a:moveTo>
                    <a:pt x="0" y="0"/>
                  </a:moveTo>
                  <a:lnTo>
                    <a:pt x="120" y="155"/>
                  </a:lnTo>
                  <a:lnTo>
                    <a:pt x="155" y="168"/>
                  </a:lnTo>
                  <a:lnTo>
                    <a:pt x="192" y="72"/>
                  </a:lnTo>
                  <a:lnTo>
                    <a:pt x="0" y="0"/>
                  </a:lnTo>
                  <a:close/>
                </a:path>
              </a:pathLst>
            </a:custGeom>
            <a:solidFill>
              <a:srgbClr val="E5423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7" name="Freeform 94"/>
            <p:cNvSpPr/>
            <p:nvPr/>
          </p:nvSpPr>
          <p:spPr bwMode="auto">
            <a:xfrm>
              <a:off x="3438007" y="1606999"/>
              <a:ext cx="305562" cy="265880"/>
            </a:xfrm>
            <a:custGeom>
              <a:avLst/>
              <a:gdLst>
                <a:gd name="T0" fmla="*/ 0 w 192"/>
                <a:gd name="T1" fmla="*/ 0 h 168"/>
                <a:gd name="T2" fmla="*/ 120 w 192"/>
                <a:gd name="T3" fmla="*/ 155 h 168"/>
                <a:gd name="T4" fmla="*/ 155 w 192"/>
                <a:gd name="T5" fmla="*/ 168 h 168"/>
                <a:gd name="T6" fmla="*/ 192 w 192"/>
                <a:gd name="T7" fmla="*/ 72 h 168"/>
                <a:gd name="T8" fmla="*/ 0 w 192"/>
                <a:gd name="T9" fmla="*/ 0 h 168"/>
              </a:gdLst>
              <a:ahLst/>
              <a:cxnLst>
                <a:cxn ang="0">
                  <a:pos x="T0" y="T1"/>
                </a:cxn>
                <a:cxn ang="0">
                  <a:pos x="T2" y="T3"/>
                </a:cxn>
                <a:cxn ang="0">
                  <a:pos x="T4" y="T5"/>
                </a:cxn>
                <a:cxn ang="0">
                  <a:pos x="T6" y="T7"/>
                </a:cxn>
                <a:cxn ang="0">
                  <a:pos x="T8" y="T9"/>
                </a:cxn>
              </a:cxnLst>
              <a:rect l="0" t="0" r="r" b="b"/>
              <a:pathLst>
                <a:path w="192" h="168">
                  <a:moveTo>
                    <a:pt x="0" y="0"/>
                  </a:moveTo>
                  <a:lnTo>
                    <a:pt x="120" y="155"/>
                  </a:lnTo>
                  <a:lnTo>
                    <a:pt x="155" y="168"/>
                  </a:lnTo>
                  <a:lnTo>
                    <a:pt x="192" y="72"/>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8" name="Freeform 95"/>
            <p:cNvSpPr/>
            <p:nvPr/>
          </p:nvSpPr>
          <p:spPr bwMode="auto">
            <a:xfrm>
              <a:off x="3804186" y="1766528"/>
              <a:ext cx="524527" cy="328950"/>
            </a:xfrm>
            <a:custGeom>
              <a:avLst/>
              <a:gdLst>
                <a:gd name="T0" fmla="*/ 34 w 331"/>
                <a:gd name="T1" fmla="*/ 0 h 207"/>
                <a:gd name="T2" fmla="*/ 0 w 331"/>
                <a:gd name="T3" fmla="*/ 94 h 207"/>
                <a:gd name="T4" fmla="*/ 294 w 331"/>
                <a:gd name="T5" fmla="*/ 207 h 207"/>
                <a:gd name="T6" fmla="*/ 331 w 331"/>
                <a:gd name="T7" fmla="*/ 113 h 207"/>
                <a:gd name="T8" fmla="*/ 34 w 331"/>
                <a:gd name="T9" fmla="*/ 0 h 207"/>
              </a:gdLst>
              <a:ahLst/>
              <a:cxnLst>
                <a:cxn ang="0">
                  <a:pos x="T0" y="T1"/>
                </a:cxn>
                <a:cxn ang="0">
                  <a:pos x="T2" y="T3"/>
                </a:cxn>
                <a:cxn ang="0">
                  <a:pos x="T4" y="T5"/>
                </a:cxn>
                <a:cxn ang="0">
                  <a:pos x="T6" y="T7"/>
                </a:cxn>
                <a:cxn ang="0">
                  <a:pos x="T8" y="T9"/>
                </a:cxn>
              </a:cxnLst>
              <a:rect l="0" t="0" r="r" b="b"/>
              <a:pathLst>
                <a:path w="331" h="207">
                  <a:moveTo>
                    <a:pt x="34" y="0"/>
                  </a:moveTo>
                  <a:lnTo>
                    <a:pt x="0" y="94"/>
                  </a:lnTo>
                  <a:lnTo>
                    <a:pt x="294" y="207"/>
                  </a:lnTo>
                  <a:lnTo>
                    <a:pt x="331" y="113"/>
                  </a:lnTo>
                  <a:lnTo>
                    <a:pt x="34" y="0"/>
                  </a:lnTo>
                  <a:close/>
                </a:path>
              </a:pathLst>
            </a:custGeom>
            <a:solidFill>
              <a:srgbClr val="85A64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9" name="Freeform 96"/>
            <p:cNvSpPr/>
            <p:nvPr/>
          </p:nvSpPr>
          <p:spPr bwMode="auto">
            <a:xfrm>
              <a:off x="3804186" y="1766528"/>
              <a:ext cx="524527" cy="328950"/>
            </a:xfrm>
            <a:custGeom>
              <a:avLst/>
              <a:gdLst>
                <a:gd name="T0" fmla="*/ 34 w 331"/>
                <a:gd name="T1" fmla="*/ 0 h 207"/>
                <a:gd name="T2" fmla="*/ 0 w 331"/>
                <a:gd name="T3" fmla="*/ 94 h 207"/>
                <a:gd name="T4" fmla="*/ 294 w 331"/>
                <a:gd name="T5" fmla="*/ 207 h 207"/>
                <a:gd name="T6" fmla="*/ 331 w 331"/>
                <a:gd name="T7" fmla="*/ 113 h 207"/>
                <a:gd name="T8" fmla="*/ 34 w 331"/>
                <a:gd name="T9" fmla="*/ 0 h 207"/>
              </a:gdLst>
              <a:ahLst/>
              <a:cxnLst>
                <a:cxn ang="0">
                  <a:pos x="T0" y="T1"/>
                </a:cxn>
                <a:cxn ang="0">
                  <a:pos x="T2" y="T3"/>
                </a:cxn>
                <a:cxn ang="0">
                  <a:pos x="T4" y="T5"/>
                </a:cxn>
                <a:cxn ang="0">
                  <a:pos x="T6" y="T7"/>
                </a:cxn>
                <a:cxn ang="0">
                  <a:pos x="T8" y="T9"/>
                </a:cxn>
              </a:cxnLst>
              <a:rect l="0" t="0" r="r" b="b"/>
              <a:pathLst>
                <a:path w="331" h="207">
                  <a:moveTo>
                    <a:pt x="34" y="0"/>
                  </a:moveTo>
                  <a:lnTo>
                    <a:pt x="0" y="94"/>
                  </a:lnTo>
                  <a:lnTo>
                    <a:pt x="294" y="207"/>
                  </a:lnTo>
                  <a:lnTo>
                    <a:pt x="331" y="113"/>
                  </a:lnTo>
                  <a:lnTo>
                    <a:pt x="34"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0" name="Freeform 97"/>
            <p:cNvSpPr/>
            <p:nvPr/>
          </p:nvSpPr>
          <p:spPr bwMode="auto">
            <a:xfrm>
              <a:off x="3939029" y="2242640"/>
              <a:ext cx="352571" cy="217651"/>
            </a:xfrm>
            <a:custGeom>
              <a:avLst/>
              <a:gdLst>
                <a:gd name="T0" fmla="*/ 0 w 222"/>
                <a:gd name="T1" fmla="*/ 0 h 137"/>
                <a:gd name="T2" fmla="*/ 64 w 222"/>
                <a:gd name="T3" fmla="*/ 84 h 137"/>
                <a:gd name="T4" fmla="*/ 203 w 222"/>
                <a:gd name="T5" fmla="*/ 137 h 137"/>
                <a:gd name="T6" fmla="*/ 222 w 222"/>
                <a:gd name="T7" fmla="*/ 86 h 137"/>
                <a:gd name="T8" fmla="*/ 0 w 222"/>
                <a:gd name="T9" fmla="*/ 0 h 137"/>
              </a:gdLst>
              <a:ahLst/>
              <a:cxnLst>
                <a:cxn ang="0">
                  <a:pos x="T0" y="T1"/>
                </a:cxn>
                <a:cxn ang="0">
                  <a:pos x="T2" y="T3"/>
                </a:cxn>
                <a:cxn ang="0">
                  <a:pos x="T4" y="T5"/>
                </a:cxn>
                <a:cxn ang="0">
                  <a:pos x="T6" y="T7"/>
                </a:cxn>
                <a:cxn ang="0">
                  <a:pos x="T8" y="T9"/>
                </a:cxn>
              </a:cxnLst>
              <a:rect l="0" t="0" r="r" b="b"/>
              <a:pathLst>
                <a:path w="222" h="137">
                  <a:moveTo>
                    <a:pt x="0" y="0"/>
                  </a:moveTo>
                  <a:lnTo>
                    <a:pt x="64" y="84"/>
                  </a:lnTo>
                  <a:lnTo>
                    <a:pt x="203" y="137"/>
                  </a:lnTo>
                  <a:lnTo>
                    <a:pt x="222" y="86"/>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1" name="Freeform 98"/>
            <p:cNvSpPr/>
            <p:nvPr/>
          </p:nvSpPr>
          <p:spPr bwMode="auto">
            <a:xfrm>
              <a:off x="3939029" y="2242640"/>
              <a:ext cx="352571" cy="217651"/>
            </a:xfrm>
            <a:custGeom>
              <a:avLst/>
              <a:gdLst>
                <a:gd name="T0" fmla="*/ 0 w 222"/>
                <a:gd name="T1" fmla="*/ 0 h 137"/>
                <a:gd name="T2" fmla="*/ 64 w 222"/>
                <a:gd name="T3" fmla="*/ 84 h 137"/>
                <a:gd name="T4" fmla="*/ 203 w 222"/>
                <a:gd name="T5" fmla="*/ 137 h 137"/>
                <a:gd name="T6" fmla="*/ 222 w 222"/>
                <a:gd name="T7" fmla="*/ 86 h 137"/>
                <a:gd name="T8" fmla="*/ 0 w 222"/>
                <a:gd name="T9" fmla="*/ 0 h 137"/>
              </a:gdLst>
              <a:ahLst/>
              <a:cxnLst>
                <a:cxn ang="0">
                  <a:pos x="T0" y="T1"/>
                </a:cxn>
                <a:cxn ang="0">
                  <a:pos x="T2" y="T3"/>
                </a:cxn>
                <a:cxn ang="0">
                  <a:pos x="T4" y="T5"/>
                </a:cxn>
                <a:cxn ang="0">
                  <a:pos x="T6" y="T7"/>
                </a:cxn>
                <a:cxn ang="0">
                  <a:pos x="T8" y="T9"/>
                </a:cxn>
              </a:cxnLst>
              <a:rect l="0" t="0" r="r" b="b"/>
              <a:pathLst>
                <a:path w="222" h="137">
                  <a:moveTo>
                    <a:pt x="0" y="0"/>
                  </a:moveTo>
                  <a:lnTo>
                    <a:pt x="64" y="84"/>
                  </a:lnTo>
                  <a:lnTo>
                    <a:pt x="203" y="137"/>
                  </a:lnTo>
                  <a:lnTo>
                    <a:pt x="222" y="86"/>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 name="Freeform 99"/>
            <p:cNvSpPr/>
            <p:nvPr/>
          </p:nvSpPr>
          <p:spPr bwMode="auto">
            <a:xfrm>
              <a:off x="3654498" y="1882773"/>
              <a:ext cx="21030" cy="21024"/>
            </a:xfrm>
            <a:custGeom>
              <a:avLst/>
              <a:gdLst>
                <a:gd name="T0" fmla="*/ 0 w 13"/>
                <a:gd name="T1" fmla="*/ 0 h 13"/>
                <a:gd name="T2" fmla="*/ 11 w 13"/>
                <a:gd name="T3" fmla="*/ 13 h 13"/>
                <a:gd name="T4" fmla="*/ 13 w 13"/>
                <a:gd name="T5" fmla="*/ 5 h 13"/>
                <a:gd name="T6" fmla="*/ 0 w 13"/>
                <a:gd name="T7" fmla="*/ 0 h 13"/>
              </a:gdLst>
              <a:ahLst/>
              <a:cxnLst>
                <a:cxn ang="0">
                  <a:pos x="T0" y="T1"/>
                </a:cxn>
                <a:cxn ang="0">
                  <a:pos x="T2" y="T3"/>
                </a:cxn>
                <a:cxn ang="0">
                  <a:pos x="T4" y="T5"/>
                </a:cxn>
                <a:cxn ang="0">
                  <a:pos x="T6" y="T7"/>
                </a:cxn>
              </a:cxnLst>
              <a:rect l="0" t="0" r="r" b="b"/>
              <a:pathLst>
                <a:path w="13" h="13">
                  <a:moveTo>
                    <a:pt x="0" y="0"/>
                  </a:moveTo>
                  <a:lnTo>
                    <a:pt x="11" y="13"/>
                  </a:lnTo>
                  <a:lnTo>
                    <a:pt x="13" y="5"/>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3" name="Freeform 100"/>
            <p:cNvSpPr/>
            <p:nvPr/>
          </p:nvSpPr>
          <p:spPr bwMode="auto">
            <a:xfrm>
              <a:off x="3654498" y="1882773"/>
              <a:ext cx="21030" cy="21024"/>
            </a:xfrm>
            <a:custGeom>
              <a:avLst/>
              <a:gdLst>
                <a:gd name="T0" fmla="*/ 0 w 13"/>
                <a:gd name="T1" fmla="*/ 0 h 13"/>
                <a:gd name="T2" fmla="*/ 11 w 13"/>
                <a:gd name="T3" fmla="*/ 13 h 13"/>
                <a:gd name="T4" fmla="*/ 13 w 13"/>
                <a:gd name="T5" fmla="*/ 5 h 13"/>
                <a:gd name="T6" fmla="*/ 0 w 13"/>
                <a:gd name="T7" fmla="*/ 0 h 13"/>
              </a:gdLst>
              <a:ahLst/>
              <a:cxnLst>
                <a:cxn ang="0">
                  <a:pos x="T0" y="T1"/>
                </a:cxn>
                <a:cxn ang="0">
                  <a:pos x="T2" y="T3"/>
                </a:cxn>
                <a:cxn ang="0">
                  <a:pos x="T4" y="T5"/>
                </a:cxn>
                <a:cxn ang="0">
                  <a:pos x="T6" y="T7"/>
                </a:cxn>
              </a:cxnLst>
              <a:rect l="0" t="0" r="r" b="b"/>
              <a:pathLst>
                <a:path w="13" h="13">
                  <a:moveTo>
                    <a:pt x="0" y="0"/>
                  </a:moveTo>
                  <a:lnTo>
                    <a:pt x="11" y="13"/>
                  </a:lnTo>
                  <a:lnTo>
                    <a:pt x="13" y="5"/>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4" name="Freeform 101"/>
            <p:cNvSpPr/>
            <p:nvPr/>
          </p:nvSpPr>
          <p:spPr bwMode="auto">
            <a:xfrm>
              <a:off x="3781918" y="1938423"/>
              <a:ext cx="478755" cy="207758"/>
            </a:xfrm>
            <a:custGeom>
              <a:avLst/>
              <a:gdLst>
                <a:gd name="T0" fmla="*/ 8 w 302"/>
                <a:gd name="T1" fmla="*/ 0 h 131"/>
                <a:gd name="T2" fmla="*/ 0 w 302"/>
                <a:gd name="T3" fmla="*/ 18 h 131"/>
                <a:gd name="T4" fmla="*/ 297 w 302"/>
                <a:gd name="T5" fmla="*/ 131 h 131"/>
                <a:gd name="T6" fmla="*/ 302 w 302"/>
                <a:gd name="T7" fmla="*/ 112 h 131"/>
                <a:gd name="T8" fmla="*/ 8 w 302"/>
                <a:gd name="T9" fmla="*/ 0 h 131"/>
              </a:gdLst>
              <a:ahLst/>
              <a:cxnLst>
                <a:cxn ang="0">
                  <a:pos x="T0" y="T1"/>
                </a:cxn>
                <a:cxn ang="0">
                  <a:pos x="T2" y="T3"/>
                </a:cxn>
                <a:cxn ang="0">
                  <a:pos x="T4" y="T5"/>
                </a:cxn>
                <a:cxn ang="0">
                  <a:pos x="T6" y="T7"/>
                </a:cxn>
                <a:cxn ang="0">
                  <a:pos x="T8" y="T9"/>
                </a:cxn>
              </a:cxnLst>
              <a:rect l="0" t="0" r="r" b="b"/>
              <a:pathLst>
                <a:path w="302" h="131">
                  <a:moveTo>
                    <a:pt x="8" y="0"/>
                  </a:moveTo>
                  <a:lnTo>
                    <a:pt x="0" y="18"/>
                  </a:lnTo>
                  <a:lnTo>
                    <a:pt x="297" y="131"/>
                  </a:lnTo>
                  <a:lnTo>
                    <a:pt x="302" y="112"/>
                  </a:lnTo>
                  <a:lnTo>
                    <a:pt x="8"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5" name="Freeform 102"/>
            <p:cNvSpPr/>
            <p:nvPr/>
          </p:nvSpPr>
          <p:spPr bwMode="auto">
            <a:xfrm>
              <a:off x="3781918" y="1938423"/>
              <a:ext cx="478755" cy="207758"/>
            </a:xfrm>
            <a:custGeom>
              <a:avLst/>
              <a:gdLst>
                <a:gd name="T0" fmla="*/ 8 w 302"/>
                <a:gd name="T1" fmla="*/ 0 h 131"/>
                <a:gd name="T2" fmla="*/ 0 w 302"/>
                <a:gd name="T3" fmla="*/ 18 h 131"/>
                <a:gd name="T4" fmla="*/ 297 w 302"/>
                <a:gd name="T5" fmla="*/ 131 h 131"/>
                <a:gd name="T6" fmla="*/ 302 w 302"/>
                <a:gd name="T7" fmla="*/ 112 h 131"/>
                <a:gd name="T8" fmla="*/ 8 w 302"/>
                <a:gd name="T9" fmla="*/ 0 h 131"/>
              </a:gdLst>
              <a:ahLst/>
              <a:cxnLst>
                <a:cxn ang="0">
                  <a:pos x="T0" y="T1"/>
                </a:cxn>
                <a:cxn ang="0">
                  <a:pos x="T2" y="T3"/>
                </a:cxn>
                <a:cxn ang="0">
                  <a:pos x="T4" y="T5"/>
                </a:cxn>
                <a:cxn ang="0">
                  <a:pos x="T6" y="T7"/>
                </a:cxn>
                <a:cxn ang="0">
                  <a:pos x="T8" y="T9"/>
                </a:cxn>
              </a:cxnLst>
              <a:rect l="0" t="0" r="r" b="b"/>
              <a:pathLst>
                <a:path w="302" h="131">
                  <a:moveTo>
                    <a:pt x="8" y="0"/>
                  </a:moveTo>
                  <a:lnTo>
                    <a:pt x="0" y="18"/>
                  </a:lnTo>
                  <a:lnTo>
                    <a:pt x="297" y="131"/>
                  </a:lnTo>
                  <a:lnTo>
                    <a:pt x="302" y="112"/>
                  </a:lnTo>
                  <a:lnTo>
                    <a:pt x="8"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6" name="Freeform 103"/>
            <p:cNvSpPr/>
            <p:nvPr/>
          </p:nvSpPr>
          <p:spPr bwMode="auto">
            <a:xfrm>
              <a:off x="3763362" y="1984179"/>
              <a:ext cx="481228" cy="207758"/>
            </a:xfrm>
            <a:custGeom>
              <a:avLst/>
              <a:gdLst>
                <a:gd name="T0" fmla="*/ 9 w 303"/>
                <a:gd name="T1" fmla="*/ 0 h 131"/>
                <a:gd name="T2" fmla="*/ 0 w 303"/>
                <a:gd name="T3" fmla="*/ 19 h 131"/>
                <a:gd name="T4" fmla="*/ 295 w 303"/>
                <a:gd name="T5" fmla="*/ 131 h 131"/>
                <a:gd name="T6" fmla="*/ 303 w 303"/>
                <a:gd name="T7" fmla="*/ 113 h 131"/>
                <a:gd name="T8" fmla="*/ 9 w 303"/>
                <a:gd name="T9" fmla="*/ 0 h 131"/>
              </a:gdLst>
              <a:ahLst/>
              <a:cxnLst>
                <a:cxn ang="0">
                  <a:pos x="T0" y="T1"/>
                </a:cxn>
                <a:cxn ang="0">
                  <a:pos x="T2" y="T3"/>
                </a:cxn>
                <a:cxn ang="0">
                  <a:pos x="T4" y="T5"/>
                </a:cxn>
                <a:cxn ang="0">
                  <a:pos x="T6" y="T7"/>
                </a:cxn>
                <a:cxn ang="0">
                  <a:pos x="T8" y="T9"/>
                </a:cxn>
              </a:cxnLst>
              <a:rect l="0" t="0" r="r" b="b"/>
              <a:pathLst>
                <a:path w="303" h="131">
                  <a:moveTo>
                    <a:pt x="9" y="0"/>
                  </a:moveTo>
                  <a:lnTo>
                    <a:pt x="0" y="19"/>
                  </a:lnTo>
                  <a:lnTo>
                    <a:pt x="295" y="131"/>
                  </a:lnTo>
                  <a:lnTo>
                    <a:pt x="303" y="113"/>
                  </a:lnTo>
                  <a:lnTo>
                    <a:pt x="9"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7" name="Freeform 104"/>
            <p:cNvSpPr/>
            <p:nvPr/>
          </p:nvSpPr>
          <p:spPr bwMode="auto">
            <a:xfrm>
              <a:off x="3763362" y="1984179"/>
              <a:ext cx="481228" cy="207758"/>
            </a:xfrm>
            <a:custGeom>
              <a:avLst/>
              <a:gdLst>
                <a:gd name="T0" fmla="*/ 9 w 303"/>
                <a:gd name="T1" fmla="*/ 0 h 131"/>
                <a:gd name="T2" fmla="*/ 0 w 303"/>
                <a:gd name="T3" fmla="*/ 19 h 131"/>
                <a:gd name="T4" fmla="*/ 295 w 303"/>
                <a:gd name="T5" fmla="*/ 131 h 131"/>
                <a:gd name="T6" fmla="*/ 303 w 303"/>
                <a:gd name="T7" fmla="*/ 113 h 131"/>
                <a:gd name="T8" fmla="*/ 9 w 303"/>
                <a:gd name="T9" fmla="*/ 0 h 131"/>
              </a:gdLst>
              <a:ahLst/>
              <a:cxnLst>
                <a:cxn ang="0">
                  <a:pos x="T0" y="T1"/>
                </a:cxn>
                <a:cxn ang="0">
                  <a:pos x="T2" y="T3"/>
                </a:cxn>
                <a:cxn ang="0">
                  <a:pos x="T4" y="T5"/>
                </a:cxn>
                <a:cxn ang="0">
                  <a:pos x="T6" y="T7"/>
                </a:cxn>
                <a:cxn ang="0">
                  <a:pos x="T8" y="T9"/>
                </a:cxn>
              </a:cxnLst>
              <a:rect l="0" t="0" r="r" b="b"/>
              <a:pathLst>
                <a:path w="303" h="131">
                  <a:moveTo>
                    <a:pt x="9" y="0"/>
                  </a:moveTo>
                  <a:lnTo>
                    <a:pt x="0" y="19"/>
                  </a:lnTo>
                  <a:lnTo>
                    <a:pt x="295" y="131"/>
                  </a:lnTo>
                  <a:lnTo>
                    <a:pt x="303" y="113"/>
                  </a:lnTo>
                  <a:lnTo>
                    <a:pt x="9"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8" name="Freeform 105"/>
            <p:cNvSpPr/>
            <p:nvPr/>
          </p:nvSpPr>
          <p:spPr bwMode="auto">
            <a:xfrm>
              <a:off x="3781918" y="2044775"/>
              <a:ext cx="445353" cy="195392"/>
            </a:xfrm>
            <a:custGeom>
              <a:avLst/>
              <a:gdLst>
                <a:gd name="T0" fmla="*/ 0 w 281"/>
                <a:gd name="T1" fmla="*/ 0 h 123"/>
                <a:gd name="T2" fmla="*/ 22 w 281"/>
                <a:gd name="T3" fmla="*/ 29 h 123"/>
                <a:gd name="T4" fmla="*/ 273 w 281"/>
                <a:gd name="T5" fmla="*/ 123 h 123"/>
                <a:gd name="T6" fmla="*/ 281 w 281"/>
                <a:gd name="T7" fmla="*/ 107 h 123"/>
                <a:gd name="T8" fmla="*/ 0 w 281"/>
                <a:gd name="T9" fmla="*/ 0 h 123"/>
              </a:gdLst>
              <a:ahLst/>
              <a:cxnLst>
                <a:cxn ang="0">
                  <a:pos x="T0" y="T1"/>
                </a:cxn>
                <a:cxn ang="0">
                  <a:pos x="T2" y="T3"/>
                </a:cxn>
                <a:cxn ang="0">
                  <a:pos x="T4" y="T5"/>
                </a:cxn>
                <a:cxn ang="0">
                  <a:pos x="T6" y="T7"/>
                </a:cxn>
                <a:cxn ang="0">
                  <a:pos x="T8" y="T9"/>
                </a:cxn>
              </a:cxnLst>
              <a:rect l="0" t="0" r="r" b="b"/>
              <a:pathLst>
                <a:path w="281" h="123">
                  <a:moveTo>
                    <a:pt x="0" y="0"/>
                  </a:moveTo>
                  <a:lnTo>
                    <a:pt x="22" y="29"/>
                  </a:lnTo>
                  <a:lnTo>
                    <a:pt x="273" y="123"/>
                  </a:lnTo>
                  <a:lnTo>
                    <a:pt x="281" y="107"/>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9" name="Freeform 106"/>
            <p:cNvSpPr/>
            <p:nvPr/>
          </p:nvSpPr>
          <p:spPr bwMode="auto">
            <a:xfrm>
              <a:off x="3781918" y="2044775"/>
              <a:ext cx="445353" cy="195392"/>
            </a:xfrm>
            <a:custGeom>
              <a:avLst/>
              <a:gdLst>
                <a:gd name="T0" fmla="*/ 0 w 281"/>
                <a:gd name="T1" fmla="*/ 0 h 123"/>
                <a:gd name="T2" fmla="*/ 22 w 281"/>
                <a:gd name="T3" fmla="*/ 29 h 123"/>
                <a:gd name="T4" fmla="*/ 273 w 281"/>
                <a:gd name="T5" fmla="*/ 123 h 123"/>
                <a:gd name="T6" fmla="*/ 281 w 281"/>
                <a:gd name="T7" fmla="*/ 107 h 123"/>
                <a:gd name="T8" fmla="*/ 0 w 281"/>
                <a:gd name="T9" fmla="*/ 0 h 123"/>
              </a:gdLst>
              <a:ahLst/>
              <a:cxnLst>
                <a:cxn ang="0">
                  <a:pos x="T0" y="T1"/>
                </a:cxn>
                <a:cxn ang="0">
                  <a:pos x="T2" y="T3"/>
                </a:cxn>
                <a:cxn ang="0">
                  <a:pos x="T4" y="T5"/>
                </a:cxn>
                <a:cxn ang="0">
                  <a:pos x="T6" y="T7"/>
                </a:cxn>
                <a:cxn ang="0">
                  <a:pos x="T8" y="T9"/>
                </a:cxn>
              </a:cxnLst>
              <a:rect l="0" t="0" r="r" b="b"/>
              <a:pathLst>
                <a:path w="281" h="123">
                  <a:moveTo>
                    <a:pt x="0" y="0"/>
                  </a:moveTo>
                  <a:lnTo>
                    <a:pt x="22" y="29"/>
                  </a:lnTo>
                  <a:lnTo>
                    <a:pt x="273" y="123"/>
                  </a:lnTo>
                  <a:lnTo>
                    <a:pt x="281" y="107"/>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0" name="Freeform 107"/>
            <p:cNvSpPr/>
            <p:nvPr/>
          </p:nvSpPr>
          <p:spPr bwMode="auto">
            <a:xfrm>
              <a:off x="3841299" y="2123921"/>
              <a:ext cx="195461" cy="98932"/>
            </a:xfrm>
            <a:custGeom>
              <a:avLst/>
              <a:gdLst>
                <a:gd name="T0" fmla="*/ 0 w 123"/>
                <a:gd name="T1" fmla="*/ 0 h 62"/>
                <a:gd name="T2" fmla="*/ 24 w 123"/>
                <a:gd name="T3" fmla="*/ 27 h 62"/>
                <a:gd name="T4" fmla="*/ 115 w 123"/>
                <a:gd name="T5" fmla="*/ 62 h 62"/>
                <a:gd name="T6" fmla="*/ 123 w 123"/>
                <a:gd name="T7" fmla="*/ 46 h 62"/>
                <a:gd name="T8" fmla="*/ 0 w 123"/>
                <a:gd name="T9" fmla="*/ 0 h 62"/>
              </a:gdLst>
              <a:ahLst/>
              <a:cxnLst>
                <a:cxn ang="0">
                  <a:pos x="T0" y="T1"/>
                </a:cxn>
                <a:cxn ang="0">
                  <a:pos x="T2" y="T3"/>
                </a:cxn>
                <a:cxn ang="0">
                  <a:pos x="T4" y="T5"/>
                </a:cxn>
                <a:cxn ang="0">
                  <a:pos x="T6" y="T7"/>
                </a:cxn>
                <a:cxn ang="0">
                  <a:pos x="T8" y="T9"/>
                </a:cxn>
              </a:cxnLst>
              <a:rect l="0" t="0" r="r" b="b"/>
              <a:pathLst>
                <a:path w="123" h="62">
                  <a:moveTo>
                    <a:pt x="0" y="0"/>
                  </a:moveTo>
                  <a:lnTo>
                    <a:pt x="24" y="27"/>
                  </a:lnTo>
                  <a:lnTo>
                    <a:pt x="115" y="62"/>
                  </a:lnTo>
                  <a:lnTo>
                    <a:pt x="123" y="46"/>
                  </a:lnTo>
                  <a:lnTo>
                    <a:pt x="0" y="0"/>
                  </a:lnTo>
                  <a:close/>
                </a:path>
              </a:pathLst>
            </a:custGeom>
            <a:solidFill>
              <a:srgbClr val="81A9C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1" name="Freeform 108"/>
            <p:cNvSpPr/>
            <p:nvPr/>
          </p:nvSpPr>
          <p:spPr bwMode="auto">
            <a:xfrm>
              <a:off x="3841299" y="2123921"/>
              <a:ext cx="195461" cy="98932"/>
            </a:xfrm>
            <a:custGeom>
              <a:avLst/>
              <a:gdLst>
                <a:gd name="T0" fmla="*/ 0 w 123"/>
                <a:gd name="T1" fmla="*/ 0 h 62"/>
                <a:gd name="T2" fmla="*/ 24 w 123"/>
                <a:gd name="T3" fmla="*/ 27 h 62"/>
                <a:gd name="T4" fmla="*/ 115 w 123"/>
                <a:gd name="T5" fmla="*/ 62 h 62"/>
                <a:gd name="T6" fmla="*/ 123 w 123"/>
                <a:gd name="T7" fmla="*/ 46 h 62"/>
                <a:gd name="T8" fmla="*/ 0 w 123"/>
                <a:gd name="T9" fmla="*/ 0 h 62"/>
              </a:gdLst>
              <a:ahLst/>
              <a:cxnLst>
                <a:cxn ang="0">
                  <a:pos x="T0" y="T1"/>
                </a:cxn>
                <a:cxn ang="0">
                  <a:pos x="T2" y="T3"/>
                </a:cxn>
                <a:cxn ang="0">
                  <a:pos x="T4" y="T5"/>
                </a:cxn>
                <a:cxn ang="0">
                  <a:pos x="T6" y="T7"/>
                </a:cxn>
                <a:cxn ang="0">
                  <a:pos x="T8" y="T9"/>
                </a:cxn>
              </a:cxnLst>
              <a:rect l="0" t="0" r="r" b="b"/>
              <a:pathLst>
                <a:path w="123" h="62">
                  <a:moveTo>
                    <a:pt x="0" y="0"/>
                  </a:moveTo>
                  <a:lnTo>
                    <a:pt x="24" y="27"/>
                  </a:lnTo>
                  <a:lnTo>
                    <a:pt x="115" y="62"/>
                  </a:lnTo>
                  <a:lnTo>
                    <a:pt x="123" y="46"/>
                  </a:lnTo>
                  <a:lnTo>
                    <a:pt x="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2" name="Freeform 109"/>
            <p:cNvSpPr/>
            <p:nvPr/>
          </p:nvSpPr>
          <p:spPr bwMode="auto">
            <a:xfrm>
              <a:off x="2881315" y="2295816"/>
              <a:ext cx="607413" cy="263408"/>
            </a:xfrm>
            <a:custGeom>
              <a:avLst/>
              <a:gdLst>
                <a:gd name="T0" fmla="*/ 5 w 143"/>
                <a:gd name="T1" fmla="*/ 13 h 62"/>
                <a:gd name="T2" fmla="*/ 134 w 143"/>
                <a:gd name="T3" fmla="*/ 61 h 62"/>
                <a:gd name="T4" fmla="*/ 142 w 143"/>
                <a:gd name="T5" fmla="*/ 57 h 62"/>
                <a:gd name="T6" fmla="*/ 138 w 143"/>
                <a:gd name="T7" fmla="*/ 49 h 62"/>
                <a:gd name="T8" fmla="*/ 9 w 143"/>
                <a:gd name="T9" fmla="*/ 1 h 62"/>
                <a:gd name="T10" fmla="*/ 1 w 143"/>
                <a:gd name="T11" fmla="*/ 5 h 62"/>
                <a:gd name="T12" fmla="*/ 5 w 143"/>
                <a:gd name="T13" fmla="*/ 13 h 62"/>
              </a:gdLst>
              <a:ahLst/>
              <a:cxnLst>
                <a:cxn ang="0">
                  <a:pos x="T0" y="T1"/>
                </a:cxn>
                <a:cxn ang="0">
                  <a:pos x="T2" y="T3"/>
                </a:cxn>
                <a:cxn ang="0">
                  <a:pos x="T4" y="T5"/>
                </a:cxn>
                <a:cxn ang="0">
                  <a:pos x="T6" y="T7"/>
                </a:cxn>
                <a:cxn ang="0">
                  <a:pos x="T8" y="T9"/>
                </a:cxn>
                <a:cxn ang="0">
                  <a:pos x="T10" y="T11"/>
                </a:cxn>
                <a:cxn ang="0">
                  <a:pos x="T12" y="T13"/>
                </a:cxn>
              </a:cxnLst>
              <a:rect l="0" t="0" r="r" b="b"/>
              <a:pathLst>
                <a:path w="143" h="62">
                  <a:moveTo>
                    <a:pt x="5" y="13"/>
                  </a:moveTo>
                  <a:cubicBezTo>
                    <a:pt x="134" y="61"/>
                    <a:pt x="134" y="61"/>
                    <a:pt x="134" y="61"/>
                  </a:cubicBezTo>
                  <a:cubicBezTo>
                    <a:pt x="137" y="62"/>
                    <a:pt x="141" y="60"/>
                    <a:pt x="142" y="57"/>
                  </a:cubicBezTo>
                  <a:cubicBezTo>
                    <a:pt x="143" y="54"/>
                    <a:pt x="142" y="50"/>
                    <a:pt x="138" y="49"/>
                  </a:cubicBezTo>
                  <a:cubicBezTo>
                    <a:pt x="9" y="1"/>
                    <a:pt x="9" y="1"/>
                    <a:pt x="9" y="1"/>
                  </a:cubicBezTo>
                  <a:cubicBezTo>
                    <a:pt x="6" y="0"/>
                    <a:pt x="3" y="1"/>
                    <a:pt x="1" y="5"/>
                  </a:cubicBezTo>
                  <a:cubicBezTo>
                    <a:pt x="0" y="8"/>
                    <a:pt x="2" y="12"/>
                    <a:pt x="5" y="13"/>
                  </a:cubicBezTo>
                </a:path>
              </a:pathLst>
            </a:custGeom>
            <a:solidFill>
              <a:srgbClr val="B3B3B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3" name="Freeform 110"/>
            <p:cNvSpPr/>
            <p:nvPr/>
          </p:nvSpPr>
          <p:spPr bwMode="auto">
            <a:xfrm>
              <a:off x="3068117" y="2308183"/>
              <a:ext cx="233810" cy="238675"/>
            </a:xfrm>
            <a:custGeom>
              <a:avLst/>
              <a:gdLst>
                <a:gd name="T0" fmla="*/ 36 w 55"/>
                <a:gd name="T1" fmla="*/ 5 h 56"/>
                <a:gd name="T2" fmla="*/ 50 w 55"/>
                <a:gd name="T3" fmla="*/ 36 h 56"/>
                <a:gd name="T4" fmla="*/ 19 w 55"/>
                <a:gd name="T5" fmla="*/ 51 h 56"/>
                <a:gd name="T6" fmla="*/ 5 w 55"/>
                <a:gd name="T7" fmla="*/ 19 h 56"/>
                <a:gd name="T8" fmla="*/ 36 w 55"/>
                <a:gd name="T9" fmla="*/ 5 h 56"/>
              </a:gdLst>
              <a:ahLst/>
              <a:cxnLst>
                <a:cxn ang="0">
                  <a:pos x="T0" y="T1"/>
                </a:cxn>
                <a:cxn ang="0">
                  <a:pos x="T2" y="T3"/>
                </a:cxn>
                <a:cxn ang="0">
                  <a:pos x="T4" y="T5"/>
                </a:cxn>
                <a:cxn ang="0">
                  <a:pos x="T6" y="T7"/>
                </a:cxn>
                <a:cxn ang="0">
                  <a:pos x="T8" y="T9"/>
                </a:cxn>
              </a:cxnLst>
              <a:rect l="0" t="0" r="r" b="b"/>
              <a:pathLst>
                <a:path w="55" h="56">
                  <a:moveTo>
                    <a:pt x="36" y="5"/>
                  </a:moveTo>
                  <a:cubicBezTo>
                    <a:pt x="49" y="9"/>
                    <a:pt x="55" y="24"/>
                    <a:pt x="50" y="36"/>
                  </a:cubicBezTo>
                  <a:cubicBezTo>
                    <a:pt x="46" y="49"/>
                    <a:pt x="31" y="56"/>
                    <a:pt x="19" y="51"/>
                  </a:cubicBezTo>
                  <a:cubicBezTo>
                    <a:pt x="6" y="46"/>
                    <a:pt x="0" y="32"/>
                    <a:pt x="5" y="19"/>
                  </a:cubicBezTo>
                  <a:cubicBezTo>
                    <a:pt x="9" y="6"/>
                    <a:pt x="24" y="0"/>
                    <a:pt x="36" y="5"/>
                  </a:cubicBezTo>
                </a:path>
              </a:pathLst>
            </a:custGeom>
            <a:solidFill>
              <a:srgbClr val="FFFFF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4" name="Freeform 111"/>
            <p:cNvSpPr/>
            <p:nvPr/>
          </p:nvSpPr>
          <p:spPr bwMode="auto">
            <a:xfrm>
              <a:off x="3101518" y="2341573"/>
              <a:ext cx="167008" cy="166948"/>
            </a:xfrm>
            <a:custGeom>
              <a:avLst/>
              <a:gdLst>
                <a:gd name="T0" fmla="*/ 26 w 39"/>
                <a:gd name="T1" fmla="*/ 3 h 39"/>
                <a:gd name="T2" fmla="*/ 36 w 39"/>
                <a:gd name="T3" fmla="*/ 26 h 39"/>
                <a:gd name="T4" fmla="*/ 13 w 39"/>
                <a:gd name="T5" fmla="*/ 36 h 39"/>
                <a:gd name="T6" fmla="*/ 3 w 39"/>
                <a:gd name="T7" fmla="*/ 14 h 39"/>
                <a:gd name="T8" fmla="*/ 26 w 39"/>
                <a:gd name="T9" fmla="*/ 3 h 39"/>
              </a:gdLst>
              <a:ahLst/>
              <a:cxnLst>
                <a:cxn ang="0">
                  <a:pos x="T0" y="T1"/>
                </a:cxn>
                <a:cxn ang="0">
                  <a:pos x="T2" y="T3"/>
                </a:cxn>
                <a:cxn ang="0">
                  <a:pos x="T4" y="T5"/>
                </a:cxn>
                <a:cxn ang="0">
                  <a:pos x="T6" y="T7"/>
                </a:cxn>
                <a:cxn ang="0">
                  <a:pos x="T8" y="T9"/>
                </a:cxn>
              </a:cxnLst>
              <a:rect l="0" t="0" r="r" b="b"/>
              <a:pathLst>
                <a:path w="39" h="39">
                  <a:moveTo>
                    <a:pt x="26" y="3"/>
                  </a:moveTo>
                  <a:cubicBezTo>
                    <a:pt x="35" y="7"/>
                    <a:pt x="39" y="17"/>
                    <a:pt x="36" y="26"/>
                  </a:cubicBezTo>
                  <a:cubicBezTo>
                    <a:pt x="32" y="35"/>
                    <a:pt x="22" y="39"/>
                    <a:pt x="13" y="36"/>
                  </a:cubicBezTo>
                  <a:cubicBezTo>
                    <a:pt x="4" y="33"/>
                    <a:pt x="0" y="23"/>
                    <a:pt x="3" y="14"/>
                  </a:cubicBezTo>
                  <a:cubicBezTo>
                    <a:pt x="7" y="5"/>
                    <a:pt x="17" y="0"/>
                    <a:pt x="26" y="3"/>
                  </a:cubicBezTo>
                </a:path>
              </a:pathLst>
            </a:custGeom>
            <a:solidFill>
              <a:srgbClr val="B3B3B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15" name="组合 114"/>
          <p:cNvGrpSpPr/>
          <p:nvPr/>
        </p:nvGrpSpPr>
        <p:grpSpPr bwMode="auto">
          <a:xfrm>
            <a:off x="7104063" y="3022600"/>
            <a:ext cx="2870200" cy="790575"/>
            <a:chOff x="4938713" y="3109913"/>
            <a:chExt cx="2314575" cy="638175"/>
          </a:xfrm>
        </p:grpSpPr>
        <p:sp>
          <p:nvSpPr>
            <p:cNvPr id="116" name="Freeform 13"/>
            <p:cNvSpPr/>
            <p:nvPr/>
          </p:nvSpPr>
          <p:spPr bwMode="auto">
            <a:xfrm>
              <a:off x="4971998" y="3144513"/>
              <a:ext cx="2230083" cy="570256"/>
            </a:xfrm>
            <a:custGeom>
              <a:avLst/>
              <a:gdLst>
                <a:gd name="T0" fmla="*/ 524 w 524"/>
                <a:gd name="T1" fmla="*/ 132 h 132"/>
                <a:gd name="T2" fmla="*/ 64 w 524"/>
                <a:gd name="T3" fmla="*/ 132 h 132"/>
                <a:gd name="T4" fmla="*/ 0 w 524"/>
                <a:gd name="T5" fmla="*/ 67 h 132"/>
                <a:gd name="T6" fmla="*/ 0 w 524"/>
                <a:gd name="T7" fmla="*/ 57 h 132"/>
                <a:gd name="T8" fmla="*/ 64 w 524"/>
                <a:gd name="T9" fmla="*/ 0 h 132"/>
                <a:gd name="T10" fmla="*/ 524 w 524"/>
                <a:gd name="T11" fmla="*/ 0 h 132"/>
                <a:gd name="T12" fmla="*/ 509 w 524"/>
                <a:gd name="T13" fmla="*/ 63 h 132"/>
                <a:gd name="T14" fmla="*/ 524 w 524"/>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4" h="132">
                  <a:moveTo>
                    <a:pt x="524" y="132"/>
                  </a:moveTo>
                  <a:cubicBezTo>
                    <a:pt x="64" y="132"/>
                    <a:pt x="64" y="132"/>
                    <a:pt x="64" y="132"/>
                  </a:cubicBezTo>
                  <a:cubicBezTo>
                    <a:pt x="29" y="132"/>
                    <a:pt x="0" y="101"/>
                    <a:pt x="0" y="67"/>
                  </a:cubicBezTo>
                  <a:cubicBezTo>
                    <a:pt x="0" y="57"/>
                    <a:pt x="0" y="57"/>
                    <a:pt x="0" y="57"/>
                  </a:cubicBezTo>
                  <a:cubicBezTo>
                    <a:pt x="0" y="23"/>
                    <a:pt x="29" y="0"/>
                    <a:pt x="64" y="0"/>
                  </a:cubicBezTo>
                  <a:cubicBezTo>
                    <a:pt x="524" y="0"/>
                    <a:pt x="524" y="0"/>
                    <a:pt x="524" y="0"/>
                  </a:cubicBezTo>
                  <a:cubicBezTo>
                    <a:pt x="524" y="0"/>
                    <a:pt x="509" y="21"/>
                    <a:pt x="509" y="63"/>
                  </a:cubicBezTo>
                  <a:cubicBezTo>
                    <a:pt x="509" y="111"/>
                    <a:pt x="524" y="132"/>
                    <a:pt x="524" y="132"/>
                  </a:cubicBezTo>
                </a:path>
              </a:pathLst>
            </a:custGeom>
            <a:solidFill>
              <a:srgbClr val="FCF6EA"/>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7" name="Freeform 14"/>
            <p:cNvSpPr/>
            <p:nvPr/>
          </p:nvSpPr>
          <p:spPr bwMode="auto">
            <a:xfrm>
              <a:off x="4989920" y="3109913"/>
              <a:ext cx="318766" cy="630486"/>
            </a:xfrm>
            <a:custGeom>
              <a:avLst/>
              <a:gdLst>
                <a:gd name="T0" fmla="*/ 67 w 75"/>
                <a:gd name="T1" fmla="*/ 146 h 146"/>
                <a:gd name="T2" fmla="*/ 0 w 75"/>
                <a:gd name="T3" fmla="*/ 76 h 146"/>
                <a:gd name="T4" fmla="*/ 0 w 75"/>
                <a:gd name="T5" fmla="*/ 67 h 146"/>
                <a:gd name="T6" fmla="*/ 69 w 75"/>
                <a:gd name="T7" fmla="*/ 0 h 146"/>
                <a:gd name="T8" fmla="*/ 75 w 75"/>
                <a:gd name="T9" fmla="*/ 6 h 146"/>
                <a:gd name="T10" fmla="*/ 69 w 75"/>
                <a:gd name="T11" fmla="*/ 12 h 146"/>
                <a:gd name="T12" fmla="*/ 12 w 75"/>
                <a:gd name="T13" fmla="*/ 67 h 146"/>
                <a:gd name="T14" fmla="*/ 12 w 75"/>
                <a:gd name="T15" fmla="*/ 76 h 146"/>
                <a:gd name="T16" fmla="*/ 67 w 75"/>
                <a:gd name="T17" fmla="*/ 133 h 146"/>
                <a:gd name="T18" fmla="*/ 73 w 75"/>
                <a:gd name="T19" fmla="*/ 140 h 146"/>
                <a:gd name="T20" fmla="*/ 67 w 75"/>
                <a:gd name="T2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46">
                  <a:moveTo>
                    <a:pt x="67" y="146"/>
                  </a:moveTo>
                  <a:cubicBezTo>
                    <a:pt x="30" y="146"/>
                    <a:pt x="0" y="115"/>
                    <a:pt x="0" y="76"/>
                  </a:cubicBezTo>
                  <a:cubicBezTo>
                    <a:pt x="0" y="67"/>
                    <a:pt x="0" y="67"/>
                    <a:pt x="0" y="67"/>
                  </a:cubicBezTo>
                  <a:cubicBezTo>
                    <a:pt x="0" y="30"/>
                    <a:pt x="31" y="0"/>
                    <a:pt x="69" y="0"/>
                  </a:cubicBezTo>
                  <a:cubicBezTo>
                    <a:pt x="72" y="0"/>
                    <a:pt x="75" y="2"/>
                    <a:pt x="75" y="6"/>
                  </a:cubicBezTo>
                  <a:cubicBezTo>
                    <a:pt x="75" y="9"/>
                    <a:pt x="72" y="12"/>
                    <a:pt x="69" y="12"/>
                  </a:cubicBezTo>
                  <a:cubicBezTo>
                    <a:pt x="37" y="12"/>
                    <a:pt x="12" y="36"/>
                    <a:pt x="12" y="67"/>
                  </a:cubicBezTo>
                  <a:cubicBezTo>
                    <a:pt x="12" y="76"/>
                    <a:pt x="12" y="76"/>
                    <a:pt x="12" y="76"/>
                  </a:cubicBezTo>
                  <a:cubicBezTo>
                    <a:pt x="12" y="108"/>
                    <a:pt x="37" y="133"/>
                    <a:pt x="67" y="133"/>
                  </a:cubicBezTo>
                  <a:cubicBezTo>
                    <a:pt x="70" y="133"/>
                    <a:pt x="73" y="136"/>
                    <a:pt x="73" y="140"/>
                  </a:cubicBezTo>
                  <a:cubicBezTo>
                    <a:pt x="73" y="143"/>
                    <a:pt x="70" y="146"/>
                    <a:pt x="67" y="146"/>
                  </a:cubicBezTo>
                </a:path>
              </a:pathLst>
            </a:custGeom>
            <a:solidFill>
              <a:srgbClr val="8C8C8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8" name="Freeform 15"/>
            <p:cNvSpPr/>
            <p:nvPr/>
          </p:nvSpPr>
          <p:spPr bwMode="auto">
            <a:xfrm>
              <a:off x="4938713" y="3109913"/>
              <a:ext cx="2314575" cy="638175"/>
            </a:xfrm>
            <a:custGeom>
              <a:avLst/>
              <a:gdLst>
                <a:gd name="T0" fmla="*/ 544 w 544"/>
                <a:gd name="T1" fmla="*/ 148 h 148"/>
                <a:gd name="T2" fmla="*/ 70 w 544"/>
                <a:gd name="T3" fmla="*/ 148 h 148"/>
                <a:gd name="T4" fmla="*/ 0 w 544"/>
                <a:gd name="T5" fmla="*/ 75 h 148"/>
                <a:gd name="T6" fmla="*/ 0 w 544"/>
                <a:gd name="T7" fmla="*/ 65 h 148"/>
                <a:gd name="T8" fmla="*/ 70 w 544"/>
                <a:gd name="T9" fmla="*/ 0 h 148"/>
                <a:gd name="T10" fmla="*/ 544 w 544"/>
                <a:gd name="T11" fmla="*/ 0 h 148"/>
                <a:gd name="T12" fmla="*/ 544 w 544"/>
                <a:gd name="T13" fmla="*/ 12 h 148"/>
                <a:gd name="T14" fmla="*/ 70 w 544"/>
                <a:gd name="T15" fmla="*/ 12 h 148"/>
                <a:gd name="T16" fmla="*/ 12 w 544"/>
                <a:gd name="T17" fmla="*/ 65 h 148"/>
                <a:gd name="T18" fmla="*/ 12 w 544"/>
                <a:gd name="T19" fmla="*/ 75 h 148"/>
                <a:gd name="T20" fmla="*/ 70 w 544"/>
                <a:gd name="T21" fmla="*/ 132 h 148"/>
                <a:gd name="T22" fmla="*/ 544 w 544"/>
                <a:gd name="T23" fmla="*/ 132 h 148"/>
                <a:gd name="T24" fmla="*/ 544 w 544"/>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 h="148">
                  <a:moveTo>
                    <a:pt x="544" y="148"/>
                  </a:moveTo>
                  <a:cubicBezTo>
                    <a:pt x="70" y="148"/>
                    <a:pt x="70" y="148"/>
                    <a:pt x="70" y="148"/>
                  </a:cubicBezTo>
                  <a:cubicBezTo>
                    <a:pt x="33" y="148"/>
                    <a:pt x="0" y="114"/>
                    <a:pt x="0" y="75"/>
                  </a:cubicBezTo>
                  <a:cubicBezTo>
                    <a:pt x="0" y="65"/>
                    <a:pt x="0" y="65"/>
                    <a:pt x="0" y="65"/>
                  </a:cubicBezTo>
                  <a:cubicBezTo>
                    <a:pt x="0" y="28"/>
                    <a:pt x="31" y="0"/>
                    <a:pt x="70" y="0"/>
                  </a:cubicBezTo>
                  <a:cubicBezTo>
                    <a:pt x="544" y="0"/>
                    <a:pt x="544" y="0"/>
                    <a:pt x="544" y="0"/>
                  </a:cubicBezTo>
                  <a:cubicBezTo>
                    <a:pt x="544" y="12"/>
                    <a:pt x="544" y="12"/>
                    <a:pt x="544" y="12"/>
                  </a:cubicBezTo>
                  <a:cubicBezTo>
                    <a:pt x="70" y="12"/>
                    <a:pt x="70" y="12"/>
                    <a:pt x="70" y="12"/>
                  </a:cubicBezTo>
                  <a:cubicBezTo>
                    <a:pt x="38" y="12"/>
                    <a:pt x="12" y="36"/>
                    <a:pt x="12" y="65"/>
                  </a:cubicBezTo>
                  <a:cubicBezTo>
                    <a:pt x="12" y="75"/>
                    <a:pt x="12" y="75"/>
                    <a:pt x="12" y="75"/>
                  </a:cubicBezTo>
                  <a:cubicBezTo>
                    <a:pt x="12" y="106"/>
                    <a:pt x="40" y="132"/>
                    <a:pt x="70" y="132"/>
                  </a:cubicBezTo>
                  <a:cubicBezTo>
                    <a:pt x="544" y="132"/>
                    <a:pt x="544" y="132"/>
                    <a:pt x="544" y="132"/>
                  </a:cubicBezTo>
                  <a:lnTo>
                    <a:pt x="544" y="148"/>
                  </a:lnTo>
                  <a:close/>
                </a:path>
              </a:pathLst>
            </a:custGeom>
            <a:solidFill>
              <a:srgbClr val="F1654C"/>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9" name="Line 16"/>
            <p:cNvSpPr>
              <a:spLocks noChangeShapeType="1"/>
            </p:cNvSpPr>
            <p:nvPr/>
          </p:nvSpPr>
          <p:spPr bwMode="auto">
            <a:xfrm>
              <a:off x="5270281" y="3562274"/>
              <a:ext cx="1830665"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0" name="Line 17"/>
            <p:cNvSpPr>
              <a:spLocks noChangeShapeType="1"/>
            </p:cNvSpPr>
            <p:nvPr/>
          </p:nvSpPr>
          <p:spPr bwMode="auto">
            <a:xfrm>
              <a:off x="5244677" y="3614815"/>
              <a:ext cx="1739772"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1" name="Line 18"/>
            <p:cNvSpPr>
              <a:spLocks noChangeShapeType="1"/>
            </p:cNvSpPr>
            <p:nvPr/>
          </p:nvSpPr>
          <p:spPr bwMode="auto">
            <a:xfrm>
              <a:off x="5440546" y="3499482"/>
              <a:ext cx="1638637"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2" name="Line 19"/>
            <p:cNvSpPr>
              <a:spLocks noChangeShapeType="1"/>
            </p:cNvSpPr>
            <p:nvPr/>
          </p:nvSpPr>
          <p:spPr bwMode="auto">
            <a:xfrm>
              <a:off x="5381657" y="3363645"/>
              <a:ext cx="1322431"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3" name="Line 20"/>
            <p:cNvSpPr>
              <a:spLocks noChangeShapeType="1"/>
            </p:cNvSpPr>
            <p:nvPr/>
          </p:nvSpPr>
          <p:spPr bwMode="auto">
            <a:xfrm>
              <a:off x="5184509" y="3286757"/>
              <a:ext cx="1894674"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4" name="Line 21"/>
            <p:cNvSpPr>
              <a:spLocks noChangeShapeType="1"/>
            </p:cNvSpPr>
            <p:nvPr/>
          </p:nvSpPr>
          <p:spPr bwMode="auto">
            <a:xfrm>
              <a:off x="5354773" y="3225246"/>
              <a:ext cx="1724410" cy="0"/>
            </a:xfrm>
            <a:prstGeom prst="line">
              <a:avLst/>
            </a:prstGeom>
            <a:noFill/>
            <a:ln w="17463" cap="rnd">
              <a:solidFill>
                <a:srgbClr val="C5C5CC"/>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2" name="组合 1"/>
          <p:cNvGrpSpPr/>
          <p:nvPr/>
        </p:nvGrpSpPr>
        <p:grpSpPr bwMode="auto">
          <a:xfrm>
            <a:off x="7061200" y="2557463"/>
            <a:ext cx="3136900" cy="481012"/>
            <a:chOff x="7061527" y="2558004"/>
            <a:chExt cx="3136462" cy="480110"/>
          </a:xfrm>
        </p:grpSpPr>
        <p:sp>
          <p:nvSpPr>
            <p:cNvPr id="126" name="Rectangle 112"/>
            <p:cNvSpPr>
              <a:spLocks noChangeArrowheads="1"/>
            </p:cNvSpPr>
            <p:nvPr/>
          </p:nvSpPr>
          <p:spPr bwMode="auto">
            <a:xfrm>
              <a:off x="7061527" y="2558004"/>
              <a:ext cx="3136462" cy="465850"/>
            </a:xfrm>
            <a:prstGeom prst="rect">
              <a:avLst/>
            </a:prstGeom>
            <a:solidFill>
              <a:srgbClr val="F5D98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7" name="Rectangle 113"/>
            <p:cNvSpPr>
              <a:spLocks noChangeArrowheads="1"/>
            </p:cNvSpPr>
            <p:nvPr/>
          </p:nvSpPr>
          <p:spPr bwMode="auto">
            <a:xfrm>
              <a:off x="7237715" y="2558004"/>
              <a:ext cx="146030" cy="464265"/>
            </a:xfrm>
            <a:prstGeom prst="rect">
              <a:avLst/>
            </a:prstGeom>
            <a:solidFill>
              <a:srgbClr val="FBB03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5" name="Rectangle 33"/>
            <p:cNvSpPr>
              <a:spLocks noChangeArrowheads="1"/>
            </p:cNvSpPr>
            <p:nvPr/>
          </p:nvSpPr>
          <p:spPr bwMode="auto">
            <a:xfrm>
              <a:off x="9893232" y="2559588"/>
              <a:ext cx="163490" cy="478526"/>
            </a:xfrm>
            <a:prstGeom prst="rect">
              <a:avLst/>
            </a:prstGeom>
            <a:solidFill>
              <a:srgbClr val="FBB03B"/>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4" name="组合 3"/>
          <p:cNvGrpSpPr/>
          <p:nvPr/>
        </p:nvGrpSpPr>
        <p:grpSpPr bwMode="auto">
          <a:xfrm>
            <a:off x="8613775" y="1250950"/>
            <a:ext cx="1135063" cy="1339850"/>
            <a:chOff x="7698578" y="210044"/>
            <a:chExt cx="1135916" cy="1341139"/>
          </a:xfrm>
        </p:grpSpPr>
        <p:grpSp>
          <p:nvGrpSpPr>
            <p:cNvPr id="62521" name="组合 127"/>
            <p:cNvGrpSpPr/>
            <p:nvPr/>
          </p:nvGrpSpPr>
          <p:grpSpPr bwMode="auto">
            <a:xfrm>
              <a:off x="7698578" y="210044"/>
              <a:ext cx="1135916" cy="1332246"/>
              <a:chOff x="5419725" y="908051"/>
              <a:chExt cx="900113" cy="1055687"/>
            </a:xfrm>
          </p:grpSpPr>
          <p:sp>
            <p:nvSpPr>
              <p:cNvPr id="129" name="Freeform 125"/>
              <p:cNvSpPr/>
              <p:nvPr/>
            </p:nvSpPr>
            <p:spPr bwMode="auto">
              <a:xfrm>
                <a:off x="5419725" y="1324834"/>
                <a:ext cx="628191" cy="638395"/>
              </a:xfrm>
              <a:custGeom>
                <a:avLst/>
                <a:gdLst>
                  <a:gd name="T0" fmla="*/ 9 w 148"/>
                  <a:gd name="T1" fmla="*/ 0 h 150"/>
                  <a:gd name="T2" fmla="*/ 0 w 148"/>
                  <a:gd name="T3" fmla="*/ 13 h 150"/>
                  <a:gd name="T4" fmla="*/ 0 w 148"/>
                  <a:gd name="T5" fmla="*/ 117 h 150"/>
                  <a:gd name="T6" fmla="*/ 30 w 148"/>
                  <a:gd name="T7" fmla="*/ 150 h 150"/>
                  <a:gd name="T8" fmla="*/ 123 w 148"/>
                  <a:gd name="T9" fmla="*/ 150 h 150"/>
                  <a:gd name="T10" fmla="*/ 148 w 148"/>
                  <a:gd name="T11" fmla="*/ 114 h 150"/>
                  <a:gd name="T12" fmla="*/ 148 w 148"/>
                  <a:gd name="T13" fmla="*/ 11 h 150"/>
                  <a:gd name="T14" fmla="*/ 140 w 148"/>
                  <a:gd name="T15" fmla="*/ 0 h 150"/>
                  <a:gd name="T16" fmla="*/ 9 w 148"/>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0">
                    <a:moveTo>
                      <a:pt x="9" y="0"/>
                    </a:moveTo>
                    <a:cubicBezTo>
                      <a:pt x="9" y="0"/>
                      <a:pt x="2" y="2"/>
                      <a:pt x="0" y="13"/>
                    </a:cubicBezTo>
                    <a:cubicBezTo>
                      <a:pt x="0" y="117"/>
                      <a:pt x="0" y="117"/>
                      <a:pt x="0" y="117"/>
                    </a:cubicBezTo>
                    <a:cubicBezTo>
                      <a:pt x="0" y="117"/>
                      <a:pt x="12" y="143"/>
                      <a:pt x="30" y="150"/>
                    </a:cubicBezTo>
                    <a:cubicBezTo>
                      <a:pt x="123" y="150"/>
                      <a:pt x="123" y="150"/>
                      <a:pt x="123" y="150"/>
                    </a:cubicBezTo>
                    <a:cubicBezTo>
                      <a:pt x="123" y="150"/>
                      <a:pt x="141" y="140"/>
                      <a:pt x="148" y="114"/>
                    </a:cubicBezTo>
                    <a:cubicBezTo>
                      <a:pt x="148" y="11"/>
                      <a:pt x="148" y="11"/>
                      <a:pt x="148" y="11"/>
                    </a:cubicBezTo>
                    <a:cubicBezTo>
                      <a:pt x="148" y="11"/>
                      <a:pt x="146" y="5"/>
                      <a:pt x="140" y="0"/>
                    </a:cubicBezTo>
                    <a:lnTo>
                      <a:pt x="9" y="0"/>
                    </a:lnTo>
                    <a:close/>
                  </a:path>
                </a:pathLst>
              </a:custGeom>
              <a:solidFill>
                <a:srgbClr val="3E465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0" name="Freeform 126"/>
              <p:cNvSpPr/>
              <p:nvPr/>
            </p:nvSpPr>
            <p:spPr bwMode="auto">
              <a:xfrm>
                <a:off x="5419725" y="1324834"/>
                <a:ext cx="628191" cy="638395"/>
              </a:xfrm>
              <a:custGeom>
                <a:avLst/>
                <a:gdLst>
                  <a:gd name="T0" fmla="*/ 9 w 148"/>
                  <a:gd name="T1" fmla="*/ 0 h 150"/>
                  <a:gd name="T2" fmla="*/ 0 w 148"/>
                  <a:gd name="T3" fmla="*/ 13 h 150"/>
                  <a:gd name="T4" fmla="*/ 0 w 148"/>
                  <a:gd name="T5" fmla="*/ 117 h 150"/>
                  <a:gd name="T6" fmla="*/ 30 w 148"/>
                  <a:gd name="T7" fmla="*/ 150 h 150"/>
                  <a:gd name="T8" fmla="*/ 123 w 148"/>
                  <a:gd name="T9" fmla="*/ 150 h 150"/>
                  <a:gd name="T10" fmla="*/ 148 w 148"/>
                  <a:gd name="T11" fmla="*/ 114 h 150"/>
                  <a:gd name="T12" fmla="*/ 148 w 148"/>
                  <a:gd name="T13" fmla="*/ 11 h 150"/>
                  <a:gd name="T14" fmla="*/ 140 w 148"/>
                  <a:gd name="T15" fmla="*/ 0 h 150"/>
                  <a:gd name="T16" fmla="*/ 9 w 148"/>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0">
                    <a:moveTo>
                      <a:pt x="9" y="0"/>
                    </a:moveTo>
                    <a:cubicBezTo>
                      <a:pt x="9" y="0"/>
                      <a:pt x="2" y="2"/>
                      <a:pt x="0" y="13"/>
                    </a:cubicBezTo>
                    <a:cubicBezTo>
                      <a:pt x="0" y="117"/>
                      <a:pt x="0" y="117"/>
                      <a:pt x="0" y="117"/>
                    </a:cubicBezTo>
                    <a:cubicBezTo>
                      <a:pt x="0" y="117"/>
                      <a:pt x="12" y="143"/>
                      <a:pt x="30" y="150"/>
                    </a:cubicBezTo>
                    <a:cubicBezTo>
                      <a:pt x="123" y="150"/>
                      <a:pt x="123" y="150"/>
                      <a:pt x="123" y="150"/>
                    </a:cubicBezTo>
                    <a:cubicBezTo>
                      <a:pt x="123" y="150"/>
                      <a:pt x="141" y="140"/>
                      <a:pt x="148" y="114"/>
                    </a:cubicBezTo>
                    <a:cubicBezTo>
                      <a:pt x="148" y="11"/>
                      <a:pt x="148" y="11"/>
                      <a:pt x="148" y="11"/>
                    </a:cubicBezTo>
                    <a:cubicBezTo>
                      <a:pt x="148" y="11"/>
                      <a:pt x="146" y="5"/>
                      <a:pt x="140" y="0"/>
                    </a:cubicBezTo>
                    <a:lnTo>
                      <a:pt x="9" y="0"/>
                    </a:lnTo>
                    <a:close/>
                  </a:path>
                </a:pathLst>
              </a:custGeom>
              <a:noFill/>
              <a:ln w="33338" cap="rnd">
                <a:solidFill>
                  <a:srgbClr val="3E4651"/>
                </a:solidFill>
                <a:prstDash val="solid"/>
                <a:round/>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1" name="Freeform 127"/>
              <p:cNvSpPr/>
              <p:nvPr/>
            </p:nvSpPr>
            <p:spPr bwMode="auto">
              <a:xfrm>
                <a:off x="5992524" y="1312243"/>
                <a:ext cx="327314" cy="514997"/>
              </a:xfrm>
              <a:custGeom>
                <a:avLst/>
                <a:gdLst>
                  <a:gd name="T0" fmla="*/ 6 w 77"/>
                  <a:gd name="T1" fmla="*/ 29 h 121"/>
                  <a:gd name="T2" fmla="*/ 60 w 77"/>
                  <a:gd name="T3" fmla="*/ 27 h 121"/>
                  <a:gd name="T4" fmla="*/ 57 w 77"/>
                  <a:gd name="T5" fmla="*/ 93 h 121"/>
                  <a:gd name="T6" fmla="*/ 0 w 77"/>
                  <a:gd name="T7" fmla="*/ 95 h 121"/>
                  <a:gd name="T8" fmla="*/ 9 w 77"/>
                  <a:gd name="T9" fmla="*/ 91 h 121"/>
                  <a:gd name="T10" fmla="*/ 59 w 77"/>
                  <a:gd name="T11" fmla="*/ 56 h 121"/>
                  <a:gd name="T12" fmla="*/ 36 w 77"/>
                  <a:gd name="T13" fmla="*/ 31 h 121"/>
                  <a:gd name="T14" fmla="*/ 5 w 77"/>
                  <a:gd name="T15" fmla="*/ 5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21">
                    <a:moveTo>
                      <a:pt x="6" y="29"/>
                    </a:moveTo>
                    <a:cubicBezTo>
                      <a:pt x="33" y="0"/>
                      <a:pt x="60" y="27"/>
                      <a:pt x="60" y="27"/>
                    </a:cubicBezTo>
                    <a:cubicBezTo>
                      <a:pt x="77" y="43"/>
                      <a:pt x="71" y="77"/>
                      <a:pt x="57" y="93"/>
                    </a:cubicBezTo>
                    <a:cubicBezTo>
                      <a:pt x="47" y="109"/>
                      <a:pt x="5" y="121"/>
                      <a:pt x="0" y="95"/>
                    </a:cubicBezTo>
                    <a:cubicBezTo>
                      <a:pt x="4" y="94"/>
                      <a:pt x="6" y="92"/>
                      <a:pt x="9" y="91"/>
                    </a:cubicBezTo>
                    <a:cubicBezTo>
                      <a:pt x="50" y="105"/>
                      <a:pt x="58" y="67"/>
                      <a:pt x="59" y="56"/>
                    </a:cubicBezTo>
                    <a:cubicBezTo>
                      <a:pt x="59" y="43"/>
                      <a:pt x="49" y="30"/>
                      <a:pt x="36" y="31"/>
                    </a:cubicBezTo>
                    <a:cubicBezTo>
                      <a:pt x="36" y="31"/>
                      <a:pt x="11" y="27"/>
                      <a:pt x="5" y="51"/>
                    </a:cubicBezTo>
                  </a:path>
                </a:pathLst>
              </a:custGeom>
              <a:solidFill>
                <a:srgbClr val="3E465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2" name="Freeform 128"/>
              <p:cNvSpPr/>
              <p:nvPr/>
            </p:nvSpPr>
            <p:spPr bwMode="auto">
              <a:xfrm>
                <a:off x="5509107" y="908051"/>
                <a:ext cx="123372" cy="343752"/>
              </a:xfrm>
              <a:custGeom>
                <a:avLst/>
                <a:gdLst>
                  <a:gd name="T0" fmla="*/ 12 w 29"/>
                  <a:gd name="T1" fmla="*/ 81 h 81"/>
                  <a:gd name="T2" fmla="*/ 9 w 29"/>
                  <a:gd name="T3" fmla="*/ 79 h 81"/>
                  <a:gd name="T4" fmla="*/ 2 w 29"/>
                  <a:gd name="T5" fmla="*/ 70 h 81"/>
                  <a:gd name="T6" fmla="*/ 0 w 29"/>
                  <a:gd name="T7" fmla="*/ 63 h 81"/>
                  <a:gd name="T8" fmla="*/ 0 w 29"/>
                  <a:gd name="T9" fmla="*/ 55 h 81"/>
                  <a:gd name="T10" fmla="*/ 3 w 29"/>
                  <a:gd name="T11" fmla="*/ 47 h 81"/>
                  <a:gd name="T12" fmla="*/ 5 w 29"/>
                  <a:gd name="T13" fmla="*/ 43 h 81"/>
                  <a:gd name="T14" fmla="*/ 7 w 29"/>
                  <a:gd name="T15" fmla="*/ 39 h 81"/>
                  <a:gd name="T16" fmla="*/ 17 w 29"/>
                  <a:gd name="T17" fmla="*/ 25 h 81"/>
                  <a:gd name="T18" fmla="*/ 22 w 29"/>
                  <a:gd name="T19" fmla="*/ 19 h 81"/>
                  <a:gd name="T20" fmla="*/ 24 w 29"/>
                  <a:gd name="T21" fmla="*/ 16 h 81"/>
                  <a:gd name="T22" fmla="*/ 25 w 29"/>
                  <a:gd name="T23" fmla="*/ 13 h 81"/>
                  <a:gd name="T24" fmla="*/ 26 w 29"/>
                  <a:gd name="T25" fmla="*/ 11 h 81"/>
                  <a:gd name="T26" fmla="*/ 27 w 29"/>
                  <a:gd name="T27" fmla="*/ 8 h 81"/>
                  <a:gd name="T28" fmla="*/ 28 w 29"/>
                  <a:gd name="T29" fmla="*/ 4 h 81"/>
                  <a:gd name="T30" fmla="*/ 29 w 29"/>
                  <a:gd name="T31" fmla="*/ 0 h 81"/>
                  <a:gd name="T32" fmla="*/ 29 w 29"/>
                  <a:gd name="T33" fmla="*/ 4 h 81"/>
                  <a:gd name="T34" fmla="*/ 29 w 29"/>
                  <a:gd name="T35" fmla="*/ 8 h 81"/>
                  <a:gd name="T36" fmla="*/ 28 w 29"/>
                  <a:gd name="T37" fmla="*/ 11 h 81"/>
                  <a:gd name="T38" fmla="*/ 27 w 29"/>
                  <a:gd name="T39" fmla="*/ 14 h 81"/>
                  <a:gd name="T40" fmla="*/ 26 w 29"/>
                  <a:gd name="T41" fmla="*/ 17 h 81"/>
                  <a:gd name="T42" fmla="*/ 24 w 29"/>
                  <a:gd name="T43" fmla="*/ 21 h 81"/>
                  <a:gd name="T44" fmla="*/ 20 w 29"/>
                  <a:gd name="T45" fmla="*/ 27 h 81"/>
                  <a:gd name="T46" fmla="*/ 15 w 29"/>
                  <a:gd name="T47" fmla="*/ 34 h 81"/>
                  <a:gd name="T48" fmla="*/ 10 w 29"/>
                  <a:gd name="T49" fmla="*/ 41 h 81"/>
                  <a:gd name="T50" fmla="*/ 8 w 29"/>
                  <a:gd name="T51" fmla="*/ 45 h 81"/>
                  <a:gd name="T52" fmla="*/ 6 w 29"/>
                  <a:gd name="T53" fmla="*/ 48 h 81"/>
                  <a:gd name="T54" fmla="*/ 4 w 29"/>
                  <a:gd name="T55" fmla="*/ 56 h 81"/>
                  <a:gd name="T56" fmla="*/ 3 w 29"/>
                  <a:gd name="T57" fmla="*/ 63 h 81"/>
                  <a:gd name="T58" fmla="*/ 4 w 29"/>
                  <a:gd name="T59" fmla="*/ 66 h 81"/>
                  <a:gd name="T60" fmla="*/ 4 w 29"/>
                  <a:gd name="T61" fmla="*/ 69 h 81"/>
                  <a:gd name="T62" fmla="*/ 9 w 29"/>
                  <a:gd name="T63" fmla="*/ 78 h 81"/>
                  <a:gd name="T64" fmla="*/ 12 w 29"/>
                  <a:gd name="T6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81">
                    <a:moveTo>
                      <a:pt x="12" y="81"/>
                    </a:moveTo>
                    <a:cubicBezTo>
                      <a:pt x="12" y="81"/>
                      <a:pt x="11" y="81"/>
                      <a:pt x="9" y="79"/>
                    </a:cubicBezTo>
                    <a:cubicBezTo>
                      <a:pt x="7" y="77"/>
                      <a:pt x="4" y="74"/>
                      <a:pt x="2" y="70"/>
                    </a:cubicBezTo>
                    <a:cubicBezTo>
                      <a:pt x="1" y="68"/>
                      <a:pt x="1" y="66"/>
                      <a:pt x="0" y="63"/>
                    </a:cubicBezTo>
                    <a:cubicBezTo>
                      <a:pt x="0" y="61"/>
                      <a:pt x="0" y="58"/>
                      <a:pt x="0" y="55"/>
                    </a:cubicBezTo>
                    <a:cubicBezTo>
                      <a:pt x="1" y="52"/>
                      <a:pt x="1" y="49"/>
                      <a:pt x="3" y="47"/>
                    </a:cubicBezTo>
                    <a:cubicBezTo>
                      <a:pt x="3" y="45"/>
                      <a:pt x="4" y="44"/>
                      <a:pt x="5" y="43"/>
                    </a:cubicBezTo>
                    <a:cubicBezTo>
                      <a:pt x="5" y="41"/>
                      <a:pt x="6" y="40"/>
                      <a:pt x="7" y="39"/>
                    </a:cubicBezTo>
                    <a:cubicBezTo>
                      <a:pt x="10" y="34"/>
                      <a:pt x="14" y="29"/>
                      <a:pt x="17" y="25"/>
                    </a:cubicBezTo>
                    <a:cubicBezTo>
                      <a:pt x="19" y="23"/>
                      <a:pt x="20" y="21"/>
                      <a:pt x="22" y="19"/>
                    </a:cubicBezTo>
                    <a:cubicBezTo>
                      <a:pt x="22" y="18"/>
                      <a:pt x="23" y="17"/>
                      <a:pt x="24" y="16"/>
                    </a:cubicBezTo>
                    <a:cubicBezTo>
                      <a:pt x="24" y="15"/>
                      <a:pt x="25" y="14"/>
                      <a:pt x="25" y="13"/>
                    </a:cubicBezTo>
                    <a:cubicBezTo>
                      <a:pt x="26" y="12"/>
                      <a:pt x="26" y="12"/>
                      <a:pt x="26" y="11"/>
                    </a:cubicBezTo>
                    <a:cubicBezTo>
                      <a:pt x="27" y="10"/>
                      <a:pt x="27" y="9"/>
                      <a:pt x="27" y="8"/>
                    </a:cubicBezTo>
                    <a:cubicBezTo>
                      <a:pt x="28" y="6"/>
                      <a:pt x="28" y="5"/>
                      <a:pt x="28" y="4"/>
                    </a:cubicBezTo>
                    <a:cubicBezTo>
                      <a:pt x="28" y="1"/>
                      <a:pt x="29" y="0"/>
                      <a:pt x="29" y="0"/>
                    </a:cubicBezTo>
                    <a:cubicBezTo>
                      <a:pt x="29" y="0"/>
                      <a:pt x="29" y="1"/>
                      <a:pt x="29" y="4"/>
                    </a:cubicBezTo>
                    <a:cubicBezTo>
                      <a:pt x="29" y="5"/>
                      <a:pt x="29" y="6"/>
                      <a:pt x="29" y="8"/>
                    </a:cubicBezTo>
                    <a:cubicBezTo>
                      <a:pt x="28" y="9"/>
                      <a:pt x="28" y="10"/>
                      <a:pt x="28" y="11"/>
                    </a:cubicBezTo>
                    <a:cubicBezTo>
                      <a:pt x="28" y="12"/>
                      <a:pt x="28" y="13"/>
                      <a:pt x="27" y="14"/>
                    </a:cubicBezTo>
                    <a:cubicBezTo>
                      <a:pt x="27" y="15"/>
                      <a:pt x="27" y="16"/>
                      <a:pt x="26" y="17"/>
                    </a:cubicBezTo>
                    <a:cubicBezTo>
                      <a:pt x="25" y="19"/>
                      <a:pt x="25" y="20"/>
                      <a:pt x="24" y="21"/>
                    </a:cubicBezTo>
                    <a:cubicBezTo>
                      <a:pt x="23" y="23"/>
                      <a:pt x="21" y="25"/>
                      <a:pt x="20" y="27"/>
                    </a:cubicBezTo>
                    <a:cubicBezTo>
                      <a:pt x="18" y="29"/>
                      <a:pt x="17" y="32"/>
                      <a:pt x="15" y="34"/>
                    </a:cubicBezTo>
                    <a:cubicBezTo>
                      <a:pt x="13" y="36"/>
                      <a:pt x="12" y="39"/>
                      <a:pt x="10" y="41"/>
                    </a:cubicBezTo>
                    <a:cubicBezTo>
                      <a:pt x="9" y="42"/>
                      <a:pt x="9" y="43"/>
                      <a:pt x="8" y="45"/>
                    </a:cubicBezTo>
                    <a:cubicBezTo>
                      <a:pt x="7" y="46"/>
                      <a:pt x="7" y="47"/>
                      <a:pt x="6" y="48"/>
                    </a:cubicBezTo>
                    <a:cubicBezTo>
                      <a:pt x="5" y="51"/>
                      <a:pt x="4" y="53"/>
                      <a:pt x="4" y="56"/>
                    </a:cubicBezTo>
                    <a:cubicBezTo>
                      <a:pt x="3" y="58"/>
                      <a:pt x="3" y="61"/>
                      <a:pt x="3" y="63"/>
                    </a:cubicBezTo>
                    <a:cubicBezTo>
                      <a:pt x="3" y="64"/>
                      <a:pt x="3" y="65"/>
                      <a:pt x="4" y="66"/>
                    </a:cubicBezTo>
                    <a:cubicBezTo>
                      <a:pt x="4" y="67"/>
                      <a:pt x="4" y="68"/>
                      <a:pt x="4" y="69"/>
                    </a:cubicBezTo>
                    <a:cubicBezTo>
                      <a:pt x="6" y="73"/>
                      <a:pt x="8" y="76"/>
                      <a:pt x="9" y="78"/>
                    </a:cubicBezTo>
                    <a:cubicBezTo>
                      <a:pt x="11" y="80"/>
                      <a:pt x="12" y="81"/>
                      <a:pt x="12" y="81"/>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3" name="Freeform 129"/>
              <p:cNvSpPr/>
              <p:nvPr/>
            </p:nvSpPr>
            <p:spPr bwMode="auto">
              <a:xfrm>
                <a:off x="5670246" y="908051"/>
                <a:ext cx="122113" cy="343752"/>
              </a:xfrm>
              <a:custGeom>
                <a:avLst/>
                <a:gdLst>
                  <a:gd name="T0" fmla="*/ 12 w 29"/>
                  <a:gd name="T1" fmla="*/ 81 h 81"/>
                  <a:gd name="T2" fmla="*/ 9 w 29"/>
                  <a:gd name="T3" fmla="*/ 79 h 81"/>
                  <a:gd name="T4" fmla="*/ 2 w 29"/>
                  <a:gd name="T5" fmla="*/ 70 h 81"/>
                  <a:gd name="T6" fmla="*/ 0 w 29"/>
                  <a:gd name="T7" fmla="*/ 63 h 81"/>
                  <a:gd name="T8" fmla="*/ 0 w 29"/>
                  <a:gd name="T9" fmla="*/ 55 h 81"/>
                  <a:gd name="T10" fmla="*/ 3 w 29"/>
                  <a:gd name="T11" fmla="*/ 47 h 81"/>
                  <a:gd name="T12" fmla="*/ 5 w 29"/>
                  <a:gd name="T13" fmla="*/ 43 h 81"/>
                  <a:gd name="T14" fmla="*/ 7 w 29"/>
                  <a:gd name="T15" fmla="*/ 39 h 81"/>
                  <a:gd name="T16" fmla="*/ 17 w 29"/>
                  <a:gd name="T17" fmla="*/ 25 h 81"/>
                  <a:gd name="T18" fmla="*/ 22 w 29"/>
                  <a:gd name="T19" fmla="*/ 19 h 81"/>
                  <a:gd name="T20" fmla="*/ 24 w 29"/>
                  <a:gd name="T21" fmla="*/ 16 h 81"/>
                  <a:gd name="T22" fmla="*/ 25 w 29"/>
                  <a:gd name="T23" fmla="*/ 13 h 81"/>
                  <a:gd name="T24" fmla="*/ 26 w 29"/>
                  <a:gd name="T25" fmla="*/ 11 h 81"/>
                  <a:gd name="T26" fmla="*/ 27 w 29"/>
                  <a:gd name="T27" fmla="*/ 8 h 81"/>
                  <a:gd name="T28" fmla="*/ 28 w 29"/>
                  <a:gd name="T29" fmla="*/ 4 h 81"/>
                  <a:gd name="T30" fmla="*/ 29 w 29"/>
                  <a:gd name="T31" fmla="*/ 0 h 81"/>
                  <a:gd name="T32" fmla="*/ 29 w 29"/>
                  <a:gd name="T33" fmla="*/ 4 h 81"/>
                  <a:gd name="T34" fmla="*/ 29 w 29"/>
                  <a:gd name="T35" fmla="*/ 8 h 81"/>
                  <a:gd name="T36" fmla="*/ 28 w 29"/>
                  <a:gd name="T37" fmla="*/ 11 h 81"/>
                  <a:gd name="T38" fmla="*/ 27 w 29"/>
                  <a:gd name="T39" fmla="*/ 14 h 81"/>
                  <a:gd name="T40" fmla="*/ 26 w 29"/>
                  <a:gd name="T41" fmla="*/ 17 h 81"/>
                  <a:gd name="T42" fmla="*/ 24 w 29"/>
                  <a:gd name="T43" fmla="*/ 21 h 81"/>
                  <a:gd name="T44" fmla="*/ 20 w 29"/>
                  <a:gd name="T45" fmla="*/ 27 h 81"/>
                  <a:gd name="T46" fmla="*/ 15 w 29"/>
                  <a:gd name="T47" fmla="*/ 34 h 81"/>
                  <a:gd name="T48" fmla="*/ 10 w 29"/>
                  <a:gd name="T49" fmla="*/ 41 h 81"/>
                  <a:gd name="T50" fmla="*/ 8 w 29"/>
                  <a:gd name="T51" fmla="*/ 45 h 81"/>
                  <a:gd name="T52" fmla="*/ 6 w 29"/>
                  <a:gd name="T53" fmla="*/ 48 h 81"/>
                  <a:gd name="T54" fmla="*/ 4 w 29"/>
                  <a:gd name="T55" fmla="*/ 56 h 81"/>
                  <a:gd name="T56" fmla="*/ 3 w 29"/>
                  <a:gd name="T57" fmla="*/ 63 h 81"/>
                  <a:gd name="T58" fmla="*/ 4 w 29"/>
                  <a:gd name="T59" fmla="*/ 66 h 81"/>
                  <a:gd name="T60" fmla="*/ 4 w 29"/>
                  <a:gd name="T61" fmla="*/ 69 h 81"/>
                  <a:gd name="T62" fmla="*/ 9 w 29"/>
                  <a:gd name="T63" fmla="*/ 78 h 81"/>
                  <a:gd name="T64" fmla="*/ 12 w 29"/>
                  <a:gd name="T6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81">
                    <a:moveTo>
                      <a:pt x="12" y="81"/>
                    </a:moveTo>
                    <a:cubicBezTo>
                      <a:pt x="12" y="81"/>
                      <a:pt x="11" y="81"/>
                      <a:pt x="9" y="79"/>
                    </a:cubicBezTo>
                    <a:cubicBezTo>
                      <a:pt x="7" y="77"/>
                      <a:pt x="4" y="74"/>
                      <a:pt x="2" y="70"/>
                    </a:cubicBezTo>
                    <a:cubicBezTo>
                      <a:pt x="1" y="68"/>
                      <a:pt x="1" y="66"/>
                      <a:pt x="0" y="63"/>
                    </a:cubicBezTo>
                    <a:cubicBezTo>
                      <a:pt x="0" y="61"/>
                      <a:pt x="0" y="58"/>
                      <a:pt x="0" y="55"/>
                    </a:cubicBezTo>
                    <a:cubicBezTo>
                      <a:pt x="1" y="52"/>
                      <a:pt x="1" y="49"/>
                      <a:pt x="3" y="47"/>
                    </a:cubicBezTo>
                    <a:cubicBezTo>
                      <a:pt x="3" y="45"/>
                      <a:pt x="4" y="44"/>
                      <a:pt x="5" y="43"/>
                    </a:cubicBezTo>
                    <a:cubicBezTo>
                      <a:pt x="5" y="41"/>
                      <a:pt x="6" y="40"/>
                      <a:pt x="7" y="39"/>
                    </a:cubicBezTo>
                    <a:cubicBezTo>
                      <a:pt x="10" y="34"/>
                      <a:pt x="14" y="29"/>
                      <a:pt x="17" y="25"/>
                    </a:cubicBezTo>
                    <a:cubicBezTo>
                      <a:pt x="19" y="23"/>
                      <a:pt x="20" y="21"/>
                      <a:pt x="22" y="19"/>
                    </a:cubicBezTo>
                    <a:cubicBezTo>
                      <a:pt x="23" y="18"/>
                      <a:pt x="23" y="17"/>
                      <a:pt x="24" y="16"/>
                    </a:cubicBezTo>
                    <a:cubicBezTo>
                      <a:pt x="24" y="15"/>
                      <a:pt x="25" y="14"/>
                      <a:pt x="25" y="13"/>
                    </a:cubicBezTo>
                    <a:cubicBezTo>
                      <a:pt x="26" y="12"/>
                      <a:pt x="26" y="12"/>
                      <a:pt x="26" y="11"/>
                    </a:cubicBezTo>
                    <a:cubicBezTo>
                      <a:pt x="27" y="10"/>
                      <a:pt x="27" y="9"/>
                      <a:pt x="27" y="8"/>
                    </a:cubicBezTo>
                    <a:cubicBezTo>
                      <a:pt x="28" y="6"/>
                      <a:pt x="28" y="5"/>
                      <a:pt x="28" y="4"/>
                    </a:cubicBezTo>
                    <a:cubicBezTo>
                      <a:pt x="28" y="1"/>
                      <a:pt x="29" y="0"/>
                      <a:pt x="29" y="0"/>
                    </a:cubicBezTo>
                    <a:cubicBezTo>
                      <a:pt x="29" y="0"/>
                      <a:pt x="29" y="1"/>
                      <a:pt x="29" y="4"/>
                    </a:cubicBezTo>
                    <a:cubicBezTo>
                      <a:pt x="29" y="5"/>
                      <a:pt x="29" y="6"/>
                      <a:pt x="29" y="8"/>
                    </a:cubicBezTo>
                    <a:cubicBezTo>
                      <a:pt x="29" y="9"/>
                      <a:pt x="28" y="10"/>
                      <a:pt x="28" y="11"/>
                    </a:cubicBezTo>
                    <a:cubicBezTo>
                      <a:pt x="28" y="12"/>
                      <a:pt x="28" y="13"/>
                      <a:pt x="27" y="14"/>
                    </a:cubicBezTo>
                    <a:cubicBezTo>
                      <a:pt x="27" y="15"/>
                      <a:pt x="27" y="16"/>
                      <a:pt x="26" y="17"/>
                    </a:cubicBezTo>
                    <a:cubicBezTo>
                      <a:pt x="25" y="19"/>
                      <a:pt x="25" y="20"/>
                      <a:pt x="24" y="21"/>
                    </a:cubicBezTo>
                    <a:cubicBezTo>
                      <a:pt x="23" y="23"/>
                      <a:pt x="21" y="25"/>
                      <a:pt x="20" y="27"/>
                    </a:cubicBezTo>
                    <a:cubicBezTo>
                      <a:pt x="18" y="29"/>
                      <a:pt x="17" y="32"/>
                      <a:pt x="15" y="34"/>
                    </a:cubicBezTo>
                    <a:cubicBezTo>
                      <a:pt x="13" y="36"/>
                      <a:pt x="12" y="39"/>
                      <a:pt x="10" y="41"/>
                    </a:cubicBezTo>
                    <a:cubicBezTo>
                      <a:pt x="9" y="42"/>
                      <a:pt x="9" y="43"/>
                      <a:pt x="8" y="45"/>
                    </a:cubicBezTo>
                    <a:cubicBezTo>
                      <a:pt x="7" y="46"/>
                      <a:pt x="7" y="47"/>
                      <a:pt x="6" y="48"/>
                    </a:cubicBezTo>
                    <a:cubicBezTo>
                      <a:pt x="5" y="51"/>
                      <a:pt x="4" y="53"/>
                      <a:pt x="4" y="56"/>
                    </a:cubicBezTo>
                    <a:cubicBezTo>
                      <a:pt x="3" y="58"/>
                      <a:pt x="3" y="61"/>
                      <a:pt x="3" y="63"/>
                    </a:cubicBezTo>
                    <a:cubicBezTo>
                      <a:pt x="3" y="64"/>
                      <a:pt x="3" y="65"/>
                      <a:pt x="4" y="66"/>
                    </a:cubicBezTo>
                    <a:cubicBezTo>
                      <a:pt x="4" y="67"/>
                      <a:pt x="4" y="68"/>
                      <a:pt x="4" y="69"/>
                    </a:cubicBezTo>
                    <a:cubicBezTo>
                      <a:pt x="6" y="73"/>
                      <a:pt x="8" y="76"/>
                      <a:pt x="9" y="78"/>
                    </a:cubicBezTo>
                    <a:cubicBezTo>
                      <a:pt x="11" y="80"/>
                      <a:pt x="12" y="81"/>
                      <a:pt x="12" y="81"/>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4" name="Freeform 130"/>
              <p:cNvSpPr/>
              <p:nvPr/>
            </p:nvSpPr>
            <p:spPr bwMode="auto">
              <a:xfrm>
                <a:off x="5831385" y="908051"/>
                <a:ext cx="123372" cy="343752"/>
              </a:xfrm>
              <a:custGeom>
                <a:avLst/>
                <a:gdLst>
                  <a:gd name="T0" fmla="*/ 12 w 29"/>
                  <a:gd name="T1" fmla="*/ 81 h 81"/>
                  <a:gd name="T2" fmla="*/ 9 w 29"/>
                  <a:gd name="T3" fmla="*/ 79 h 81"/>
                  <a:gd name="T4" fmla="*/ 2 w 29"/>
                  <a:gd name="T5" fmla="*/ 70 h 81"/>
                  <a:gd name="T6" fmla="*/ 0 w 29"/>
                  <a:gd name="T7" fmla="*/ 63 h 81"/>
                  <a:gd name="T8" fmla="*/ 0 w 29"/>
                  <a:gd name="T9" fmla="*/ 55 h 81"/>
                  <a:gd name="T10" fmla="*/ 3 w 29"/>
                  <a:gd name="T11" fmla="*/ 47 h 81"/>
                  <a:gd name="T12" fmla="*/ 5 w 29"/>
                  <a:gd name="T13" fmla="*/ 43 h 81"/>
                  <a:gd name="T14" fmla="*/ 7 w 29"/>
                  <a:gd name="T15" fmla="*/ 39 h 81"/>
                  <a:gd name="T16" fmla="*/ 17 w 29"/>
                  <a:gd name="T17" fmla="*/ 25 h 81"/>
                  <a:gd name="T18" fmla="*/ 22 w 29"/>
                  <a:gd name="T19" fmla="*/ 19 h 81"/>
                  <a:gd name="T20" fmla="*/ 24 w 29"/>
                  <a:gd name="T21" fmla="*/ 16 h 81"/>
                  <a:gd name="T22" fmla="*/ 25 w 29"/>
                  <a:gd name="T23" fmla="*/ 13 h 81"/>
                  <a:gd name="T24" fmla="*/ 26 w 29"/>
                  <a:gd name="T25" fmla="*/ 11 h 81"/>
                  <a:gd name="T26" fmla="*/ 27 w 29"/>
                  <a:gd name="T27" fmla="*/ 8 h 81"/>
                  <a:gd name="T28" fmla="*/ 28 w 29"/>
                  <a:gd name="T29" fmla="*/ 4 h 81"/>
                  <a:gd name="T30" fmla="*/ 29 w 29"/>
                  <a:gd name="T31" fmla="*/ 0 h 81"/>
                  <a:gd name="T32" fmla="*/ 29 w 29"/>
                  <a:gd name="T33" fmla="*/ 4 h 81"/>
                  <a:gd name="T34" fmla="*/ 29 w 29"/>
                  <a:gd name="T35" fmla="*/ 8 h 81"/>
                  <a:gd name="T36" fmla="*/ 28 w 29"/>
                  <a:gd name="T37" fmla="*/ 11 h 81"/>
                  <a:gd name="T38" fmla="*/ 27 w 29"/>
                  <a:gd name="T39" fmla="*/ 14 h 81"/>
                  <a:gd name="T40" fmla="*/ 26 w 29"/>
                  <a:gd name="T41" fmla="*/ 17 h 81"/>
                  <a:gd name="T42" fmla="*/ 24 w 29"/>
                  <a:gd name="T43" fmla="*/ 21 h 81"/>
                  <a:gd name="T44" fmla="*/ 20 w 29"/>
                  <a:gd name="T45" fmla="*/ 27 h 81"/>
                  <a:gd name="T46" fmla="*/ 15 w 29"/>
                  <a:gd name="T47" fmla="*/ 34 h 81"/>
                  <a:gd name="T48" fmla="*/ 10 w 29"/>
                  <a:gd name="T49" fmla="*/ 41 h 81"/>
                  <a:gd name="T50" fmla="*/ 8 w 29"/>
                  <a:gd name="T51" fmla="*/ 45 h 81"/>
                  <a:gd name="T52" fmla="*/ 6 w 29"/>
                  <a:gd name="T53" fmla="*/ 48 h 81"/>
                  <a:gd name="T54" fmla="*/ 4 w 29"/>
                  <a:gd name="T55" fmla="*/ 56 h 81"/>
                  <a:gd name="T56" fmla="*/ 3 w 29"/>
                  <a:gd name="T57" fmla="*/ 63 h 81"/>
                  <a:gd name="T58" fmla="*/ 4 w 29"/>
                  <a:gd name="T59" fmla="*/ 66 h 81"/>
                  <a:gd name="T60" fmla="*/ 5 w 29"/>
                  <a:gd name="T61" fmla="*/ 69 h 81"/>
                  <a:gd name="T62" fmla="*/ 9 w 29"/>
                  <a:gd name="T63" fmla="*/ 78 h 81"/>
                  <a:gd name="T64" fmla="*/ 12 w 29"/>
                  <a:gd name="T6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81">
                    <a:moveTo>
                      <a:pt x="12" y="81"/>
                    </a:moveTo>
                    <a:cubicBezTo>
                      <a:pt x="12" y="81"/>
                      <a:pt x="11" y="81"/>
                      <a:pt x="9" y="79"/>
                    </a:cubicBezTo>
                    <a:cubicBezTo>
                      <a:pt x="7" y="77"/>
                      <a:pt x="4" y="74"/>
                      <a:pt x="2" y="70"/>
                    </a:cubicBezTo>
                    <a:cubicBezTo>
                      <a:pt x="1" y="68"/>
                      <a:pt x="1" y="66"/>
                      <a:pt x="0" y="63"/>
                    </a:cubicBezTo>
                    <a:cubicBezTo>
                      <a:pt x="0" y="61"/>
                      <a:pt x="0" y="58"/>
                      <a:pt x="0" y="55"/>
                    </a:cubicBezTo>
                    <a:cubicBezTo>
                      <a:pt x="1" y="52"/>
                      <a:pt x="1" y="49"/>
                      <a:pt x="3" y="47"/>
                    </a:cubicBezTo>
                    <a:cubicBezTo>
                      <a:pt x="3" y="45"/>
                      <a:pt x="4" y="44"/>
                      <a:pt x="5" y="43"/>
                    </a:cubicBezTo>
                    <a:cubicBezTo>
                      <a:pt x="5" y="41"/>
                      <a:pt x="6" y="40"/>
                      <a:pt x="7" y="39"/>
                    </a:cubicBezTo>
                    <a:cubicBezTo>
                      <a:pt x="10" y="34"/>
                      <a:pt x="14" y="29"/>
                      <a:pt x="17" y="25"/>
                    </a:cubicBezTo>
                    <a:cubicBezTo>
                      <a:pt x="19" y="23"/>
                      <a:pt x="20" y="21"/>
                      <a:pt x="22" y="19"/>
                    </a:cubicBezTo>
                    <a:cubicBezTo>
                      <a:pt x="23" y="18"/>
                      <a:pt x="23" y="17"/>
                      <a:pt x="24" y="16"/>
                    </a:cubicBezTo>
                    <a:cubicBezTo>
                      <a:pt x="24" y="15"/>
                      <a:pt x="25" y="14"/>
                      <a:pt x="25" y="13"/>
                    </a:cubicBezTo>
                    <a:cubicBezTo>
                      <a:pt x="26" y="12"/>
                      <a:pt x="26" y="12"/>
                      <a:pt x="26" y="11"/>
                    </a:cubicBezTo>
                    <a:cubicBezTo>
                      <a:pt x="27" y="10"/>
                      <a:pt x="27" y="9"/>
                      <a:pt x="27" y="8"/>
                    </a:cubicBezTo>
                    <a:cubicBezTo>
                      <a:pt x="28" y="6"/>
                      <a:pt x="28" y="5"/>
                      <a:pt x="28" y="4"/>
                    </a:cubicBezTo>
                    <a:cubicBezTo>
                      <a:pt x="28" y="1"/>
                      <a:pt x="29" y="0"/>
                      <a:pt x="29" y="0"/>
                    </a:cubicBezTo>
                    <a:cubicBezTo>
                      <a:pt x="29" y="0"/>
                      <a:pt x="29" y="1"/>
                      <a:pt x="29" y="4"/>
                    </a:cubicBezTo>
                    <a:cubicBezTo>
                      <a:pt x="29" y="5"/>
                      <a:pt x="29" y="6"/>
                      <a:pt x="29" y="8"/>
                    </a:cubicBezTo>
                    <a:cubicBezTo>
                      <a:pt x="29" y="9"/>
                      <a:pt x="28" y="10"/>
                      <a:pt x="28" y="11"/>
                    </a:cubicBezTo>
                    <a:cubicBezTo>
                      <a:pt x="28" y="12"/>
                      <a:pt x="28" y="13"/>
                      <a:pt x="27" y="14"/>
                    </a:cubicBezTo>
                    <a:cubicBezTo>
                      <a:pt x="27" y="15"/>
                      <a:pt x="27" y="16"/>
                      <a:pt x="26" y="17"/>
                    </a:cubicBezTo>
                    <a:cubicBezTo>
                      <a:pt x="26" y="19"/>
                      <a:pt x="25" y="20"/>
                      <a:pt x="24" y="21"/>
                    </a:cubicBezTo>
                    <a:cubicBezTo>
                      <a:pt x="23" y="23"/>
                      <a:pt x="21" y="25"/>
                      <a:pt x="20" y="27"/>
                    </a:cubicBezTo>
                    <a:cubicBezTo>
                      <a:pt x="18" y="29"/>
                      <a:pt x="17" y="32"/>
                      <a:pt x="15" y="34"/>
                    </a:cubicBezTo>
                    <a:cubicBezTo>
                      <a:pt x="13" y="36"/>
                      <a:pt x="12" y="39"/>
                      <a:pt x="10" y="41"/>
                    </a:cubicBezTo>
                    <a:cubicBezTo>
                      <a:pt x="9" y="42"/>
                      <a:pt x="9" y="43"/>
                      <a:pt x="8" y="45"/>
                    </a:cubicBezTo>
                    <a:cubicBezTo>
                      <a:pt x="7" y="46"/>
                      <a:pt x="7" y="47"/>
                      <a:pt x="6" y="48"/>
                    </a:cubicBezTo>
                    <a:cubicBezTo>
                      <a:pt x="5" y="51"/>
                      <a:pt x="4" y="53"/>
                      <a:pt x="4" y="56"/>
                    </a:cubicBezTo>
                    <a:cubicBezTo>
                      <a:pt x="3" y="58"/>
                      <a:pt x="3" y="61"/>
                      <a:pt x="3" y="63"/>
                    </a:cubicBezTo>
                    <a:cubicBezTo>
                      <a:pt x="3" y="64"/>
                      <a:pt x="3" y="65"/>
                      <a:pt x="4" y="66"/>
                    </a:cubicBezTo>
                    <a:cubicBezTo>
                      <a:pt x="4" y="67"/>
                      <a:pt x="4" y="68"/>
                      <a:pt x="5" y="69"/>
                    </a:cubicBezTo>
                    <a:cubicBezTo>
                      <a:pt x="6" y="73"/>
                      <a:pt x="8" y="76"/>
                      <a:pt x="9" y="78"/>
                    </a:cubicBezTo>
                    <a:cubicBezTo>
                      <a:pt x="11" y="80"/>
                      <a:pt x="12" y="81"/>
                      <a:pt x="12" y="81"/>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sp>
          <p:nvSpPr>
            <p:cNvPr id="135" name="Freeform 9"/>
            <p:cNvSpPr/>
            <p:nvPr/>
          </p:nvSpPr>
          <p:spPr bwMode="auto">
            <a:xfrm flipH="1">
              <a:off x="8094163" y="716944"/>
              <a:ext cx="417826" cy="834239"/>
            </a:xfrm>
            <a:custGeom>
              <a:avLst/>
              <a:gdLst>
                <a:gd name="T0" fmla="*/ 79 w 79"/>
                <a:gd name="T1" fmla="*/ 0 h 158"/>
                <a:gd name="T2" fmla="*/ 13 w 79"/>
                <a:gd name="T3" fmla="*/ 0 h 158"/>
                <a:gd name="T4" fmla="*/ 12 w 79"/>
                <a:gd name="T5" fmla="*/ 0 h 158"/>
                <a:gd name="T6" fmla="*/ 0 w 79"/>
                <a:gd name="T7" fmla="*/ 17 h 158"/>
                <a:gd name="T8" fmla="*/ 0 w 79"/>
                <a:gd name="T9" fmla="*/ 17 h 158"/>
                <a:gd name="T10" fmla="*/ 0 w 79"/>
                <a:gd name="T11" fmla="*/ 121 h 158"/>
                <a:gd name="T12" fmla="*/ 1 w 79"/>
                <a:gd name="T13" fmla="*/ 123 h 158"/>
                <a:gd name="T14" fmla="*/ 32 w 79"/>
                <a:gd name="T15" fmla="*/ 157 h 158"/>
                <a:gd name="T16" fmla="*/ 34 w 79"/>
                <a:gd name="T17" fmla="*/ 158 h 158"/>
                <a:gd name="T18" fmla="*/ 79 w 79"/>
                <a:gd name="T19" fmla="*/ 158 h 158"/>
                <a:gd name="T20" fmla="*/ 79 w 79"/>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8">
                  <a:moveTo>
                    <a:pt x="79" y="0"/>
                  </a:moveTo>
                  <a:cubicBezTo>
                    <a:pt x="13" y="0"/>
                    <a:pt x="13" y="0"/>
                    <a:pt x="13" y="0"/>
                  </a:cubicBezTo>
                  <a:cubicBezTo>
                    <a:pt x="12" y="0"/>
                    <a:pt x="12" y="0"/>
                    <a:pt x="12" y="0"/>
                  </a:cubicBezTo>
                  <a:cubicBezTo>
                    <a:pt x="12" y="1"/>
                    <a:pt x="2" y="3"/>
                    <a:pt x="0" y="17"/>
                  </a:cubicBezTo>
                  <a:cubicBezTo>
                    <a:pt x="0" y="17"/>
                    <a:pt x="0" y="17"/>
                    <a:pt x="0" y="17"/>
                  </a:cubicBezTo>
                  <a:cubicBezTo>
                    <a:pt x="0" y="121"/>
                    <a:pt x="0" y="121"/>
                    <a:pt x="0" y="121"/>
                  </a:cubicBezTo>
                  <a:cubicBezTo>
                    <a:pt x="0" y="122"/>
                    <a:pt x="0" y="122"/>
                    <a:pt x="1" y="123"/>
                  </a:cubicBezTo>
                  <a:cubicBezTo>
                    <a:pt x="1" y="124"/>
                    <a:pt x="13" y="150"/>
                    <a:pt x="32" y="157"/>
                  </a:cubicBezTo>
                  <a:cubicBezTo>
                    <a:pt x="33" y="158"/>
                    <a:pt x="33" y="158"/>
                    <a:pt x="34" y="158"/>
                  </a:cubicBezTo>
                  <a:cubicBezTo>
                    <a:pt x="79" y="158"/>
                    <a:pt x="79" y="158"/>
                    <a:pt x="79" y="158"/>
                  </a:cubicBezTo>
                  <a:cubicBezTo>
                    <a:pt x="79" y="0"/>
                    <a:pt x="79" y="0"/>
                    <a:pt x="79" y="0"/>
                  </a:cubicBezTo>
                </a:path>
              </a:pathLst>
            </a:custGeom>
            <a:solidFill>
              <a:srgbClr val="E5E5E5">
                <a:alpha val="10000"/>
              </a:srgbClr>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34" name="组合 33"/>
          <p:cNvGrpSpPr/>
          <p:nvPr/>
        </p:nvGrpSpPr>
        <p:grpSpPr bwMode="auto">
          <a:xfrm>
            <a:off x="2573338" y="1008063"/>
            <a:ext cx="1266825" cy="2222500"/>
            <a:chOff x="2573959" y="1008439"/>
            <a:chExt cx="1266731" cy="2222633"/>
          </a:xfrm>
        </p:grpSpPr>
        <p:grpSp>
          <p:nvGrpSpPr>
            <p:cNvPr id="62475" name="组合 136"/>
            <p:cNvGrpSpPr/>
            <p:nvPr/>
          </p:nvGrpSpPr>
          <p:grpSpPr bwMode="auto">
            <a:xfrm>
              <a:off x="3452494" y="1343502"/>
              <a:ext cx="344489" cy="1577975"/>
              <a:chOff x="1230312" y="1006476"/>
              <a:chExt cx="344489" cy="1577975"/>
            </a:xfrm>
          </p:grpSpPr>
          <p:sp>
            <p:nvSpPr>
              <p:cNvPr id="138" name="Freeform 114"/>
              <p:cNvSpPr/>
              <p:nvPr/>
            </p:nvSpPr>
            <p:spPr bwMode="auto">
              <a:xfrm>
                <a:off x="1234362" y="2255832"/>
                <a:ext cx="114291" cy="196862"/>
              </a:xfrm>
              <a:custGeom>
                <a:avLst/>
                <a:gdLst>
                  <a:gd name="T0" fmla="*/ 72 w 72"/>
                  <a:gd name="T1" fmla="*/ 11 h 124"/>
                  <a:gd name="T2" fmla="*/ 3 w 72"/>
                  <a:gd name="T3" fmla="*/ 0 h 124"/>
                  <a:gd name="T4" fmla="*/ 0 w 72"/>
                  <a:gd name="T5" fmla="*/ 118 h 124"/>
                  <a:gd name="T6" fmla="*/ 35 w 72"/>
                  <a:gd name="T7" fmla="*/ 124 h 124"/>
                  <a:gd name="T8" fmla="*/ 72 w 72"/>
                  <a:gd name="T9" fmla="*/ 11 h 124"/>
                </a:gdLst>
                <a:ahLst/>
                <a:cxnLst>
                  <a:cxn ang="0">
                    <a:pos x="T0" y="T1"/>
                  </a:cxn>
                  <a:cxn ang="0">
                    <a:pos x="T2" y="T3"/>
                  </a:cxn>
                  <a:cxn ang="0">
                    <a:pos x="T4" y="T5"/>
                  </a:cxn>
                  <a:cxn ang="0">
                    <a:pos x="T6" y="T7"/>
                  </a:cxn>
                  <a:cxn ang="0">
                    <a:pos x="T8" y="T9"/>
                  </a:cxn>
                </a:cxnLst>
                <a:rect l="0" t="0" r="r" b="b"/>
                <a:pathLst>
                  <a:path w="72" h="124">
                    <a:moveTo>
                      <a:pt x="72" y="11"/>
                    </a:moveTo>
                    <a:lnTo>
                      <a:pt x="3" y="0"/>
                    </a:lnTo>
                    <a:lnTo>
                      <a:pt x="0" y="118"/>
                    </a:lnTo>
                    <a:lnTo>
                      <a:pt x="35" y="124"/>
                    </a:lnTo>
                    <a:lnTo>
                      <a:pt x="72" y="11"/>
                    </a:lnTo>
                    <a:close/>
                  </a:path>
                </a:pathLst>
              </a:custGeom>
              <a:solidFill>
                <a:srgbClr val="FF9C8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9" name="Freeform 115"/>
              <p:cNvSpPr/>
              <p:nvPr/>
            </p:nvSpPr>
            <p:spPr bwMode="auto">
              <a:xfrm>
                <a:off x="1234362" y="2255832"/>
                <a:ext cx="114291" cy="196862"/>
              </a:xfrm>
              <a:custGeom>
                <a:avLst/>
                <a:gdLst>
                  <a:gd name="T0" fmla="*/ 72 w 72"/>
                  <a:gd name="T1" fmla="*/ 11 h 124"/>
                  <a:gd name="T2" fmla="*/ 3 w 72"/>
                  <a:gd name="T3" fmla="*/ 0 h 124"/>
                  <a:gd name="T4" fmla="*/ 0 w 72"/>
                  <a:gd name="T5" fmla="*/ 118 h 124"/>
                  <a:gd name="T6" fmla="*/ 35 w 72"/>
                  <a:gd name="T7" fmla="*/ 124 h 124"/>
                  <a:gd name="T8" fmla="*/ 72 w 72"/>
                  <a:gd name="T9" fmla="*/ 11 h 124"/>
                </a:gdLst>
                <a:ahLst/>
                <a:cxnLst>
                  <a:cxn ang="0">
                    <a:pos x="T0" y="T1"/>
                  </a:cxn>
                  <a:cxn ang="0">
                    <a:pos x="T2" y="T3"/>
                  </a:cxn>
                  <a:cxn ang="0">
                    <a:pos x="T4" y="T5"/>
                  </a:cxn>
                  <a:cxn ang="0">
                    <a:pos x="T6" y="T7"/>
                  </a:cxn>
                  <a:cxn ang="0">
                    <a:pos x="T8" y="T9"/>
                  </a:cxn>
                </a:cxnLst>
                <a:rect l="0" t="0" r="r" b="b"/>
                <a:pathLst>
                  <a:path w="72" h="124">
                    <a:moveTo>
                      <a:pt x="72" y="11"/>
                    </a:moveTo>
                    <a:lnTo>
                      <a:pt x="3" y="0"/>
                    </a:lnTo>
                    <a:lnTo>
                      <a:pt x="0" y="118"/>
                    </a:lnTo>
                    <a:lnTo>
                      <a:pt x="35" y="124"/>
                    </a:lnTo>
                    <a:lnTo>
                      <a:pt x="72" y="11"/>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0" name="Freeform 116"/>
              <p:cNvSpPr/>
              <p:nvPr/>
            </p:nvSpPr>
            <p:spPr bwMode="auto">
              <a:xfrm>
                <a:off x="1229599" y="2443169"/>
                <a:ext cx="60320" cy="141295"/>
              </a:xfrm>
              <a:custGeom>
                <a:avLst/>
                <a:gdLst>
                  <a:gd name="T0" fmla="*/ 1 w 14"/>
                  <a:gd name="T1" fmla="*/ 0 h 33"/>
                  <a:gd name="T2" fmla="*/ 0 w 14"/>
                  <a:gd name="T3" fmla="*/ 26 h 33"/>
                  <a:gd name="T4" fmla="*/ 2 w 14"/>
                  <a:gd name="T5" fmla="*/ 32 h 33"/>
                  <a:gd name="T6" fmla="*/ 6 w 14"/>
                  <a:gd name="T7" fmla="*/ 27 h 33"/>
                  <a:gd name="T8" fmla="*/ 14 w 14"/>
                  <a:gd name="T9" fmla="*/ 2 h 33"/>
                  <a:gd name="T10" fmla="*/ 1 w 14"/>
                  <a:gd name="T11" fmla="*/ 0 h 33"/>
                </a:gdLst>
                <a:ahLst/>
                <a:cxnLst>
                  <a:cxn ang="0">
                    <a:pos x="T0" y="T1"/>
                  </a:cxn>
                  <a:cxn ang="0">
                    <a:pos x="T2" y="T3"/>
                  </a:cxn>
                  <a:cxn ang="0">
                    <a:pos x="T4" y="T5"/>
                  </a:cxn>
                  <a:cxn ang="0">
                    <a:pos x="T6" y="T7"/>
                  </a:cxn>
                  <a:cxn ang="0">
                    <a:pos x="T8" y="T9"/>
                  </a:cxn>
                  <a:cxn ang="0">
                    <a:pos x="T10" y="T11"/>
                  </a:cxn>
                </a:cxnLst>
                <a:rect l="0" t="0" r="r" b="b"/>
                <a:pathLst>
                  <a:path w="14" h="33">
                    <a:moveTo>
                      <a:pt x="1" y="0"/>
                    </a:moveTo>
                    <a:cubicBezTo>
                      <a:pt x="0" y="26"/>
                      <a:pt x="0" y="26"/>
                      <a:pt x="0" y="26"/>
                    </a:cubicBezTo>
                    <a:cubicBezTo>
                      <a:pt x="0" y="30"/>
                      <a:pt x="1" y="32"/>
                      <a:pt x="2" y="32"/>
                    </a:cubicBezTo>
                    <a:cubicBezTo>
                      <a:pt x="3" y="33"/>
                      <a:pt x="5" y="30"/>
                      <a:pt x="6" y="27"/>
                    </a:cubicBezTo>
                    <a:cubicBezTo>
                      <a:pt x="14" y="2"/>
                      <a:pt x="14" y="2"/>
                      <a:pt x="14" y="2"/>
                    </a:cubicBezTo>
                    <a:cubicBezTo>
                      <a:pt x="1" y="0"/>
                      <a:pt x="1" y="0"/>
                      <a:pt x="1" y="0"/>
                    </a:cubicBezTo>
                  </a:path>
                </a:pathLst>
              </a:custGeom>
              <a:solidFill>
                <a:srgbClr val="50504E"/>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1" name="Freeform 117"/>
              <p:cNvSpPr/>
              <p:nvPr/>
            </p:nvSpPr>
            <p:spPr bwMode="auto">
              <a:xfrm>
                <a:off x="1239123" y="1138166"/>
                <a:ext cx="304777" cy="1135130"/>
              </a:xfrm>
              <a:custGeom>
                <a:avLst/>
                <a:gdLst>
                  <a:gd name="T0" fmla="*/ 125 w 192"/>
                  <a:gd name="T1" fmla="*/ 0 h 715"/>
                  <a:gd name="T2" fmla="*/ 0 w 192"/>
                  <a:gd name="T3" fmla="*/ 704 h 715"/>
                  <a:gd name="T4" fmla="*/ 26 w 192"/>
                  <a:gd name="T5" fmla="*/ 710 h 715"/>
                  <a:gd name="T6" fmla="*/ 45 w 192"/>
                  <a:gd name="T7" fmla="*/ 713 h 715"/>
                  <a:gd name="T8" fmla="*/ 69 w 192"/>
                  <a:gd name="T9" fmla="*/ 715 h 715"/>
                  <a:gd name="T10" fmla="*/ 192 w 192"/>
                  <a:gd name="T11" fmla="*/ 19 h 715"/>
                  <a:gd name="T12" fmla="*/ 171 w 192"/>
                  <a:gd name="T13" fmla="*/ 16 h 715"/>
                  <a:gd name="T14" fmla="*/ 149 w 192"/>
                  <a:gd name="T15" fmla="*/ 10 h 715"/>
                  <a:gd name="T16" fmla="*/ 149 w 192"/>
                  <a:gd name="T17" fmla="*/ 5 h 715"/>
                  <a:gd name="T18" fmla="*/ 125 w 192"/>
                  <a:gd name="T1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15">
                    <a:moveTo>
                      <a:pt x="125" y="0"/>
                    </a:moveTo>
                    <a:lnTo>
                      <a:pt x="0" y="704"/>
                    </a:lnTo>
                    <a:lnTo>
                      <a:pt x="26" y="710"/>
                    </a:lnTo>
                    <a:lnTo>
                      <a:pt x="45" y="713"/>
                    </a:lnTo>
                    <a:lnTo>
                      <a:pt x="69" y="715"/>
                    </a:lnTo>
                    <a:lnTo>
                      <a:pt x="192" y="19"/>
                    </a:lnTo>
                    <a:lnTo>
                      <a:pt x="171" y="16"/>
                    </a:lnTo>
                    <a:lnTo>
                      <a:pt x="149" y="10"/>
                    </a:lnTo>
                    <a:lnTo>
                      <a:pt x="149" y="5"/>
                    </a:lnTo>
                    <a:lnTo>
                      <a:pt x="125" y="0"/>
                    </a:lnTo>
                    <a:close/>
                  </a:path>
                </a:pathLst>
              </a:custGeom>
              <a:solidFill>
                <a:srgbClr val="F49B1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2" name="Freeform 118"/>
              <p:cNvSpPr/>
              <p:nvPr/>
            </p:nvSpPr>
            <p:spPr bwMode="auto">
              <a:xfrm>
                <a:off x="1239123" y="1138166"/>
                <a:ext cx="304777" cy="1135130"/>
              </a:xfrm>
              <a:custGeom>
                <a:avLst/>
                <a:gdLst>
                  <a:gd name="T0" fmla="*/ 125 w 192"/>
                  <a:gd name="T1" fmla="*/ 0 h 715"/>
                  <a:gd name="T2" fmla="*/ 0 w 192"/>
                  <a:gd name="T3" fmla="*/ 704 h 715"/>
                  <a:gd name="T4" fmla="*/ 26 w 192"/>
                  <a:gd name="T5" fmla="*/ 710 h 715"/>
                  <a:gd name="T6" fmla="*/ 45 w 192"/>
                  <a:gd name="T7" fmla="*/ 713 h 715"/>
                  <a:gd name="T8" fmla="*/ 69 w 192"/>
                  <a:gd name="T9" fmla="*/ 715 h 715"/>
                  <a:gd name="T10" fmla="*/ 192 w 192"/>
                  <a:gd name="T11" fmla="*/ 19 h 715"/>
                  <a:gd name="T12" fmla="*/ 171 w 192"/>
                  <a:gd name="T13" fmla="*/ 16 h 715"/>
                  <a:gd name="T14" fmla="*/ 149 w 192"/>
                  <a:gd name="T15" fmla="*/ 10 h 715"/>
                  <a:gd name="T16" fmla="*/ 149 w 192"/>
                  <a:gd name="T17" fmla="*/ 5 h 715"/>
                  <a:gd name="T18" fmla="*/ 125 w 192"/>
                  <a:gd name="T1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15">
                    <a:moveTo>
                      <a:pt x="125" y="0"/>
                    </a:moveTo>
                    <a:lnTo>
                      <a:pt x="0" y="704"/>
                    </a:lnTo>
                    <a:lnTo>
                      <a:pt x="26" y="710"/>
                    </a:lnTo>
                    <a:lnTo>
                      <a:pt x="45" y="713"/>
                    </a:lnTo>
                    <a:lnTo>
                      <a:pt x="69" y="715"/>
                    </a:lnTo>
                    <a:lnTo>
                      <a:pt x="192" y="19"/>
                    </a:lnTo>
                    <a:lnTo>
                      <a:pt x="171" y="16"/>
                    </a:lnTo>
                    <a:lnTo>
                      <a:pt x="149" y="10"/>
                    </a:lnTo>
                    <a:lnTo>
                      <a:pt x="149" y="5"/>
                    </a:lnTo>
                    <a:lnTo>
                      <a:pt x="125"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3" name="Freeform 119"/>
              <p:cNvSpPr/>
              <p:nvPr/>
            </p:nvSpPr>
            <p:spPr bwMode="auto">
              <a:xfrm>
                <a:off x="1429609" y="1006395"/>
                <a:ext cx="144452" cy="177811"/>
              </a:xfrm>
              <a:custGeom>
                <a:avLst/>
                <a:gdLst>
                  <a:gd name="T0" fmla="*/ 0 w 34"/>
                  <a:gd name="T1" fmla="*/ 36 h 42"/>
                  <a:gd name="T2" fmla="*/ 1 w 34"/>
                  <a:gd name="T3" fmla="*/ 37 h 42"/>
                  <a:gd name="T4" fmla="*/ 27 w 34"/>
                  <a:gd name="T5" fmla="*/ 42 h 42"/>
                  <a:gd name="T6" fmla="*/ 28 w 34"/>
                  <a:gd name="T7" fmla="*/ 42 h 42"/>
                  <a:gd name="T8" fmla="*/ 34 w 34"/>
                  <a:gd name="T9" fmla="*/ 6 h 42"/>
                  <a:gd name="T10" fmla="*/ 33 w 34"/>
                  <a:gd name="T11" fmla="*/ 5 h 42"/>
                  <a:gd name="T12" fmla="*/ 7 w 34"/>
                  <a:gd name="T13" fmla="*/ 0 h 42"/>
                  <a:gd name="T14" fmla="*/ 6 w 34"/>
                  <a:gd name="T15" fmla="*/ 1 h 42"/>
                  <a:gd name="T16" fmla="*/ 0 w 34"/>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0" y="36"/>
                    </a:moveTo>
                    <a:cubicBezTo>
                      <a:pt x="0" y="37"/>
                      <a:pt x="0" y="37"/>
                      <a:pt x="1" y="37"/>
                    </a:cubicBezTo>
                    <a:cubicBezTo>
                      <a:pt x="27" y="42"/>
                      <a:pt x="27" y="42"/>
                      <a:pt x="27" y="42"/>
                    </a:cubicBezTo>
                    <a:cubicBezTo>
                      <a:pt x="27" y="42"/>
                      <a:pt x="28" y="42"/>
                      <a:pt x="28" y="42"/>
                    </a:cubicBezTo>
                    <a:cubicBezTo>
                      <a:pt x="34" y="6"/>
                      <a:pt x="34" y="6"/>
                      <a:pt x="34" y="6"/>
                    </a:cubicBezTo>
                    <a:cubicBezTo>
                      <a:pt x="34" y="6"/>
                      <a:pt x="34" y="5"/>
                      <a:pt x="33" y="5"/>
                    </a:cubicBezTo>
                    <a:cubicBezTo>
                      <a:pt x="7" y="0"/>
                      <a:pt x="7" y="0"/>
                      <a:pt x="7" y="0"/>
                    </a:cubicBezTo>
                    <a:cubicBezTo>
                      <a:pt x="7" y="0"/>
                      <a:pt x="6" y="1"/>
                      <a:pt x="6" y="1"/>
                    </a:cubicBezTo>
                    <a:cubicBezTo>
                      <a:pt x="0" y="36"/>
                      <a:pt x="0" y="36"/>
                      <a:pt x="0" y="36"/>
                    </a:cubicBezTo>
                  </a:path>
                </a:pathLst>
              </a:custGeom>
              <a:solidFill>
                <a:srgbClr val="2F55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4" name="Freeform 120"/>
              <p:cNvSpPr>
                <a:spLocks noEditPoints="1"/>
              </p:cNvSpPr>
              <p:nvPr/>
            </p:nvSpPr>
            <p:spPr bwMode="auto">
              <a:xfrm>
                <a:off x="1234362" y="1006395"/>
                <a:ext cx="280966" cy="1492339"/>
              </a:xfrm>
              <a:custGeom>
                <a:avLst/>
                <a:gdLst>
                  <a:gd name="T0" fmla="*/ 0 w 66"/>
                  <a:gd name="T1" fmla="*/ 339 h 351"/>
                  <a:gd name="T2" fmla="*/ 0 w 66"/>
                  <a:gd name="T3" fmla="*/ 338 h 351"/>
                  <a:gd name="T4" fmla="*/ 13 w 66"/>
                  <a:gd name="T5" fmla="*/ 296 h 351"/>
                  <a:gd name="T6" fmla="*/ 13 w 66"/>
                  <a:gd name="T7" fmla="*/ 296 h 351"/>
                  <a:gd name="T8" fmla="*/ 13 w 66"/>
                  <a:gd name="T9" fmla="*/ 296 h 351"/>
                  <a:gd name="T10" fmla="*/ 13 w 66"/>
                  <a:gd name="T11" fmla="*/ 296 h 351"/>
                  <a:gd name="T12" fmla="*/ 1 w 66"/>
                  <a:gd name="T13" fmla="*/ 294 h 351"/>
                  <a:gd name="T14" fmla="*/ 1 w 66"/>
                  <a:gd name="T15" fmla="*/ 316 h 351"/>
                  <a:gd name="T16" fmla="*/ 1 w 66"/>
                  <a:gd name="T17" fmla="*/ 294 h 351"/>
                  <a:gd name="T18" fmla="*/ 1 w 66"/>
                  <a:gd name="T19" fmla="*/ 294 h 351"/>
                  <a:gd name="T20" fmla="*/ 1 w 66"/>
                  <a:gd name="T21" fmla="*/ 294 h 351"/>
                  <a:gd name="T22" fmla="*/ 46 w 66"/>
                  <a:gd name="T23" fmla="*/ 36 h 351"/>
                  <a:gd name="T24" fmla="*/ 47 w 66"/>
                  <a:gd name="T25" fmla="*/ 38 h 351"/>
                  <a:gd name="T26" fmla="*/ 47 w 66"/>
                  <a:gd name="T27" fmla="*/ 37 h 351"/>
                  <a:gd name="T28" fmla="*/ 52 w 66"/>
                  <a:gd name="T29" fmla="*/ 1 h 351"/>
                  <a:gd name="T30" fmla="*/ 52 w 66"/>
                  <a:gd name="T31" fmla="*/ 1 h 351"/>
                  <a:gd name="T32" fmla="*/ 52 w 66"/>
                  <a:gd name="T33" fmla="*/ 1 h 351"/>
                  <a:gd name="T34" fmla="*/ 52 w 66"/>
                  <a:gd name="T35" fmla="*/ 1 h 351"/>
                  <a:gd name="T36" fmla="*/ 52 w 66"/>
                  <a:gd name="T37" fmla="*/ 1 h 351"/>
                  <a:gd name="T38" fmla="*/ 52 w 66"/>
                  <a:gd name="T39" fmla="*/ 1 h 351"/>
                  <a:gd name="T40" fmla="*/ 52 w 66"/>
                  <a:gd name="T41" fmla="*/ 1 h 351"/>
                  <a:gd name="T42" fmla="*/ 52 w 66"/>
                  <a:gd name="T43" fmla="*/ 1 h 351"/>
                  <a:gd name="T44" fmla="*/ 52 w 66"/>
                  <a:gd name="T45" fmla="*/ 1 h 351"/>
                  <a:gd name="T46" fmla="*/ 52 w 66"/>
                  <a:gd name="T47" fmla="*/ 1 h 351"/>
                  <a:gd name="T48" fmla="*/ 52 w 66"/>
                  <a:gd name="T49" fmla="*/ 1 h 351"/>
                  <a:gd name="T50" fmla="*/ 52 w 66"/>
                  <a:gd name="T51" fmla="*/ 1 h 351"/>
                  <a:gd name="T52" fmla="*/ 52 w 66"/>
                  <a:gd name="T53" fmla="*/ 1 h 351"/>
                  <a:gd name="T54" fmla="*/ 52 w 66"/>
                  <a:gd name="T55" fmla="*/ 1 h 351"/>
                  <a:gd name="T56" fmla="*/ 52 w 66"/>
                  <a:gd name="T57" fmla="*/ 1 h 351"/>
                  <a:gd name="T58" fmla="*/ 52 w 66"/>
                  <a:gd name="T59" fmla="*/ 1 h 351"/>
                  <a:gd name="T60" fmla="*/ 52 w 66"/>
                  <a:gd name="T61" fmla="*/ 1 h 351"/>
                  <a:gd name="T62" fmla="*/ 52 w 66"/>
                  <a:gd name="T63" fmla="*/ 1 h 351"/>
                  <a:gd name="T64" fmla="*/ 53 w 66"/>
                  <a:gd name="T65" fmla="*/ 0 h 351"/>
                  <a:gd name="T66" fmla="*/ 53 w 66"/>
                  <a:gd name="T67" fmla="*/ 0 h 351"/>
                  <a:gd name="T68" fmla="*/ 66 w 66"/>
                  <a:gd name="T69" fmla="*/ 3 h 351"/>
                  <a:gd name="T70" fmla="*/ 53 w 66"/>
                  <a:gd name="T7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51">
                    <a:moveTo>
                      <a:pt x="0" y="338"/>
                    </a:moveTo>
                    <a:cubicBezTo>
                      <a:pt x="0" y="339"/>
                      <a:pt x="0" y="339"/>
                      <a:pt x="0" y="339"/>
                    </a:cubicBezTo>
                    <a:cubicBezTo>
                      <a:pt x="0" y="351"/>
                      <a:pt x="0" y="351"/>
                      <a:pt x="0" y="351"/>
                    </a:cubicBezTo>
                    <a:cubicBezTo>
                      <a:pt x="0" y="338"/>
                      <a:pt x="0" y="338"/>
                      <a:pt x="0" y="338"/>
                    </a:cubicBezTo>
                    <a:moveTo>
                      <a:pt x="13" y="296"/>
                    </a:moveTo>
                    <a:cubicBezTo>
                      <a:pt x="13" y="296"/>
                      <a:pt x="13" y="296"/>
                      <a:pt x="13" y="296"/>
                    </a:cubicBezTo>
                    <a:cubicBezTo>
                      <a:pt x="13" y="296"/>
                      <a:pt x="13" y="296"/>
                      <a:pt x="13" y="296"/>
                    </a:cubicBezTo>
                    <a:cubicBezTo>
                      <a:pt x="13" y="296"/>
                      <a:pt x="13" y="296"/>
                      <a:pt x="13" y="296"/>
                    </a:cubicBezTo>
                    <a:moveTo>
                      <a:pt x="13" y="296"/>
                    </a:moveTo>
                    <a:cubicBezTo>
                      <a:pt x="13" y="296"/>
                      <a:pt x="13" y="296"/>
                      <a:pt x="13" y="296"/>
                    </a:cubicBezTo>
                    <a:cubicBezTo>
                      <a:pt x="13" y="296"/>
                      <a:pt x="13" y="296"/>
                      <a:pt x="13" y="296"/>
                    </a:cubicBezTo>
                    <a:cubicBezTo>
                      <a:pt x="13" y="296"/>
                      <a:pt x="13" y="296"/>
                      <a:pt x="13" y="296"/>
                    </a:cubicBezTo>
                    <a:cubicBezTo>
                      <a:pt x="13" y="296"/>
                      <a:pt x="13" y="296"/>
                      <a:pt x="13" y="296"/>
                    </a:cubicBezTo>
                    <a:moveTo>
                      <a:pt x="1" y="294"/>
                    </a:moveTo>
                    <a:cubicBezTo>
                      <a:pt x="1" y="295"/>
                      <a:pt x="1" y="295"/>
                      <a:pt x="1" y="295"/>
                    </a:cubicBezTo>
                    <a:cubicBezTo>
                      <a:pt x="1" y="316"/>
                      <a:pt x="1" y="316"/>
                      <a:pt x="1" y="316"/>
                    </a:cubicBezTo>
                    <a:cubicBezTo>
                      <a:pt x="1" y="294"/>
                      <a:pt x="1" y="294"/>
                      <a:pt x="1" y="294"/>
                    </a:cubicBezTo>
                    <a:moveTo>
                      <a:pt x="1" y="294"/>
                    </a:moveTo>
                    <a:cubicBezTo>
                      <a:pt x="1" y="294"/>
                      <a:pt x="1" y="294"/>
                      <a:pt x="1" y="294"/>
                    </a:cubicBezTo>
                    <a:cubicBezTo>
                      <a:pt x="1" y="294"/>
                      <a:pt x="1" y="294"/>
                      <a:pt x="1" y="294"/>
                    </a:cubicBezTo>
                    <a:cubicBezTo>
                      <a:pt x="5" y="295"/>
                      <a:pt x="5" y="295"/>
                      <a:pt x="5" y="295"/>
                    </a:cubicBezTo>
                    <a:cubicBezTo>
                      <a:pt x="1" y="294"/>
                      <a:pt x="1" y="294"/>
                      <a:pt x="1" y="294"/>
                    </a:cubicBezTo>
                    <a:cubicBezTo>
                      <a:pt x="1" y="294"/>
                      <a:pt x="1" y="294"/>
                      <a:pt x="1" y="294"/>
                    </a:cubicBezTo>
                    <a:moveTo>
                      <a:pt x="46" y="36"/>
                    </a:moveTo>
                    <a:cubicBezTo>
                      <a:pt x="46" y="37"/>
                      <a:pt x="46" y="37"/>
                      <a:pt x="46" y="37"/>
                    </a:cubicBezTo>
                    <a:cubicBezTo>
                      <a:pt x="46" y="37"/>
                      <a:pt x="47" y="38"/>
                      <a:pt x="47" y="38"/>
                    </a:cubicBezTo>
                    <a:cubicBezTo>
                      <a:pt x="2" y="292"/>
                      <a:pt x="2" y="292"/>
                      <a:pt x="2" y="292"/>
                    </a:cubicBezTo>
                    <a:cubicBezTo>
                      <a:pt x="47" y="37"/>
                      <a:pt x="47" y="37"/>
                      <a:pt x="47" y="37"/>
                    </a:cubicBezTo>
                    <a:cubicBezTo>
                      <a:pt x="46" y="37"/>
                      <a:pt x="46" y="37"/>
                      <a:pt x="46" y="36"/>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3" y="0"/>
                    </a:moveTo>
                    <a:cubicBezTo>
                      <a:pt x="53" y="0"/>
                      <a:pt x="53" y="1"/>
                      <a:pt x="52" y="1"/>
                    </a:cubicBezTo>
                    <a:cubicBezTo>
                      <a:pt x="53" y="1"/>
                      <a:pt x="53" y="0"/>
                      <a:pt x="53" y="0"/>
                    </a:cubicBezTo>
                    <a:cubicBezTo>
                      <a:pt x="53" y="0"/>
                      <a:pt x="53" y="0"/>
                      <a:pt x="53" y="0"/>
                    </a:cubicBezTo>
                    <a:cubicBezTo>
                      <a:pt x="66" y="3"/>
                      <a:pt x="66" y="3"/>
                      <a:pt x="66" y="3"/>
                    </a:cubicBezTo>
                    <a:cubicBezTo>
                      <a:pt x="66" y="3"/>
                      <a:pt x="66" y="3"/>
                      <a:pt x="66" y="3"/>
                    </a:cubicBezTo>
                    <a:cubicBezTo>
                      <a:pt x="53" y="0"/>
                      <a:pt x="53" y="0"/>
                      <a:pt x="53" y="0"/>
                    </a:cubicBezTo>
                    <a:cubicBezTo>
                      <a:pt x="53" y="0"/>
                      <a:pt x="53" y="0"/>
                      <a:pt x="53" y="0"/>
                    </a:cubicBezTo>
                  </a:path>
                </a:pathLst>
              </a:custGeom>
              <a:solidFill>
                <a:srgbClr val="BFBFB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5" name="Freeform 121"/>
              <p:cNvSpPr/>
              <p:nvPr/>
            </p:nvSpPr>
            <p:spPr bwMode="auto">
              <a:xfrm>
                <a:off x="1234362" y="2255832"/>
                <a:ext cx="58733" cy="192098"/>
              </a:xfrm>
              <a:custGeom>
                <a:avLst/>
                <a:gdLst>
                  <a:gd name="T0" fmla="*/ 1 w 14"/>
                  <a:gd name="T1" fmla="*/ 0 h 45"/>
                  <a:gd name="T2" fmla="*/ 1 w 14"/>
                  <a:gd name="T3" fmla="*/ 0 h 45"/>
                  <a:gd name="T4" fmla="*/ 1 w 14"/>
                  <a:gd name="T5" fmla="*/ 22 h 45"/>
                  <a:gd name="T6" fmla="*/ 0 w 14"/>
                  <a:gd name="T7" fmla="*/ 43 h 45"/>
                  <a:gd name="T8" fmla="*/ 0 w 14"/>
                  <a:gd name="T9" fmla="*/ 44 h 45"/>
                  <a:gd name="T10" fmla="*/ 7 w 14"/>
                  <a:gd name="T11" fmla="*/ 45 h 45"/>
                  <a:gd name="T12" fmla="*/ 14 w 14"/>
                  <a:gd name="T13" fmla="*/ 3 h 45"/>
                  <a:gd name="T14" fmla="*/ 13 w 14"/>
                  <a:gd name="T15" fmla="*/ 2 h 45"/>
                  <a:gd name="T16" fmla="*/ 13 w 14"/>
                  <a:gd name="T17" fmla="*/ 2 h 45"/>
                  <a:gd name="T18" fmla="*/ 11 w 14"/>
                  <a:gd name="T19" fmla="*/ 2 h 45"/>
                  <a:gd name="T20" fmla="*/ 5 w 14"/>
                  <a:gd name="T21" fmla="*/ 1 h 45"/>
                  <a:gd name="T22" fmla="*/ 1 w 14"/>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45">
                    <a:moveTo>
                      <a:pt x="1" y="0"/>
                    </a:moveTo>
                    <a:cubicBezTo>
                      <a:pt x="1" y="0"/>
                      <a:pt x="1" y="0"/>
                      <a:pt x="1" y="0"/>
                    </a:cubicBezTo>
                    <a:cubicBezTo>
                      <a:pt x="1" y="22"/>
                      <a:pt x="1" y="22"/>
                      <a:pt x="1" y="22"/>
                    </a:cubicBezTo>
                    <a:cubicBezTo>
                      <a:pt x="0" y="43"/>
                      <a:pt x="0" y="43"/>
                      <a:pt x="0" y="43"/>
                    </a:cubicBezTo>
                    <a:cubicBezTo>
                      <a:pt x="0" y="44"/>
                      <a:pt x="0" y="44"/>
                      <a:pt x="0" y="44"/>
                    </a:cubicBezTo>
                    <a:cubicBezTo>
                      <a:pt x="7" y="45"/>
                      <a:pt x="7" y="45"/>
                      <a:pt x="7" y="45"/>
                    </a:cubicBezTo>
                    <a:cubicBezTo>
                      <a:pt x="14" y="3"/>
                      <a:pt x="14" y="3"/>
                      <a:pt x="14" y="3"/>
                    </a:cubicBezTo>
                    <a:cubicBezTo>
                      <a:pt x="14" y="3"/>
                      <a:pt x="14" y="2"/>
                      <a:pt x="13" y="2"/>
                    </a:cubicBezTo>
                    <a:cubicBezTo>
                      <a:pt x="13" y="2"/>
                      <a:pt x="13" y="2"/>
                      <a:pt x="13" y="2"/>
                    </a:cubicBezTo>
                    <a:cubicBezTo>
                      <a:pt x="11" y="2"/>
                      <a:pt x="11" y="2"/>
                      <a:pt x="11" y="2"/>
                    </a:cubicBezTo>
                    <a:cubicBezTo>
                      <a:pt x="5" y="1"/>
                      <a:pt x="5" y="1"/>
                      <a:pt x="5" y="1"/>
                    </a:cubicBezTo>
                    <a:cubicBezTo>
                      <a:pt x="1" y="0"/>
                      <a:pt x="1" y="0"/>
                      <a:pt x="1" y="0"/>
                    </a:cubicBezTo>
                  </a:path>
                </a:pathLst>
              </a:custGeom>
              <a:solidFill>
                <a:srgbClr val="BF756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6" name="Freeform 122"/>
              <p:cNvSpPr/>
              <p:nvPr/>
            </p:nvSpPr>
            <p:spPr bwMode="auto">
              <a:xfrm>
                <a:off x="1229599" y="2443169"/>
                <a:ext cx="34922" cy="136533"/>
              </a:xfrm>
              <a:custGeom>
                <a:avLst/>
                <a:gdLst>
                  <a:gd name="T0" fmla="*/ 1 w 8"/>
                  <a:gd name="T1" fmla="*/ 0 h 32"/>
                  <a:gd name="T2" fmla="*/ 1 w 8"/>
                  <a:gd name="T3" fmla="*/ 0 h 32"/>
                  <a:gd name="T4" fmla="*/ 1 w 8"/>
                  <a:gd name="T5" fmla="*/ 13 h 32"/>
                  <a:gd name="T6" fmla="*/ 0 w 8"/>
                  <a:gd name="T7" fmla="*/ 25 h 32"/>
                  <a:gd name="T8" fmla="*/ 0 w 8"/>
                  <a:gd name="T9" fmla="*/ 25 h 32"/>
                  <a:gd name="T10" fmla="*/ 0 w 8"/>
                  <a:gd name="T11" fmla="*/ 26 h 32"/>
                  <a:gd name="T12" fmla="*/ 0 w 8"/>
                  <a:gd name="T13" fmla="*/ 27 h 32"/>
                  <a:gd name="T14" fmla="*/ 1 w 8"/>
                  <a:gd name="T15" fmla="*/ 32 h 32"/>
                  <a:gd name="T16" fmla="*/ 2 w 8"/>
                  <a:gd name="T17" fmla="*/ 32 h 32"/>
                  <a:gd name="T18" fmla="*/ 2 w 8"/>
                  <a:gd name="T19" fmla="*/ 32 h 32"/>
                  <a:gd name="T20" fmla="*/ 2 w 8"/>
                  <a:gd name="T21" fmla="*/ 31 h 32"/>
                  <a:gd name="T22" fmla="*/ 8 w 8"/>
                  <a:gd name="T23" fmla="*/ 1 h 32"/>
                  <a:gd name="T24" fmla="*/ 1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1" y="0"/>
                    </a:moveTo>
                    <a:cubicBezTo>
                      <a:pt x="1" y="0"/>
                      <a:pt x="1" y="0"/>
                      <a:pt x="1" y="0"/>
                    </a:cubicBezTo>
                    <a:cubicBezTo>
                      <a:pt x="1" y="13"/>
                      <a:pt x="1" y="13"/>
                      <a:pt x="1" y="13"/>
                    </a:cubicBezTo>
                    <a:cubicBezTo>
                      <a:pt x="0" y="25"/>
                      <a:pt x="0" y="25"/>
                      <a:pt x="0" y="25"/>
                    </a:cubicBezTo>
                    <a:cubicBezTo>
                      <a:pt x="0" y="25"/>
                      <a:pt x="0" y="25"/>
                      <a:pt x="0" y="25"/>
                    </a:cubicBezTo>
                    <a:cubicBezTo>
                      <a:pt x="0" y="26"/>
                      <a:pt x="0" y="26"/>
                      <a:pt x="0" y="26"/>
                    </a:cubicBezTo>
                    <a:cubicBezTo>
                      <a:pt x="0" y="26"/>
                      <a:pt x="0" y="27"/>
                      <a:pt x="0" y="27"/>
                    </a:cubicBezTo>
                    <a:cubicBezTo>
                      <a:pt x="1" y="32"/>
                      <a:pt x="1" y="32"/>
                      <a:pt x="1" y="32"/>
                    </a:cubicBezTo>
                    <a:cubicBezTo>
                      <a:pt x="2" y="32"/>
                      <a:pt x="2" y="32"/>
                      <a:pt x="2" y="32"/>
                    </a:cubicBezTo>
                    <a:cubicBezTo>
                      <a:pt x="2" y="32"/>
                      <a:pt x="2" y="32"/>
                      <a:pt x="2" y="32"/>
                    </a:cubicBezTo>
                    <a:cubicBezTo>
                      <a:pt x="2" y="32"/>
                      <a:pt x="2" y="32"/>
                      <a:pt x="2" y="31"/>
                    </a:cubicBezTo>
                    <a:cubicBezTo>
                      <a:pt x="8" y="1"/>
                      <a:pt x="8" y="1"/>
                      <a:pt x="8" y="1"/>
                    </a:cubicBezTo>
                    <a:cubicBezTo>
                      <a:pt x="1" y="0"/>
                      <a:pt x="1" y="0"/>
                      <a:pt x="1" y="0"/>
                    </a:cubicBezTo>
                  </a:path>
                </a:pathLst>
              </a:custGeom>
              <a:solidFill>
                <a:srgbClr val="3C3C3A"/>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7" name="Freeform 123"/>
              <p:cNvSpPr/>
              <p:nvPr/>
            </p:nvSpPr>
            <p:spPr bwMode="auto">
              <a:xfrm>
                <a:off x="1239123" y="1163567"/>
                <a:ext cx="249219" cy="1101791"/>
              </a:xfrm>
              <a:custGeom>
                <a:avLst/>
                <a:gdLst>
                  <a:gd name="T0" fmla="*/ 46 w 59"/>
                  <a:gd name="T1" fmla="*/ 0 h 259"/>
                  <a:gd name="T2" fmla="*/ 1 w 59"/>
                  <a:gd name="T3" fmla="*/ 255 h 259"/>
                  <a:gd name="T4" fmla="*/ 0 w 59"/>
                  <a:gd name="T5" fmla="*/ 256 h 259"/>
                  <a:gd name="T6" fmla="*/ 0 w 59"/>
                  <a:gd name="T7" fmla="*/ 257 h 259"/>
                  <a:gd name="T8" fmla="*/ 0 w 59"/>
                  <a:gd name="T9" fmla="*/ 257 h 259"/>
                  <a:gd name="T10" fmla="*/ 4 w 59"/>
                  <a:gd name="T11" fmla="*/ 258 h 259"/>
                  <a:gd name="T12" fmla="*/ 10 w 59"/>
                  <a:gd name="T13" fmla="*/ 259 h 259"/>
                  <a:gd name="T14" fmla="*/ 12 w 59"/>
                  <a:gd name="T15" fmla="*/ 259 h 259"/>
                  <a:gd name="T16" fmla="*/ 12 w 59"/>
                  <a:gd name="T17" fmla="*/ 259 h 259"/>
                  <a:gd name="T18" fmla="*/ 12 w 59"/>
                  <a:gd name="T19" fmla="*/ 259 h 259"/>
                  <a:gd name="T20" fmla="*/ 12 w 59"/>
                  <a:gd name="T21" fmla="*/ 259 h 259"/>
                  <a:gd name="T22" fmla="*/ 12 w 59"/>
                  <a:gd name="T23" fmla="*/ 259 h 259"/>
                  <a:gd name="T24" fmla="*/ 12 w 59"/>
                  <a:gd name="T25" fmla="*/ 259 h 259"/>
                  <a:gd name="T26" fmla="*/ 12 w 59"/>
                  <a:gd name="T27" fmla="*/ 259 h 259"/>
                  <a:gd name="T28" fmla="*/ 12 w 59"/>
                  <a:gd name="T29" fmla="*/ 259 h 259"/>
                  <a:gd name="T30" fmla="*/ 13 w 59"/>
                  <a:gd name="T31" fmla="*/ 258 h 259"/>
                  <a:gd name="T32" fmla="*/ 59 w 59"/>
                  <a:gd name="T33" fmla="*/ 3 h 259"/>
                  <a:gd name="T34" fmla="*/ 46 w 59"/>
                  <a:gd name="T35" fmla="*/ 0 h 259"/>
                  <a:gd name="T36" fmla="*/ 46 w 59"/>
                  <a:gd name="T3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259">
                    <a:moveTo>
                      <a:pt x="46" y="0"/>
                    </a:moveTo>
                    <a:cubicBezTo>
                      <a:pt x="1" y="255"/>
                      <a:pt x="1" y="255"/>
                      <a:pt x="1" y="255"/>
                    </a:cubicBezTo>
                    <a:cubicBezTo>
                      <a:pt x="0" y="256"/>
                      <a:pt x="0" y="256"/>
                      <a:pt x="0" y="256"/>
                    </a:cubicBezTo>
                    <a:cubicBezTo>
                      <a:pt x="0" y="256"/>
                      <a:pt x="0" y="257"/>
                      <a:pt x="0" y="257"/>
                    </a:cubicBezTo>
                    <a:cubicBezTo>
                      <a:pt x="0" y="257"/>
                      <a:pt x="0" y="257"/>
                      <a:pt x="0" y="257"/>
                    </a:cubicBezTo>
                    <a:cubicBezTo>
                      <a:pt x="4" y="258"/>
                      <a:pt x="4" y="258"/>
                      <a:pt x="4" y="258"/>
                    </a:cubicBezTo>
                    <a:cubicBezTo>
                      <a:pt x="10" y="259"/>
                      <a:pt x="10" y="259"/>
                      <a:pt x="10"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2" y="259"/>
                      <a:pt x="12" y="259"/>
                      <a:pt x="12" y="259"/>
                    </a:cubicBezTo>
                    <a:cubicBezTo>
                      <a:pt x="13" y="259"/>
                      <a:pt x="13" y="259"/>
                      <a:pt x="13" y="258"/>
                    </a:cubicBezTo>
                    <a:cubicBezTo>
                      <a:pt x="59" y="3"/>
                      <a:pt x="59" y="3"/>
                      <a:pt x="59" y="3"/>
                    </a:cubicBezTo>
                    <a:cubicBezTo>
                      <a:pt x="46" y="0"/>
                      <a:pt x="46" y="0"/>
                      <a:pt x="46" y="0"/>
                    </a:cubicBezTo>
                    <a:cubicBezTo>
                      <a:pt x="46" y="0"/>
                      <a:pt x="46" y="0"/>
                      <a:pt x="46" y="0"/>
                    </a:cubicBezTo>
                  </a:path>
                </a:pathLst>
              </a:custGeom>
              <a:solidFill>
                <a:srgbClr val="B7741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8" name="Freeform 124"/>
              <p:cNvSpPr/>
              <p:nvPr/>
            </p:nvSpPr>
            <p:spPr bwMode="auto">
              <a:xfrm>
                <a:off x="1429609" y="1006395"/>
                <a:ext cx="88893" cy="169873"/>
              </a:xfrm>
              <a:custGeom>
                <a:avLst/>
                <a:gdLst>
                  <a:gd name="T0" fmla="*/ 7 w 21"/>
                  <a:gd name="T1" fmla="*/ 0 h 40"/>
                  <a:gd name="T2" fmla="*/ 6 w 21"/>
                  <a:gd name="T3" fmla="*/ 1 h 40"/>
                  <a:gd name="T4" fmla="*/ 6 w 21"/>
                  <a:gd name="T5" fmla="*/ 1 h 40"/>
                  <a:gd name="T6" fmla="*/ 6 w 21"/>
                  <a:gd name="T7" fmla="*/ 1 h 40"/>
                  <a:gd name="T8" fmla="*/ 6 w 21"/>
                  <a:gd name="T9" fmla="*/ 1 h 40"/>
                  <a:gd name="T10" fmla="*/ 6 w 21"/>
                  <a:gd name="T11" fmla="*/ 1 h 40"/>
                  <a:gd name="T12" fmla="*/ 6 w 21"/>
                  <a:gd name="T13" fmla="*/ 1 h 40"/>
                  <a:gd name="T14" fmla="*/ 6 w 21"/>
                  <a:gd name="T15" fmla="*/ 1 h 40"/>
                  <a:gd name="T16" fmla="*/ 6 w 21"/>
                  <a:gd name="T17" fmla="*/ 1 h 40"/>
                  <a:gd name="T18" fmla="*/ 6 w 21"/>
                  <a:gd name="T19" fmla="*/ 1 h 40"/>
                  <a:gd name="T20" fmla="*/ 6 w 21"/>
                  <a:gd name="T21" fmla="*/ 1 h 40"/>
                  <a:gd name="T22" fmla="*/ 6 w 21"/>
                  <a:gd name="T23" fmla="*/ 1 h 40"/>
                  <a:gd name="T24" fmla="*/ 6 w 21"/>
                  <a:gd name="T25" fmla="*/ 1 h 40"/>
                  <a:gd name="T26" fmla="*/ 6 w 21"/>
                  <a:gd name="T27" fmla="*/ 1 h 40"/>
                  <a:gd name="T28" fmla="*/ 6 w 21"/>
                  <a:gd name="T29" fmla="*/ 1 h 40"/>
                  <a:gd name="T30" fmla="*/ 6 w 21"/>
                  <a:gd name="T31" fmla="*/ 1 h 40"/>
                  <a:gd name="T32" fmla="*/ 6 w 21"/>
                  <a:gd name="T33" fmla="*/ 1 h 40"/>
                  <a:gd name="T34" fmla="*/ 6 w 21"/>
                  <a:gd name="T35" fmla="*/ 1 h 40"/>
                  <a:gd name="T36" fmla="*/ 6 w 21"/>
                  <a:gd name="T37" fmla="*/ 1 h 40"/>
                  <a:gd name="T38" fmla="*/ 6 w 21"/>
                  <a:gd name="T39" fmla="*/ 1 h 40"/>
                  <a:gd name="T40" fmla="*/ 6 w 21"/>
                  <a:gd name="T41" fmla="*/ 1 h 40"/>
                  <a:gd name="T42" fmla="*/ 6 w 21"/>
                  <a:gd name="T43" fmla="*/ 1 h 40"/>
                  <a:gd name="T44" fmla="*/ 6 w 21"/>
                  <a:gd name="T45" fmla="*/ 1 h 40"/>
                  <a:gd name="T46" fmla="*/ 6 w 21"/>
                  <a:gd name="T47" fmla="*/ 1 h 40"/>
                  <a:gd name="T48" fmla="*/ 6 w 21"/>
                  <a:gd name="T49" fmla="*/ 1 h 40"/>
                  <a:gd name="T50" fmla="*/ 6 w 21"/>
                  <a:gd name="T51" fmla="*/ 1 h 40"/>
                  <a:gd name="T52" fmla="*/ 6 w 21"/>
                  <a:gd name="T53" fmla="*/ 1 h 40"/>
                  <a:gd name="T54" fmla="*/ 6 w 21"/>
                  <a:gd name="T55" fmla="*/ 1 h 40"/>
                  <a:gd name="T56" fmla="*/ 0 w 21"/>
                  <a:gd name="T57" fmla="*/ 36 h 40"/>
                  <a:gd name="T58" fmla="*/ 0 w 21"/>
                  <a:gd name="T59" fmla="*/ 36 h 40"/>
                  <a:gd name="T60" fmla="*/ 0 w 21"/>
                  <a:gd name="T61" fmla="*/ 36 h 40"/>
                  <a:gd name="T62" fmla="*/ 1 w 21"/>
                  <a:gd name="T63" fmla="*/ 37 h 40"/>
                  <a:gd name="T64" fmla="*/ 1 w 21"/>
                  <a:gd name="T65" fmla="*/ 37 h 40"/>
                  <a:gd name="T66" fmla="*/ 14 w 21"/>
                  <a:gd name="T67" fmla="*/ 40 h 40"/>
                  <a:gd name="T68" fmla="*/ 21 w 21"/>
                  <a:gd name="T69" fmla="*/ 4 h 40"/>
                  <a:gd name="T70" fmla="*/ 20 w 21"/>
                  <a:gd name="T71" fmla="*/ 3 h 40"/>
                  <a:gd name="T72" fmla="*/ 7 w 21"/>
                  <a:gd name="T73" fmla="*/ 0 h 40"/>
                  <a:gd name="T74" fmla="*/ 7 w 21"/>
                  <a:gd name="T7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40">
                    <a:moveTo>
                      <a:pt x="7" y="0"/>
                    </a:moveTo>
                    <a:cubicBezTo>
                      <a:pt x="7" y="0"/>
                      <a:pt x="7"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36"/>
                      <a:pt x="0" y="36"/>
                      <a:pt x="0" y="36"/>
                    </a:cubicBezTo>
                    <a:cubicBezTo>
                      <a:pt x="0" y="36"/>
                      <a:pt x="0" y="36"/>
                      <a:pt x="0" y="36"/>
                    </a:cubicBezTo>
                    <a:cubicBezTo>
                      <a:pt x="0" y="36"/>
                      <a:pt x="0" y="36"/>
                      <a:pt x="0" y="36"/>
                    </a:cubicBezTo>
                    <a:cubicBezTo>
                      <a:pt x="0" y="37"/>
                      <a:pt x="0" y="37"/>
                      <a:pt x="1" y="37"/>
                    </a:cubicBezTo>
                    <a:cubicBezTo>
                      <a:pt x="1" y="37"/>
                      <a:pt x="1" y="37"/>
                      <a:pt x="1" y="37"/>
                    </a:cubicBezTo>
                    <a:cubicBezTo>
                      <a:pt x="14" y="40"/>
                      <a:pt x="14" y="40"/>
                      <a:pt x="14" y="40"/>
                    </a:cubicBezTo>
                    <a:cubicBezTo>
                      <a:pt x="21" y="4"/>
                      <a:pt x="21" y="4"/>
                      <a:pt x="21" y="4"/>
                    </a:cubicBezTo>
                    <a:cubicBezTo>
                      <a:pt x="21" y="3"/>
                      <a:pt x="20" y="3"/>
                      <a:pt x="20" y="3"/>
                    </a:cubicBezTo>
                    <a:cubicBezTo>
                      <a:pt x="7" y="0"/>
                      <a:pt x="7" y="0"/>
                      <a:pt x="7" y="0"/>
                    </a:cubicBezTo>
                    <a:cubicBezTo>
                      <a:pt x="7" y="0"/>
                      <a:pt x="7" y="0"/>
                      <a:pt x="7" y="0"/>
                    </a:cubicBezTo>
                  </a:path>
                </a:pathLst>
              </a:custGeom>
              <a:solidFill>
                <a:srgbClr val="23405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62476" name="组合 2"/>
            <p:cNvGrpSpPr/>
            <p:nvPr/>
          </p:nvGrpSpPr>
          <p:grpSpPr bwMode="auto">
            <a:xfrm>
              <a:off x="2573959" y="1008439"/>
              <a:ext cx="1266731" cy="2222633"/>
              <a:chOff x="2022380" y="1257933"/>
              <a:chExt cx="944563" cy="1657350"/>
            </a:xfrm>
          </p:grpSpPr>
          <p:sp>
            <p:nvSpPr>
              <p:cNvPr id="5" name="Freeform 5"/>
              <p:cNvSpPr/>
              <p:nvPr/>
            </p:nvSpPr>
            <p:spPr bwMode="auto">
              <a:xfrm>
                <a:off x="2306459" y="2516335"/>
                <a:ext cx="121917" cy="200066"/>
              </a:xfrm>
              <a:custGeom>
                <a:avLst/>
                <a:gdLst>
                  <a:gd name="T0" fmla="*/ 69 w 77"/>
                  <a:gd name="T1" fmla="*/ 0 h 126"/>
                  <a:gd name="T2" fmla="*/ 0 w 77"/>
                  <a:gd name="T3" fmla="*/ 16 h 126"/>
                  <a:gd name="T4" fmla="*/ 42 w 77"/>
                  <a:gd name="T5" fmla="*/ 126 h 126"/>
                  <a:gd name="T6" fmla="*/ 77 w 77"/>
                  <a:gd name="T7" fmla="*/ 118 h 126"/>
                  <a:gd name="T8" fmla="*/ 69 w 77"/>
                  <a:gd name="T9" fmla="*/ 0 h 126"/>
                </a:gdLst>
                <a:ahLst/>
                <a:cxnLst>
                  <a:cxn ang="0">
                    <a:pos x="T0" y="T1"/>
                  </a:cxn>
                  <a:cxn ang="0">
                    <a:pos x="T2" y="T3"/>
                  </a:cxn>
                  <a:cxn ang="0">
                    <a:pos x="T4" y="T5"/>
                  </a:cxn>
                  <a:cxn ang="0">
                    <a:pos x="T6" y="T7"/>
                  </a:cxn>
                  <a:cxn ang="0">
                    <a:pos x="T8" y="T9"/>
                  </a:cxn>
                </a:cxnLst>
                <a:rect l="0" t="0" r="r" b="b"/>
                <a:pathLst>
                  <a:path w="77" h="126">
                    <a:moveTo>
                      <a:pt x="69" y="0"/>
                    </a:moveTo>
                    <a:lnTo>
                      <a:pt x="0" y="16"/>
                    </a:lnTo>
                    <a:lnTo>
                      <a:pt x="42" y="126"/>
                    </a:lnTo>
                    <a:lnTo>
                      <a:pt x="77" y="118"/>
                    </a:lnTo>
                    <a:lnTo>
                      <a:pt x="69" y="0"/>
                    </a:lnTo>
                    <a:close/>
                  </a:path>
                </a:pathLst>
              </a:custGeom>
              <a:solidFill>
                <a:srgbClr val="FF9C8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 name="Freeform 6"/>
              <p:cNvSpPr/>
              <p:nvPr/>
            </p:nvSpPr>
            <p:spPr bwMode="auto">
              <a:xfrm>
                <a:off x="2306459" y="2516335"/>
                <a:ext cx="121917" cy="200066"/>
              </a:xfrm>
              <a:custGeom>
                <a:avLst/>
                <a:gdLst>
                  <a:gd name="T0" fmla="*/ 69 w 77"/>
                  <a:gd name="T1" fmla="*/ 0 h 126"/>
                  <a:gd name="T2" fmla="*/ 0 w 77"/>
                  <a:gd name="T3" fmla="*/ 16 h 126"/>
                  <a:gd name="T4" fmla="*/ 42 w 77"/>
                  <a:gd name="T5" fmla="*/ 126 h 126"/>
                  <a:gd name="T6" fmla="*/ 77 w 77"/>
                  <a:gd name="T7" fmla="*/ 118 h 126"/>
                  <a:gd name="T8" fmla="*/ 69 w 77"/>
                  <a:gd name="T9" fmla="*/ 0 h 126"/>
                </a:gdLst>
                <a:ahLst/>
                <a:cxnLst>
                  <a:cxn ang="0">
                    <a:pos x="T0" y="T1"/>
                  </a:cxn>
                  <a:cxn ang="0">
                    <a:pos x="T2" y="T3"/>
                  </a:cxn>
                  <a:cxn ang="0">
                    <a:pos x="T4" y="T5"/>
                  </a:cxn>
                  <a:cxn ang="0">
                    <a:pos x="T6" y="T7"/>
                  </a:cxn>
                  <a:cxn ang="0">
                    <a:pos x="T8" y="T9"/>
                  </a:cxn>
                </a:cxnLst>
                <a:rect l="0" t="0" r="r" b="b"/>
                <a:pathLst>
                  <a:path w="77" h="126">
                    <a:moveTo>
                      <a:pt x="69" y="0"/>
                    </a:moveTo>
                    <a:lnTo>
                      <a:pt x="0" y="16"/>
                    </a:lnTo>
                    <a:lnTo>
                      <a:pt x="42" y="126"/>
                    </a:lnTo>
                    <a:lnTo>
                      <a:pt x="77" y="118"/>
                    </a:lnTo>
                    <a:lnTo>
                      <a:pt x="69"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 name="Freeform 7"/>
              <p:cNvSpPr/>
              <p:nvPr/>
            </p:nvSpPr>
            <p:spPr bwMode="auto">
              <a:xfrm>
                <a:off x="2372744" y="2704563"/>
                <a:ext cx="63918" cy="139691"/>
              </a:xfrm>
              <a:custGeom>
                <a:avLst/>
                <a:gdLst>
                  <a:gd name="T0" fmla="*/ 0 w 15"/>
                  <a:gd name="T1" fmla="*/ 3 h 33"/>
                  <a:gd name="T2" fmla="*/ 10 w 15"/>
                  <a:gd name="T3" fmla="*/ 27 h 33"/>
                  <a:gd name="T4" fmla="*/ 14 w 15"/>
                  <a:gd name="T5" fmla="*/ 32 h 33"/>
                  <a:gd name="T6" fmla="*/ 15 w 15"/>
                  <a:gd name="T7" fmla="*/ 26 h 33"/>
                  <a:gd name="T8" fmla="*/ 13 w 15"/>
                  <a:gd name="T9" fmla="*/ 0 h 33"/>
                  <a:gd name="T10" fmla="*/ 0 w 15"/>
                  <a:gd name="T11" fmla="*/ 3 h 33"/>
                </a:gdLst>
                <a:ahLst/>
                <a:cxnLst>
                  <a:cxn ang="0">
                    <a:pos x="T0" y="T1"/>
                  </a:cxn>
                  <a:cxn ang="0">
                    <a:pos x="T2" y="T3"/>
                  </a:cxn>
                  <a:cxn ang="0">
                    <a:pos x="T4" y="T5"/>
                  </a:cxn>
                  <a:cxn ang="0">
                    <a:pos x="T6" y="T7"/>
                  </a:cxn>
                  <a:cxn ang="0">
                    <a:pos x="T8" y="T9"/>
                  </a:cxn>
                  <a:cxn ang="0">
                    <a:pos x="T10" y="T11"/>
                  </a:cxn>
                </a:cxnLst>
                <a:rect l="0" t="0" r="r" b="b"/>
                <a:pathLst>
                  <a:path w="15" h="33">
                    <a:moveTo>
                      <a:pt x="0" y="3"/>
                    </a:moveTo>
                    <a:cubicBezTo>
                      <a:pt x="10" y="27"/>
                      <a:pt x="10" y="27"/>
                      <a:pt x="10" y="27"/>
                    </a:cubicBezTo>
                    <a:cubicBezTo>
                      <a:pt x="11" y="31"/>
                      <a:pt x="13" y="33"/>
                      <a:pt x="14" y="32"/>
                    </a:cubicBezTo>
                    <a:cubicBezTo>
                      <a:pt x="15" y="32"/>
                      <a:pt x="15" y="30"/>
                      <a:pt x="15" y="26"/>
                    </a:cubicBezTo>
                    <a:cubicBezTo>
                      <a:pt x="13" y="0"/>
                      <a:pt x="13" y="0"/>
                      <a:pt x="13" y="0"/>
                    </a:cubicBezTo>
                    <a:cubicBezTo>
                      <a:pt x="0" y="3"/>
                      <a:pt x="0" y="3"/>
                      <a:pt x="0" y="3"/>
                    </a:cubicBezTo>
                  </a:path>
                </a:pathLst>
              </a:custGeom>
              <a:solidFill>
                <a:srgbClr val="50504E"/>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 name="Freeform 8"/>
              <p:cNvSpPr/>
              <p:nvPr/>
            </p:nvSpPr>
            <p:spPr bwMode="auto">
              <a:xfrm>
                <a:off x="2055523" y="1424851"/>
                <a:ext cx="361017" cy="1117527"/>
              </a:xfrm>
              <a:custGeom>
                <a:avLst/>
                <a:gdLst>
                  <a:gd name="T0" fmla="*/ 0 w 227"/>
                  <a:gd name="T1" fmla="*/ 10 h 704"/>
                  <a:gd name="T2" fmla="*/ 158 w 227"/>
                  <a:gd name="T3" fmla="*/ 704 h 704"/>
                  <a:gd name="T4" fmla="*/ 182 w 227"/>
                  <a:gd name="T5" fmla="*/ 699 h 704"/>
                  <a:gd name="T6" fmla="*/ 203 w 227"/>
                  <a:gd name="T7" fmla="*/ 694 h 704"/>
                  <a:gd name="T8" fmla="*/ 227 w 227"/>
                  <a:gd name="T9" fmla="*/ 688 h 704"/>
                  <a:gd name="T10" fmla="*/ 69 w 227"/>
                  <a:gd name="T11" fmla="*/ 0 h 704"/>
                  <a:gd name="T12" fmla="*/ 45 w 227"/>
                  <a:gd name="T13" fmla="*/ 5 h 704"/>
                  <a:gd name="T14" fmla="*/ 24 w 227"/>
                  <a:gd name="T15" fmla="*/ 10 h 704"/>
                  <a:gd name="T16" fmla="*/ 24 w 227"/>
                  <a:gd name="T17" fmla="*/ 5 h 704"/>
                  <a:gd name="T18" fmla="*/ 0 w 227"/>
                  <a:gd name="T19" fmla="*/ 1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704">
                    <a:moveTo>
                      <a:pt x="0" y="10"/>
                    </a:moveTo>
                    <a:lnTo>
                      <a:pt x="158" y="704"/>
                    </a:lnTo>
                    <a:lnTo>
                      <a:pt x="182" y="699"/>
                    </a:lnTo>
                    <a:lnTo>
                      <a:pt x="203" y="694"/>
                    </a:lnTo>
                    <a:lnTo>
                      <a:pt x="227" y="688"/>
                    </a:lnTo>
                    <a:lnTo>
                      <a:pt x="69" y="0"/>
                    </a:lnTo>
                    <a:lnTo>
                      <a:pt x="45" y="5"/>
                    </a:lnTo>
                    <a:lnTo>
                      <a:pt x="24" y="10"/>
                    </a:lnTo>
                    <a:lnTo>
                      <a:pt x="24" y="5"/>
                    </a:lnTo>
                    <a:lnTo>
                      <a:pt x="0" y="10"/>
                    </a:lnTo>
                    <a:close/>
                  </a:path>
                </a:pathLst>
              </a:custGeom>
              <a:solidFill>
                <a:srgbClr val="F49B1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 name="Freeform 9"/>
              <p:cNvSpPr/>
              <p:nvPr/>
            </p:nvSpPr>
            <p:spPr bwMode="auto">
              <a:xfrm>
                <a:off x="2055523" y="1424851"/>
                <a:ext cx="361017" cy="1117527"/>
              </a:xfrm>
              <a:custGeom>
                <a:avLst/>
                <a:gdLst>
                  <a:gd name="T0" fmla="*/ 0 w 227"/>
                  <a:gd name="T1" fmla="*/ 10 h 704"/>
                  <a:gd name="T2" fmla="*/ 158 w 227"/>
                  <a:gd name="T3" fmla="*/ 704 h 704"/>
                  <a:gd name="T4" fmla="*/ 182 w 227"/>
                  <a:gd name="T5" fmla="*/ 699 h 704"/>
                  <a:gd name="T6" fmla="*/ 203 w 227"/>
                  <a:gd name="T7" fmla="*/ 694 h 704"/>
                  <a:gd name="T8" fmla="*/ 227 w 227"/>
                  <a:gd name="T9" fmla="*/ 688 h 704"/>
                  <a:gd name="T10" fmla="*/ 69 w 227"/>
                  <a:gd name="T11" fmla="*/ 0 h 704"/>
                  <a:gd name="T12" fmla="*/ 45 w 227"/>
                  <a:gd name="T13" fmla="*/ 5 h 704"/>
                  <a:gd name="T14" fmla="*/ 24 w 227"/>
                  <a:gd name="T15" fmla="*/ 10 h 704"/>
                  <a:gd name="T16" fmla="*/ 24 w 227"/>
                  <a:gd name="T17" fmla="*/ 5 h 704"/>
                  <a:gd name="T18" fmla="*/ 0 w 227"/>
                  <a:gd name="T19" fmla="*/ 1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704">
                    <a:moveTo>
                      <a:pt x="0" y="10"/>
                    </a:moveTo>
                    <a:lnTo>
                      <a:pt x="158" y="704"/>
                    </a:lnTo>
                    <a:lnTo>
                      <a:pt x="182" y="699"/>
                    </a:lnTo>
                    <a:lnTo>
                      <a:pt x="203" y="694"/>
                    </a:lnTo>
                    <a:lnTo>
                      <a:pt x="227" y="688"/>
                    </a:lnTo>
                    <a:lnTo>
                      <a:pt x="69" y="0"/>
                    </a:lnTo>
                    <a:lnTo>
                      <a:pt x="45" y="5"/>
                    </a:lnTo>
                    <a:lnTo>
                      <a:pt x="24" y="10"/>
                    </a:lnTo>
                    <a:lnTo>
                      <a:pt x="24" y="5"/>
                    </a:lnTo>
                    <a:lnTo>
                      <a:pt x="0" y="1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 name="Freeform 10"/>
              <p:cNvSpPr/>
              <p:nvPr/>
            </p:nvSpPr>
            <p:spPr bwMode="auto">
              <a:xfrm>
                <a:off x="2022380" y="1287528"/>
                <a:ext cx="152692" cy="178757"/>
              </a:xfrm>
              <a:custGeom>
                <a:avLst/>
                <a:gdLst>
                  <a:gd name="T0" fmla="*/ 8 w 36"/>
                  <a:gd name="T1" fmla="*/ 41 h 42"/>
                  <a:gd name="T2" fmla="*/ 9 w 36"/>
                  <a:gd name="T3" fmla="*/ 42 h 42"/>
                  <a:gd name="T4" fmla="*/ 35 w 36"/>
                  <a:gd name="T5" fmla="*/ 36 h 42"/>
                  <a:gd name="T6" fmla="*/ 36 w 36"/>
                  <a:gd name="T7" fmla="*/ 35 h 42"/>
                  <a:gd name="T8" fmla="*/ 28 w 36"/>
                  <a:gd name="T9" fmla="*/ 0 h 42"/>
                  <a:gd name="T10" fmla="*/ 27 w 36"/>
                  <a:gd name="T11" fmla="*/ 0 h 42"/>
                  <a:gd name="T12" fmla="*/ 1 w 36"/>
                  <a:gd name="T13" fmla="*/ 5 h 42"/>
                  <a:gd name="T14" fmla="*/ 0 w 36"/>
                  <a:gd name="T15" fmla="*/ 6 h 42"/>
                  <a:gd name="T16" fmla="*/ 8 w 36"/>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8" y="41"/>
                    </a:moveTo>
                    <a:cubicBezTo>
                      <a:pt x="8" y="41"/>
                      <a:pt x="8" y="42"/>
                      <a:pt x="9" y="42"/>
                    </a:cubicBezTo>
                    <a:cubicBezTo>
                      <a:pt x="35" y="36"/>
                      <a:pt x="35" y="36"/>
                      <a:pt x="35" y="36"/>
                    </a:cubicBezTo>
                    <a:cubicBezTo>
                      <a:pt x="35" y="36"/>
                      <a:pt x="36" y="36"/>
                      <a:pt x="36" y="35"/>
                    </a:cubicBezTo>
                    <a:cubicBezTo>
                      <a:pt x="28" y="0"/>
                      <a:pt x="28" y="0"/>
                      <a:pt x="28" y="0"/>
                    </a:cubicBezTo>
                    <a:cubicBezTo>
                      <a:pt x="28" y="0"/>
                      <a:pt x="27" y="0"/>
                      <a:pt x="27" y="0"/>
                    </a:cubicBezTo>
                    <a:cubicBezTo>
                      <a:pt x="1" y="5"/>
                      <a:pt x="1" y="5"/>
                      <a:pt x="1" y="5"/>
                    </a:cubicBezTo>
                    <a:cubicBezTo>
                      <a:pt x="0" y="5"/>
                      <a:pt x="0" y="6"/>
                      <a:pt x="0" y="6"/>
                    </a:cubicBezTo>
                    <a:cubicBezTo>
                      <a:pt x="8" y="41"/>
                      <a:pt x="8" y="41"/>
                      <a:pt x="8" y="41"/>
                    </a:cubicBezTo>
                  </a:path>
                </a:pathLst>
              </a:custGeom>
              <a:solidFill>
                <a:srgbClr val="2F55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 name="Freeform 11"/>
              <p:cNvSpPr>
                <a:spLocks noEditPoints="1"/>
              </p:cNvSpPr>
              <p:nvPr/>
            </p:nvSpPr>
            <p:spPr bwMode="auto">
              <a:xfrm>
                <a:off x="2022380" y="1300551"/>
                <a:ext cx="159794" cy="696087"/>
              </a:xfrm>
              <a:custGeom>
                <a:avLst/>
                <a:gdLst>
                  <a:gd name="T0" fmla="*/ 8 w 38"/>
                  <a:gd name="T1" fmla="*/ 38 h 164"/>
                  <a:gd name="T2" fmla="*/ 8 w 38"/>
                  <a:gd name="T3" fmla="*/ 39 h 164"/>
                  <a:gd name="T4" fmla="*/ 8 w 38"/>
                  <a:gd name="T5" fmla="*/ 39 h 164"/>
                  <a:gd name="T6" fmla="*/ 9 w 38"/>
                  <a:gd name="T7" fmla="*/ 39 h 164"/>
                  <a:gd name="T8" fmla="*/ 9 w 38"/>
                  <a:gd name="T9" fmla="*/ 40 h 164"/>
                  <a:gd name="T10" fmla="*/ 38 w 38"/>
                  <a:gd name="T11" fmla="*/ 164 h 164"/>
                  <a:gd name="T12" fmla="*/ 38 w 38"/>
                  <a:gd name="T13" fmla="*/ 164 h 164"/>
                  <a:gd name="T14" fmla="*/ 9 w 38"/>
                  <a:gd name="T15" fmla="*/ 39 h 164"/>
                  <a:gd name="T16" fmla="*/ 9 w 38"/>
                  <a:gd name="T17" fmla="*/ 39 h 164"/>
                  <a:gd name="T18" fmla="*/ 8 w 38"/>
                  <a:gd name="T19" fmla="*/ 38 h 164"/>
                  <a:gd name="T20" fmla="*/ 13 w 38"/>
                  <a:gd name="T21" fmla="*/ 0 h 164"/>
                  <a:gd name="T22" fmla="*/ 13 w 38"/>
                  <a:gd name="T23" fmla="*/ 0 h 164"/>
                  <a:gd name="T24" fmla="*/ 1 w 38"/>
                  <a:gd name="T25" fmla="*/ 2 h 164"/>
                  <a:gd name="T26" fmla="*/ 0 w 38"/>
                  <a:gd name="T27" fmla="*/ 3 h 164"/>
                  <a:gd name="T28" fmla="*/ 0 w 38"/>
                  <a:gd name="T29" fmla="*/ 3 h 164"/>
                  <a:gd name="T30" fmla="*/ 1 w 38"/>
                  <a:gd name="T31" fmla="*/ 2 h 164"/>
                  <a:gd name="T32" fmla="*/ 13 w 3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164">
                    <a:moveTo>
                      <a:pt x="8" y="38"/>
                    </a:moveTo>
                    <a:cubicBezTo>
                      <a:pt x="8" y="38"/>
                      <a:pt x="8" y="39"/>
                      <a:pt x="8" y="39"/>
                    </a:cubicBezTo>
                    <a:cubicBezTo>
                      <a:pt x="8" y="39"/>
                      <a:pt x="8" y="39"/>
                      <a:pt x="8" y="39"/>
                    </a:cubicBezTo>
                    <a:cubicBezTo>
                      <a:pt x="9" y="39"/>
                      <a:pt x="9" y="39"/>
                      <a:pt x="9" y="39"/>
                    </a:cubicBezTo>
                    <a:cubicBezTo>
                      <a:pt x="9" y="39"/>
                      <a:pt x="9" y="39"/>
                      <a:pt x="9" y="40"/>
                    </a:cubicBezTo>
                    <a:cubicBezTo>
                      <a:pt x="38" y="164"/>
                      <a:pt x="38" y="164"/>
                      <a:pt x="38" y="164"/>
                    </a:cubicBezTo>
                    <a:cubicBezTo>
                      <a:pt x="38" y="164"/>
                      <a:pt x="38" y="164"/>
                      <a:pt x="38" y="164"/>
                    </a:cubicBezTo>
                    <a:cubicBezTo>
                      <a:pt x="9" y="39"/>
                      <a:pt x="9" y="39"/>
                      <a:pt x="9" y="39"/>
                    </a:cubicBezTo>
                    <a:cubicBezTo>
                      <a:pt x="9" y="39"/>
                      <a:pt x="9" y="39"/>
                      <a:pt x="9" y="39"/>
                    </a:cubicBezTo>
                    <a:cubicBezTo>
                      <a:pt x="8" y="39"/>
                      <a:pt x="8" y="38"/>
                      <a:pt x="8" y="38"/>
                    </a:cubicBezTo>
                    <a:moveTo>
                      <a:pt x="13" y="0"/>
                    </a:moveTo>
                    <a:cubicBezTo>
                      <a:pt x="13" y="0"/>
                      <a:pt x="13" y="0"/>
                      <a:pt x="13" y="0"/>
                    </a:cubicBezTo>
                    <a:cubicBezTo>
                      <a:pt x="1" y="2"/>
                      <a:pt x="1" y="2"/>
                      <a:pt x="1" y="2"/>
                    </a:cubicBezTo>
                    <a:cubicBezTo>
                      <a:pt x="0" y="2"/>
                      <a:pt x="0" y="3"/>
                      <a:pt x="0" y="3"/>
                    </a:cubicBezTo>
                    <a:cubicBezTo>
                      <a:pt x="0" y="3"/>
                      <a:pt x="0" y="3"/>
                      <a:pt x="0" y="3"/>
                    </a:cubicBezTo>
                    <a:cubicBezTo>
                      <a:pt x="0" y="3"/>
                      <a:pt x="0" y="2"/>
                      <a:pt x="1" y="2"/>
                    </a:cubicBezTo>
                    <a:cubicBezTo>
                      <a:pt x="13" y="0"/>
                      <a:pt x="13" y="0"/>
                      <a:pt x="13" y="0"/>
                    </a:cubicBezTo>
                  </a:path>
                </a:pathLst>
              </a:custGeom>
              <a:solidFill>
                <a:srgbClr val="BFBFB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 name="Freeform 12"/>
              <p:cNvSpPr/>
              <p:nvPr/>
            </p:nvSpPr>
            <p:spPr bwMode="auto">
              <a:xfrm>
                <a:off x="2060257" y="1453263"/>
                <a:ext cx="177549" cy="543374"/>
              </a:xfrm>
              <a:custGeom>
                <a:avLst/>
                <a:gdLst>
                  <a:gd name="T0" fmla="*/ 13 w 42"/>
                  <a:gd name="T1" fmla="*/ 0 h 128"/>
                  <a:gd name="T2" fmla="*/ 0 w 42"/>
                  <a:gd name="T3" fmla="*/ 3 h 128"/>
                  <a:gd name="T4" fmla="*/ 0 w 42"/>
                  <a:gd name="T5" fmla="*/ 3 h 128"/>
                  <a:gd name="T6" fmla="*/ 29 w 42"/>
                  <a:gd name="T7" fmla="*/ 128 h 128"/>
                  <a:gd name="T8" fmla="*/ 42 w 42"/>
                  <a:gd name="T9" fmla="*/ 128 h 128"/>
                  <a:gd name="T10" fmla="*/ 13 w 42"/>
                  <a:gd name="T11" fmla="*/ 0 h 128"/>
                </a:gdLst>
                <a:ahLst/>
                <a:cxnLst>
                  <a:cxn ang="0">
                    <a:pos x="T0" y="T1"/>
                  </a:cxn>
                  <a:cxn ang="0">
                    <a:pos x="T2" y="T3"/>
                  </a:cxn>
                  <a:cxn ang="0">
                    <a:pos x="T4" y="T5"/>
                  </a:cxn>
                  <a:cxn ang="0">
                    <a:pos x="T6" y="T7"/>
                  </a:cxn>
                  <a:cxn ang="0">
                    <a:pos x="T8" y="T9"/>
                  </a:cxn>
                  <a:cxn ang="0">
                    <a:pos x="T10" y="T11"/>
                  </a:cxn>
                </a:cxnLst>
                <a:rect l="0" t="0" r="r" b="b"/>
                <a:pathLst>
                  <a:path w="42" h="128">
                    <a:moveTo>
                      <a:pt x="13" y="0"/>
                    </a:moveTo>
                    <a:cubicBezTo>
                      <a:pt x="0" y="3"/>
                      <a:pt x="0" y="3"/>
                      <a:pt x="0" y="3"/>
                    </a:cubicBezTo>
                    <a:cubicBezTo>
                      <a:pt x="0" y="3"/>
                      <a:pt x="0" y="3"/>
                      <a:pt x="0" y="3"/>
                    </a:cubicBezTo>
                    <a:cubicBezTo>
                      <a:pt x="29" y="128"/>
                      <a:pt x="29" y="128"/>
                      <a:pt x="29" y="128"/>
                    </a:cubicBezTo>
                    <a:cubicBezTo>
                      <a:pt x="42" y="128"/>
                      <a:pt x="42" y="128"/>
                      <a:pt x="42" y="128"/>
                    </a:cubicBezTo>
                    <a:cubicBezTo>
                      <a:pt x="13" y="0"/>
                      <a:pt x="13" y="0"/>
                      <a:pt x="13" y="0"/>
                    </a:cubicBezTo>
                  </a:path>
                </a:pathLst>
              </a:custGeom>
              <a:solidFill>
                <a:srgbClr val="B7741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 name="Freeform 13"/>
              <p:cNvSpPr/>
              <p:nvPr/>
            </p:nvSpPr>
            <p:spPr bwMode="auto">
              <a:xfrm>
                <a:off x="2022380" y="1300551"/>
                <a:ext cx="92326" cy="165735"/>
              </a:xfrm>
              <a:custGeom>
                <a:avLst/>
                <a:gdLst>
                  <a:gd name="T0" fmla="*/ 13 w 22"/>
                  <a:gd name="T1" fmla="*/ 0 h 39"/>
                  <a:gd name="T2" fmla="*/ 13 w 22"/>
                  <a:gd name="T3" fmla="*/ 0 h 39"/>
                  <a:gd name="T4" fmla="*/ 1 w 22"/>
                  <a:gd name="T5" fmla="*/ 2 h 39"/>
                  <a:gd name="T6" fmla="*/ 0 w 22"/>
                  <a:gd name="T7" fmla="*/ 3 h 39"/>
                  <a:gd name="T8" fmla="*/ 0 w 22"/>
                  <a:gd name="T9" fmla="*/ 3 h 39"/>
                  <a:gd name="T10" fmla="*/ 0 w 22"/>
                  <a:gd name="T11" fmla="*/ 3 h 39"/>
                  <a:gd name="T12" fmla="*/ 8 w 22"/>
                  <a:gd name="T13" fmla="*/ 38 h 39"/>
                  <a:gd name="T14" fmla="*/ 8 w 22"/>
                  <a:gd name="T15" fmla="*/ 38 h 39"/>
                  <a:gd name="T16" fmla="*/ 9 w 22"/>
                  <a:gd name="T17" fmla="*/ 39 h 39"/>
                  <a:gd name="T18" fmla="*/ 9 w 22"/>
                  <a:gd name="T19" fmla="*/ 39 h 39"/>
                  <a:gd name="T20" fmla="*/ 9 w 22"/>
                  <a:gd name="T21" fmla="*/ 39 h 39"/>
                  <a:gd name="T22" fmla="*/ 22 w 22"/>
                  <a:gd name="T23" fmla="*/ 36 h 39"/>
                  <a:gd name="T24" fmla="*/ 14 w 22"/>
                  <a:gd name="T25" fmla="*/ 0 h 39"/>
                  <a:gd name="T26" fmla="*/ 13 w 22"/>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13" y="0"/>
                    </a:moveTo>
                    <a:cubicBezTo>
                      <a:pt x="13" y="0"/>
                      <a:pt x="13" y="0"/>
                      <a:pt x="13" y="0"/>
                    </a:cubicBezTo>
                    <a:cubicBezTo>
                      <a:pt x="1" y="2"/>
                      <a:pt x="1" y="2"/>
                      <a:pt x="1" y="2"/>
                    </a:cubicBezTo>
                    <a:cubicBezTo>
                      <a:pt x="0" y="2"/>
                      <a:pt x="0" y="3"/>
                      <a:pt x="0" y="3"/>
                    </a:cubicBezTo>
                    <a:cubicBezTo>
                      <a:pt x="0" y="3"/>
                      <a:pt x="0" y="3"/>
                      <a:pt x="0" y="3"/>
                    </a:cubicBezTo>
                    <a:cubicBezTo>
                      <a:pt x="0" y="3"/>
                      <a:pt x="0" y="3"/>
                      <a:pt x="0" y="3"/>
                    </a:cubicBezTo>
                    <a:cubicBezTo>
                      <a:pt x="8" y="38"/>
                      <a:pt x="8" y="38"/>
                      <a:pt x="8" y="38"/>
                    </a:cubicBezTo>
                    <a:cubicBezTo>
                      <a:pt x="8" y="38"/>
                      <a:pt x="8" y="38"/>
                      <a:pt x="8" y="38"/>
                    </a:cubicBezTo>
                    <a:cubicBezTo>
                      <a:pt x="8" y="38"/>
                      <a:pt x="8" y="39"/>
                      <a:pt x="9" y="39"/>
                    </a:cubicBezTo>
                    <a:cubicBezTo>
                      <a:pt x="9" y="39"/>
                      <a:pt x="9" y="39"/>
                      <a:pt x="9" y="39"/>
                    </a:cubicBezTo>
                    <a:cubicBezTo>
                      <a:pt x="9" y="39"/>
                      <a:pt x="9" y="39"/>
                      <a:pt x="9" y="39"/>
                    </a:cubicBezTo>
                    <a:cubicBezTo>
                      <a:pt x="22" y="36"/>
                      <a:pt x="22" y="36"/>
                      <a:pt x="22" y="36"/>
                    </a:cubicBezTo>
                    <a:cubicBezTo>
                      <a:pt x="14" y="0"/>
                      <a:pt x="14" y="0"/>
                      <a:pt x="14" y="0"/>
                    </a:cubicBezTo>
                    <a:cubicBezTo>
                      <a:pt x="14" y="0"/>
                      <a:pt x="14" y="0"/>
                      <a:pt x="13" y="0"/>
                    </a:cubicBezTo>
                  </a:path>
                </a:pathLst>
              </a:custGeom>
              <a:solidFill>
                <a:srgbClr val="234053"/>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4" name="Freeform 14"/>
              <p:cNvSpPr/>
              <p:nvPr/>
            </p:nvSpPr>
            <p:spPr bwMode="auto">
              <a:xfrm>
                <a:off x="2319479" y="1389337"/>
                <a:ext cx="113632" cy="190596"/>
              </a:xfrm>
              <a:custGeom>
                <a:avLst/>
                <a:gdLst>
                  <a:gd name="T0" fmla="*/ 0 w 72"/>
                  <a:gd name="T1" fmla="*/ 120 h 120"/>
                  <a:gd name="T2" fmla="*/ 72 w 72"/>
                  <a:gd name="T3" fmla="*/ 115 h 120"/>
                  <a:gd name="T4" fmla="*/ 45 w 72"/>
                  <a:gd name="T5" fmla="*/ 0 h 120"/>
                  <a:gd name="T6" fmla="*/ 10 w 72"/>
                  <a:gd name="T7" fmla="*/ 3 h 120"/>
                  <a:gd name="T8" fmla="*/ 0 w 72"/>
                  <a:gd name="T9" fmla="*/ 120 h 120"/>
                </a:gdLst>
                <a:ahLst/>
                <a:cxnLst>
                  <a:cxn ang="0">
                    <a:pos x="T0" y="T1"/>
                  </a:cxn>
                  <a:cxn ang="0">
                    <a:pos x="T2" y="T3"/>
                  </a:cxn>
                  <a:cxn ang="0">
                    <a:pos x="T4" y="T5"/>
                  </a:cxn>
                  <a:cxn ang="0">
                    <a:pos x="T6" y="T7"/>
                  </a:cxn>
                  <a:cxn ang="0">
                    <a:pos x="T8" y="T9"/>
                  </a:cxn>
                </a:cxnLst>
                <a:rect l="0" t="0" r="r" b="b"/>
                <a:pathLst>
                  <a:path w="72" h="120">
                    <a:moveTo>
                      <a:pt x="0" y="120"/>
                    </a:moveTo>
                    <a:lnTo>
                      <a:pt x="72" y="115"/>
                    </a:lnTo>
                    <a:lnTo>
                      <a:pt x="45" y="0"/>
                    </a:lnTo>
                    <a:lnTo>
                      <a:pt x="10" y="3"/>
                    </a:lnTo>
                    <a:lnTo>
                      <a:pt x="0" y="120"/>
                    </a:lnTo>
                    <a:close/>
                  </a:path>
                </a:pathLst>
              </a:custGeom>
              <a:solidFill>
                <a:srgbClr val="FF9C8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5" name="Freeform 15"/>
              <p:cNvSpPr/>
              <p:nvPr/>
            </p:nvSpPr>
            <p:spPr bwMode="auto">
              <a:xfrm>
                <a:off x="2319479" y="1389337"/>
                <a:ext cx="113632" cy="190596"/>
              </a:xfrm>
              <a:custGeom>
                <a:avLst/>
                <a:gdLst>
                  <a:gd name="T0" fmla="*/ 0 w 72"/>
                  <a:gd name="T1" fmla="*/ 120 h 120"/>
                  <a:gd name="T2" fmla="*/ 72 w 72"/>
                  <a:gd name="T3" fmla="*/ 115 h 120"/>
                  <a:gd name="T4" fmla="*/ 45 w 72"/>
                  <a:gd name="T5" fmla="*/ 0 h 120"/>
                  <a:gd name="T6" fmla="*/ 10 w 72"/>
                  <a:gd name="T7" fmla="*/ 3 h 120"/>
                  <a:gd name="T8" fmla="*/ 0 w 72"/>
                  <a:gd name="T9" fmla="*/ 120 h 120"/>
                </a:gdLst>
                <a:ahLst/>
                <a:cxnLst>
                  <a:cxn ang="0">
                    <a:pos x="T0" y="T1"/>
                  </a:cxn>
                  <a:cxn ang="0">
                    <a:pos x="T2" y="T3"/>
                  </a:cxn>
                  <a:cxn ang="0">
                    <a:pos x="T4" y="T5"/>
                  </a:cxn>
                  <a:cxn ang="0">
                    <a:pos x="T6" y="T7"/>
                  </a:cxn>
                  <a:cxn ang="0">
                    <a:pos x="T8" y="T9"/>
                  </a:cxn>
                </a:cxnLst>
                <a:rect l="0" t="0" r="r" b="b"/>
                <a:pathLst>
                  <a:path w="72" h="120">
                    <a:moveTo>
                      <a:pt x="0" y="120"/>
                    </a:moveTo>
                    <a:lnTo>
                      <a:pt x="72" y="115"/>
                    </a:lnTo>
                    <a:lnTo>
                      <a:pt x="45" y="0"/>
                    </a:lnTo>
                    <a:lnTo>
                      <a:pt x="10" y="3"/>
                    </a:lnTo>
                    <a:lnTo>
                      <a:pt x="0" y="12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6" name="Freeform 16"/>
              <p:cNvSpPr/>
              <p:nvPr/>
            </p:nvSpPr>
            <p:spPr bwMode="auto">
              <a:xfrm>
                <a:off x="2334867" y="1257933"/>
                <a:ext cx="55632" cy="136139"/>
              </a:xfrm>
              <a:custGeom>
                <a:avLst/>
                <a:gdLst>
                  <a:gd name="T0" fmla="*/ 13 w 13"/>
                  <a:gd name="T1" fmla="*/ 31 h 32"/>
                  <a:gd name="T2" fmla="*/ 8 w 13"/>
                  <a:gd name="T3" fmla="*/ 6 h 32"/>
                  <a:gd name="T4" fmla="*/ 4 w 13"/>
                  <a:gd name="T5" fmla="*/ 0 h 32"/>
                  <a:gd name="T6" fmla="*/ 2 w 13"/>
                  <a:gd name="T7" fmla="*/ 6 h 32"/>
                  <a:gd name="T8" fmla="*/ 0 w 13"/>
                  <a:gd name="T9" fmla="*/ 32 h 32"/>
                  <a:gd name="T10" fmla="*/ 13 w 13"/>
                  <a:gd name="T11" fmla="*/ 31 h 32"/>
                </a:gdLst>
                <a:ahLst/>
                <a:cxnLst>
                  <a:cxn ang="0">
                    <a:pos x="T0" y="T1"/>
                  </a:cxn>
                  <a:cxn ang="0">
                    <a:pos x="T2" y="T3"/>
                  </a:cxn>
                  <a:cxn ang="0">
                    <a:pos x="T4" y="T5"/>
                  </a:cxn>
                  <a:cxn ang="0">
                    <a:pos x="T6" y="T7"/>
                  </a:cxn>
                  <a:cxn ang="0">
                    <a:pos x="T8" y="T9"/>
                  </a:cxn>
                  <a:cxn ang="0">
                    <a:pos x="T10" y="T11"/>
                  </a:cxn>
                </a:cxnLst>
                <a:rect l="0" t="0" r="r" b="b"/>
                <a:pathLst>
                  <a:path w="13" h="32">
                    <a:moveTo>
                      <a:pt x="13" y="31"/>
                    </a:moveTo>
                    <a:cubicBezTo>
                      <a:pt x="8" y="6"/>
                      <a:pt x="8" y="6"/>
                      <a:pt x="8" y="6"/>
                    </a:cubicBezTo>
                    <a:cubicBezTo>
                      <a:pt x="7" y="2"/>
                      <a:pt x="6" y="0"/>
                      <a:pt x="4" y="0"/>
                    </a:cubicBezTo>
                    <a:cubicBezTo>
                      <a:pt x="3" y="0"/>
                      <a:pt x="2" y="2"/>
                      <a:pt x="2" y="6"/>
                    </a:cubicBezTo>
                    <a:cubicBezTo>
                      <a:pt x="0" y="32"/>
                      <a:pt x="0" y="32"/>
                      <a:pt x="0" y="32"/>
                    </a:cubicBezTo>
                    <a:cubicBezTo>
                      <a:pt x="13" y="31"/>
                      <a:pt x="13" y="31"/>
                      <a:pt x="13" y="31"/>
                    </a:cubicBezTo>
                  </a:path>
                </a:pathLst>
              </a:custGeom>
              <a:solidFill>
                <a:srgbClr val="50504E"/>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7" name="Freeform 17"/>
              <p:cNvSpPr/>
              <p:nvPr/>
            </p:nvSpPr>
            <p:spPr bwMode="auto">
              <a:xfrm>
                <a:off x="2319479" y="1572829"/>
                <a:ext cx="185835" cy="1131733"/>
              </a:xfrm>
              <a:custGeom>
                <a:avLst/>
                <a:gdLst>
                  <a:gd name="T0" fmla="*/ 117 w 117"/>
                  <a:gd name="T1" fmla="*/ 710 h 713"/>
                  <a:gd name="T2" fmla="*/ 72 w 117"/>
                  <a:gd name="T3" fmla="*/ 0 h 713"/>
                  <a:gd name="T4" fmla="*/ 45 w 117"/>
                  <a:gd name="T5" fmla="*/ 3 h 713"/>
                  <a:gd name="T6" fmla="*/ 24 w 117"/>
                  <a:gd name="T7" fmla="*/ 3 h 713"/>
                  <a:gd name="T8" fmla="*/ 0 w 117"/>
                  <a:gd name="T9" fmla="*/ 5 h 713"/>
                  <a:gd name="T10" fmla="*/ 48 w 117"/>
                  <a:gd name="T11" fmla="*/ 710 h 713"/>
                  <a:gd name="T12" fmla="*/ 69 w 117"/>
                  <a:gd name="T13" fmla="*/ 708 h 713"/>
                  <a:gd name="T14" fmla="*/ 90 w 117"/>
                  <a:gd name="T15" fmla="*/ 705 h 713"/>
                  <a:gd name="T16" fmla="*/ 93 w 117"/>
                  <a:gd name="T17" fmla="*/ 713 h 713"/>
                  <a:gd name="T18" fmla="*/ 117 w 117"/>
                  <a:gd name="T19" fmla="*/ 71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713">
                    <a:moveTo>
                      <a:pt x="117" y="710"/>
                    </a:moveTo>
                    <a:lnTo>
                      <a:pt x="72" y="0"/>
                    </a:lnTo>
                    <a:lnTo>
                      <a:pt x="45" y="3"/>
                    </a:lnTo>
                    <a:lnTo>
                      <a:pt x="24" y="3"/>
                    </a:lnTo>
                    <a:lnTo>
                      <a:pt x="0" y="5"/>
                    </a:lnTo>
                    <a:lnTo>
                      <a:pt x="48" y="710"/>
                    </a:lnTo>
                    <a:lnTo>
                      <a:pt x="69" y="708"/>
                    </a:lnTo>
                    <a:lnTo>
                      <a:pt x="90" y="705"/>
                    </a:lnTo>
                    <a:lnTo>
                      <a:pt x="93" y="713"/>
                    </a:lnTo>
                    <a:lnTo>
                      <a:pt x="117" y="710"/>
                    </a:lnTo>
                    <a:close/>
                  </a:path>
                </a:pathLst>
              </a:custGeom>
              <a:solidFill>
                <a:srgbClr val="F49B17"/>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8" name="Freeform 18"/>
              <p:cNvSpPr/>
              <p:nvPr/>
            </p:nvSpPr>
            <p:spPr bwMode="auto">
              <a:xfrm>
                <a:off x="2319479" y="1572829"/>
                <a:ext cx="185835" cy="1131733"/>
              </a:xfrm>
              <a:custGeom>
                <a:avLst/>
                <a:gdLst>
                  <a:gd name="T0" fmla="*/ 117 w 117"/>
                  <a:gd name="T1" fmla="*/ 710 h 713"/>
                  <a:gd name="T2" fmla="*/ 72 w 117"/>
                  <a:gd name="T3" fmla="*/ 0 h 713"/>
                  <a:gd name="T4" fmla="*/ 45 w 117"/>
                  <a:gd name="T5" fmla="*/ 3 h 713"/>
                  <a:gd name="T6" fmla="*/ 24 w 117"/>
                  <a:gd name="T7" fmla="*/ 3 h 713"/>
                  <a:gd name="T8" fmla="*/ 0 w 117"/>
                  <a:gd name="T9" fmla="*/ 5 h 713"/>
                  <a:gd name="T10" fmla="*/ 48 w 117"/>
                  <a:gd name="T11" fmla="*/ 710 h 713"/>
                  <a:gd name="T12" fmla="*/ 69 w 117"/>
                  <a:gd name="T13" fmla="*/ 708 h 713"/>
                  <a:gd name="T14" fmla="*/ 90 w 117"/>
                  <a:gd name="T15" fmla="*/ 705 h 713"/>
                  <a:gd name="T16" fmla="*/ 93 w 117"/>
                  <a:gd name="T17" fmla="*/ 713 h 713"/>
                  <a:gd name="T18" fmla="*/ 117 w 117"/>
                  <a:gd name="T19" fmla="*/ 71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713">
                    <a:moveTo>
                      <a:pt x="117" y="710"/>
                    </a:moveTo>
                    <a:lnTo>
                      <a:pt x="72" y="0"/>
                    </a:lnTo>
                    <a:lnTo>
                      <a:pt x="45" y="3"/>
                    </a:lnTo>
                    <a:lnTo>
                      <a:pt x="24" y="3"/>
                    </a:lnTo>
                    <a:lnTo>
                      <a:pt x="0" y="5"/>
                    </a:lnTo>
                    <a:lnTo>
                      <a:pt x="48" y="710"/>
                    </a:lnTo>
                    <a:lnTo>
                      <a:pt x="69" y="708"/>
                    </a:lnTo>
                    <a:lnTo>
                      <a:pt x="90" y="705"/>
                    </a:lnTo>
                    <a:lnTo>
                      <a:pt x="93" y="713"/>
                    </a:lnTo>
                    <a:lnTo>
                      <a:pt x="117" y="71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9" name="Freeform 19"/>
              <p:cNvSpPr/>
              <p:nvPr/>
            </p:nvSpPr>
            <p:spPr bwMode="auto">
              <a:xfrm>
                <a:off x="2385764" y="2673783"/>
                <a:ext cx="131387" cy="165735"/>
              </a:xfrm>
              <a:custGeom>
                <a:avLst/>
                <a:gdLst>
                  <a:gd name="T0" fmla="*/ 29 w 31"/>
                  <a:gd name="T1" fmla="*/ 1 h 39"/>
                  <a:gd name="T2" fmla="*/ 28 w 31"/>
                  <a:gd name="T3" fmla="*/ 0 h 39"/>
                  <a:gd name="T4" fmla="*/ 1 w 31"/>
                  <a:gd name="T5" fmla="*/ 1 h 39"/>
                  <a:gd name="T6" fmla="*/ 0 w 31"/>
                  <a:gd name="T7" fmla="*/ 2 h 39"/>
                  <a:gd name="T8" fmla="*/ 3 w 31"/>
                  <a:gd name="T9" fmla="*/ 38 h 39"/>
                  <a:gd name="T10" fmla="*/ 4 w 31"/>
                  <a:gd name="T11" fmla="*/ 39 h 39"/>
                  <a:gd name="T12" fmla="*/ 30 w 31"/>
                  <a:gd name="T13" fmla="*/ 38 h 39"/>
                  <a:gd name="T14" fmla="*/ 31 w 31"/>
                  <a:gd name="T15" fmla="*/ 37 h 39"/>
                  <a:gd name="T16" fmla="*/ 29 w 31"/>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9" y="1"/>
                    </a:moveTo>
                    <a:cubicBezTo>
                      <a:pt x="29" y="1"/>
                      <a:pt x="28" y="0"/>
                      <a:pt x="28" y="0"/>
                    </a:cubicBezTo>
                    <a:cubicBezTo>
                      <a:pt x="1" y="1"/>
                      <a:pt x="1" y="1"/>
                      <a:pt x="1" y="1"/>
                    </a:cubicBezTo>
                    <a:cubicBezTo>
                      <a:pt x="1" y="2"/>
                      <a:pt x="0" y="2"/>
                      <a:pt x="0" y="2"/>
                    </a:cubicBezTo>
                    <a:cubicBezTo>
                      <a:pt x="3" y="38"/>
                      <a:pt x="3" y="38"/>
                      <a:pt x="3" y="38"/>
                    </a:cubicBezTo>
                    <a:cubicBezTo>
                      <a:pt x="3" y="39"/>
                      <a:pt x="3" y="39"/>
                      <a:pt x="4" y="39"/>
                    </a:cubicBezTo>
                    <a:cubicBezTo>
                      <a:pt x="30" y="38"/>
                      <a:pt x="30" y="38"/>
                      <a:pt x="30" y="38"/>
                    </a:cubicBezTo>
                    <a:cubicBezTo>
                      <a:pt x="31" y="38"/>
                      <a:pt x="31" y="37"/>
                      <a:pt x="31" y="37"/>
                    </a:cubicBezTo>
                    <a:cubicBezTo>
                      <a:pt x="29" y="1"/>
                      <a:pt x="29" y="1"/>
                      <a:pt x="29" y="1"/>
                    </a:cubicBezTo>
                  </a:path>
                </a:pathLst>
              </a:custGeom>
              <a:solidFill>
                <a:srgbClr val="2F55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0" name="Freeform 20"/>
              <p:cNvSpPr>
                <a:spLocks noEditPoints="1"/>
              </p:cNvSpPr>
              <p:nvPr/>
            </p:nvSpPr>
            <p:spPr bwMode="auto">
              <a:xfrm>
                <a:off x="2365642" y="1338433"/>
                <a:ext cx="93509" cy="658205"/>
              </a:xfrm>
              <a:custGeom>
                <a:avLst/>
                <a:gdLst>
                  <a:gd name="T0" fmla="*/ 17 w 22"/>
                  <a:gd name="T1" fmla="*/ 76 h 155"/>
                  <a:gd name="T2" fmla="*/ 22 w 22"/>
                  <a:gd name="T3" fmla="*/ 155 h 155"/>
                  <a:gd name="T4" fmla="*/ 22 w 22"/>
                  <a:gd name="T5" fmla="*/ 155 h 155"/>
                  <a:gd name="T6" fmla="*/ 17 w 22"/>
                  <a:gd name="T7" fmla="*/ 76 h 155"/>
                  <a:gd name="T8" fmla="*/ 4 w 22"/>
                  <a:gd name="T9" fmla="*/ 56 h 155"/>
                  <a:gd name="T10" fmla="*/ 3 w 22"/>
                  <a:gd name="T11" fmla="*/ 56 h 155"/>
                  <a:gd name="T12" fmla="*/ 3 w 22"/>
                  <a:gd name="T13" fmla="*/ 56 h 155"/>
                  <a:gd name="T14" fmla="*/ 3 w 22"/>
                  <a:gd name="T15" fmla="*/ 56 h 155"/>
                  <a:gd name="T16" fmla="*/ 4 w 22"/>
                  <a:gd name="T17" fmla="*/ 56 h 155"/>
                  <a:gd name="T18" fmla="*/ 16 w 22"/>
                  <a:gd name="T19" fmla="*/ 55 h 155"/>
                  <a:gd name="T20" fmla="*/ 13 w 22"/>
                  <a:gd name="T21" fmla="*/ 55 h 155"/>
                  <a:gd name="T22" fmla="*/ 16 w 22"/>
                  <a:gd name="T23" fmla="*/ 55 h 155"/>
                  <a:gd name="T24" fmla="*/ 16 w 22"/>
                  <a:gd name="T25" fmla="*/ 56 h 155"/>
                  <a:gd name="T26" fmla="*/ 16 w 22"/>
                  <a:gd name="T27" fmla="*/ 55 h 155"/>
                  <a:gd name="T28" fmla="*/ 6 w 22"/>
                  <a:gd name="T29" fmla="*/ 12 h 155"/>
                  <a:gd name="T30" fmla="*/ 0 w 22"/>
                  <a:gd name="T31" fmla="*/ 12 h 155"/>
                  <a:gd name="T32" fmla="*/ 0 w 22"/>
                  <a:gd name="T33" fmla="*/ 12 h 155"/>
                  <a:gd name="T34" fmla="*/ 6 w 22"/>
                  <a:gd name="T35" fmla="*/ 12 h 155"/>
                  <a:gd name="T36" fmla="*/ 6 w 22"/>
                  <a:gd name="T37" fmla="*/ 12 h 155"/>
                  <a:gd name="T38" fmla="*/ 4 w 22"/>
                  <a:gd name="T39" fmla="*/ 0 h 155"/>
                  <a:gd name="T40" fmla="*/ 6 w 22"/>
                  <a:gd name="T41" fmla="*/ 12 h 155"/>
                  <a:gd name="T42" fmla="*/ 6 w 22"/>
                  <a:gd name="T43" fmla="*/ 11 h 155"/>
                  <a:gd name="T44" fmla="*/ 4 w 22"/>
                  <a:gd name="T4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5">
                    <a:moveTo>
                      <a:pt x="17" y="76"/>
                    </a:moveTo>
                    <a:cubicBezTo>
                      <a:pt x="22" y="155"/>
                      <a:pt x="22" y="155"/>
                      <a:pt x="22" y="155"/>
                    </a:cubicBezTo>
                    <a:cubicBezTo>
                      <a:pt x="22" y="155"/>
                      <a:pt x="22" y="155"/>
                      <a:pt x="22" y="155"/>
                    </a:cubicBezTo>
                    <a:cubicBezTo>
                      <a:pt x="17" y="76"/>
                      <a:pt x="17" y="76"/>
                      <a:pt x="17" y="76"/>
                    </a:cubicBezTo>
                    <a:moveTo>
                      <a:pt x="4" y="56"/>
                    </a:moveTo>
                    <a:cubicBezTo>
                      <a:pt x="3" y="56"/>
                      <a:pt x="3" y="56"/>
                      <a:pt x="3" y="56"/>
                    </a:cubicBezTo>
                    <a:cubicBezTo>
                      <a:pt x="3" y="56"/>
                      <a:pt x="3" y="56"/>
                      <a:pt x="3" y="56"/>
                    </a:cubicBezTo>
                    <a:cubicBezTo>
                      <a:pt x="3" y="56"/>
                      <a:pt x="3" y="56"/>
                      <a:pt x="3" y="56"/>
                    </a:cubicBezTo>
                    <a:cubicBezTo>
                      <a:pt x="4" y="56"/>
                      <a:pt x="4" y="56"/>
                      <a:pt x="4" y="56"/>
                    </a:cubicBezTo>
                    <a:moveTo>
                      <a:pt x="16" y="55"/>
                    </a:moveTo>
                    <a:cubicBezTo>
                      <a:pt x="13" y="55"/>
                      <a:pt x="13" y="55"/>
                      <a:pt x="13" y="55"/>
                    </a:cubicBezTo>
                    <a:cubicBezTo>
                      <a:pt x="16" y="55"/>
                      <a:pt x="16" y="55"/>
                      <a:pt x="16" y="55"/>
                    </a:cubicBezTo>
                    <a:cubicBezTo>
                      <a:pt x="16" y="56"/>
                      <a:pt x="16" y="56"/>
                      <a:pt x="16" y="56"/>
                    </a:cubicBezTo>
                    <a:cubicBezTo>
                      <a:pt x="16" y="55"/>
                      <a:pt x="16" y="55"/>
                      <a:pt x="16" y="55"/>
                    </a:cubicBezTo>
                    <a:moveTo>
                      <a:pt x="6" y="12"/>
                    </a:moveTo>
                    <a:cubicBezTo>
                      <a:pt x="0" y="12"/>
                      <a:pt x="0" y="12"/>
                      <a:pt x="0" y="12"/>
                    </a:cubicBezTo>
                    <a:cubicBezTo>
                      <a:pt x="0" y="12"/>
                      <a:pt x="0" y="12"/>
                      <a:pt x="0" y="12"/>
                    </a:cubicBezTo>
                    <a:cubicBezTo>
                      <a:pt x="6" y="12"/>
                      <a:pt x="6" y="12"/>
                      <a:pt x="6" y="12"/>
                    </a:cubicBezTo>
                    <a:cubicBezTo>
                      <a:pt x="6" y="12"/>
                      <a:pt x="6" y="12"/>
                      <a:pt x="6" y="12"/>
                    </a:cubicBezTo>
                    <a:moveTo>
                      <a:pt x="4" y="0"/>
                    </a:moveTo>
                    <a:cubicBezTo>
                      <a:pt x="6" y="12"/>
                      <a:pt x="6" y="12"/>
                      <a:pt x="6" y="12"/>
                    </a:cubicBezTo>
                    <a:cubicBezTo>
                      <a:pt x="6" y="11"/>
                      <a:pt x="6" y="11"/>
                      <a:pt x="6" y="11"/>
                    </a:cubicBezTo>
                    <a:cubicBezTo>
                      <a:pt x="4" y="0"/>
                      <a:pt x="4" y="0"/>
                      <a:pt x="4" y="0"/>
                    </a:cubicBezTo>
                  </a:path>
                </a:pathLst>
              </a:custGeom>
              <a:solidFill>
                <a:srgbClr val="BFBFB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1" name="Freeform 21"/>
              <p:cNvSpPr/>
              <p:nvPr/>
            </p:nvSpPr>
            <p:spPr bwMode="auto">
              <a:xfrm>
                <a:off x="2365642" y="1389337"/>
                <a:ext cx="67468" cy="188228"/>
              </a:xfrm>
              <a:custGeom>
                <a:avLst/>
                <a:gdLst>
                  <a:gd name="T0" fmla="*/ 6 w 16"/>
                  <a:gd name="T1" fmla="*/ 0 h 44"/>
                  <a:gd name="T2" fmla="*/ 0 w 16"/>
                  <a:gd name="T3" fmla="*/ 0 h 44"/>
                  <a:gd name="T4" fmla="*/ 2 w 16"/>
                  <a:gd name="T5" fmla="*/ 43 h 44"/>
                  <a:gd name="T6" fmla="*/ 3 w 16"/>
                  <a:gd name="T7" fmla="*/ 44 h 44"/>
                  <a:gd name="T8" fmla="*/ 4 w 16"/>
                  <a:gd name="T9" fmla="*/ 44 h 44"/>
                  <a:gd name="T10" fmla="*/ 6 w 16"/>
                  <a:gd name="T11" fmla="*/ 44 h 44"/>
                  <a:gd name="T12" fmla="*/ 13 w 16"/>
                  <a:gd name="T13" fmla="*/ 43 h 44"/>
                  <a:gd name="T14" fmla="*/ 16 w 16"/>
                  <a:gd name="T15" fmla="*/ 43 h 44"/>
                  <a:gd name="T16" fmla="*/ 16 w 16"/>
                  <a:gd name="T17" fmla="*/ 43 h 44"/>
                  <a:gd name="T18" fmla="*/ 15 w 16"/>
                  <a:gd name="T19" fmla="*/ 42 h 44"/>
                  <a:gd name="T20" fmla="*/ 6 w 16"/>
                  <a:gd name="T21" fmla="*/ 1 h 44"/>
                  <a:gd name="T22" fmla="*/ 6 w 16"/>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4">
                    <a:moveTo>
                      <a:pt x="6" y="0"/>
                    </a:moveTo>
                    <a:cubicBezTo>
                      <a:pt x="0" y="0"/>
                      <a:pt x="0" y="0"/>
                      <a:pt x="0" y="0"/>
                    </a:cubicBezTo>
                    <a:cubicBezTo>
                      <a:pt x="2" y="43"/>
                      <a:pt x="2" y="43"/>
                      <a:pt x="2" y="43"/>
                    </a:cubicBezTo>
                    <a:cubicBezTo>
                      <a:pt x="2" y="43"/>
                      <a:pt x="3" y="44"/>
                      <a:pt x="3" y="44"/>
                    </a:cubicBezTo>
                    <a:cubicBezTo>
                      <a:pt x="4" y="44"/>
                      <a:pt x="4" y="44"/>
                      <a:pt x="4" y="44"/>
                    </a:cubicBezTo>
                    <a:cubicBezTo>
                      <a:pt x="6" y="44"/>
                      <a:pt x="6" y="44"/>
                      <a:pt x="6" y="44"/>
                    </a:cubicBezTo>
                    <a:cubicBezTo>
                      <a:pt x="13" y="43"/>
                      <a:pt x="13" y="43"/>
                      <a:pt x="13" y="43"/>
                    </a:cubicBezTo>
                    <a:cubicBezTo>
                      <a:pt x="16" y="43"/>
                      <a:pt x="16" y="43"/>
                      <a:pt x="16" y="43"/>
                    </a:cubicBezTo>
                    <a:cubicBezTo>
                      <a:pt x="16" y="43"/>
                      <a:pt x="16" y="43"/>
                      <a:pt x="16" y="43"/>
                    </a:cubicBezTo>
                    <a:cubicBezTo>
                      <a:pt x="16" y="43"/>
                      <a:pt x="15" y="42"/>
                      <a:pt x="15" y="42"/>
                    </a:cubicBezTo>
                    <a:cubicBezTo>
                      <a:pt x="6" y="1"/>
                      <a:pt x="6" y="1"/>
                      <a:pt x="6" y="1"/>
                    </a:cubicBezTo>
                    <a:cubicBezTo>
                      <a:pt x="6" y="0"/>
                      <a:pt x="6" y="0"/>
                      <a:pt x="6" y="0"/>
                    </a:cubicBezTo>
                  </a:path>
                </a:pathLst>
              </a:custGeom>
              <a:solidFill>
                <a:srgbClr val="BF756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2" name="Freeform 22"/>
              <p:cNvSpPr/>
              <p:nvPr/>
            </p:nvSpPr>
            <p:spPr bwMode="auto">
              <a:xfrm>
                <a:off x="2357356" y="1257933"/>
                <a:ext cx="33143" cy="131404"/>
              </a:xfrm>
              <a:custGeom>
                <a:avLst/>
                <a:gdLst>
                  <a:gd name="T0" fmla="*/ 0 w 8"/>
                  <a:gd name="T1" fmla="*/ 0 h 31"/>
                  <a:gd name="T2" fmla="*/ 0 w 8"/>
                  <a:gd name="T3" fmla="*/ 1 h 31"/>
                  <a:gd name="T4" fmla="*/ 2 w 8"/>
                  <a:gd name="T5" fmla="*/ 31 h 31"/>
                  <a:gd name="T6" fmla="*/ 8 w 8"/>
                  <a:gd name="T7" fmla="*/ 31 h 31"/>
                  <a:gd name="T8" fmla="*/ 8 w 8"/>
                  <a:gd name="T9" fmla="*/ 31 h 31"/>
                  <a:gd name="T10" fmla="*/ 6 w 8"/>
                  <a:gd name="T11" fmla="*/ 19 h 31"/>
                  <a:gd name="T12" fmla="*/ 3 w 8"/>
                  <a:gd name="T13" fmla="*/ 6 h 31"/>
                  <a:gd name="T14" fmla="*/ 2 w 8"/>
                  <a:gd name="T15" fmla="*/ 5 h 31"/>
                  <a:gd name="T16" fmla="*/ 0 w 8"/>
                  <a:gd name="T17" fmla="*/ 1 h 31"/>
                  <a:gd name="T18" fmla="*/ 0 w 8"/>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1">
                    <a:moveTo>
                      <a:pt x="0" y="0"/>
                    </a:moveTo>
                    <a:cubicBezTo>
                      <a:pt x="0" y="0"/>
                      <a:pt x="0" y="0"/>
                      <a:pt x="0" y="1"/>
                    </a:cubicBezTo>
                    <a:cubicBezTo>
                      <a:pt x="2" y="31"/>
                      <a:pt x="2" y="31"/>
                      <a:pt x="2" y="31"/>
                    </a:cubicBezTo>
                    <a:cubicBezTo>
                      <a:pt x="8" y="31"/>
                      <a:pt x="8" y="31"/>
                      <a:pt x="8" y="31"/>
                    </a:cubicBezTo>
                    <a:cubicBezTo>
                      <a:pt x="8" y="31"/>
                      <a:pt x="8" y="31"/>
                      <a:pt x="8" y="31"/>
                    </a:cubicBezTo>
                    <a:cubicBezTo>
                      <a:pt x="6" y="19"/>
                      <a:pt x="6" y="19"/>
                      <a:pt x="6" y="19"/>
                    </a:cubicBezTo>
                    <a:cubicBezTo>
                      <a:pt x="3" y="6"/>
                      <a:pt x="3" y="6"/>
                      <a:pt x="3" y="6"/>
                    </a:cubicBezTo>
                    <a:cubicBezTo>
                      <a:pt x="3" y="6"/>
                      <a:pt x="2" y="5"/>
                      <a:pt x="2" y="5"/>
                    </a:cubicBezTo>
                    <a:cubicBezTo>
                      <a:pt x="0" y="1"/>
                      <a:pt x="0" y="1"/>
                      <a:pt x="0" y="1"/>
                    </a:cubicBezTo>
                    <a:cubicBezTo>
                      <a:pt x="0" y="0"/>
                      <a:pt x="0" y="0"/>
                      <a:pt x="0" y="0"/>
                    </a:cubicBezTo>
                  </a:path>
                </a:pathLst>
              </a:custGeom>
              <a:solidFill>
                <a:srgbClr val="3C3C3A"/>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3" name="Freeform 23"/>
              <p:cNvSpPr/>
              <p:nvPr/>
            </p:nvSpPr>
            <p:spPr bwMode="auto">
              <a:xfrm>
                <a:off x="2372744" y="1572829"/>
                <a:ext cx="86407" cy="423808"/>
              </a:xfrm>
              <a:custGeom>
                <a:avLst/>
                <a:gdLst>
                  <a:gd name="T0" fmla="*/ 14 w 20"/>
                  <a:gd name="T1" fmla="*/ 0 h 100"/>
                  <a:gd name="T2" fmla="*/ 11 w 20"/>
                  <a:gd name="T3" fmla="*/ 0 h 100"/>
                  <a:gd name="T4" fmla="*/ 4 w 20"/>
                  <a:gd name="T5" fmla="*/ 1 h 100"/>
                  <a:gd name="T6" fmla="*/ 2 w 20"/>
                  <a:gd name="T7" fmla="*/ 1 h 100"/>
                  <a:gd name="T8" fmla="*/ 1 w 20"/>
                  <a:gd name="T9" fmla="*/ 1 h 100"/>
                  <a:gd name="T10" fmla="*/ 1 w 20"/>
                  <a:gd name="T11" fmla="*/ 1 h 100"/>
                  <a:gd name="T12" fmla="*/ 0 w 20"/>
                  <a:gd name="T13" fmla="*/ 2 h 100"/>
                  <a:gd name="T14" fmla="*/ 7 w 20"/>
                  <a:gd name="T15" fmla="*/ 100 h 100"/>
                  <a:gd name="T16" fmla="*/ 20 w 20"/>
                  <a:gd name="T17" fmla="*/ 100 h 100"/>
                  <a:gd name="T18" fmla="*/ 15 w 20"/>
                  <a:gd name="T19" fmla="*/ 21 h 100"/>
                  <a:gd name="T20" fmla="*/ 14 w 20"/>
                  <a:gd name="T21" fmla="*/ 1 h 100"/>
                  <a:gd name="T22" fmla="*/ 14 w 20"/>
                  <a:gd name="T23" fmla="*/ 1 h 100"/>
                  <a:gd name="T24" fmla="*/ 14 w 20"/>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0">
                    <a:moveTo>
                      <a:pt x="14" y="0"/>
                    </a:moveTo>
                    <a:cubicBezTo>
                      <a:pt x="11" y="0"/>
                      <a:pt x="11" y="0"/>
                      <a:pt x="11" y="0"/>
                    </a:cubicBezTo>
                    <a:cubicBezTo>
                      <a:pt x="4" y="1"/>
                      <a:pt x="4" y="1"/>
                      <a:pt x="4" y="1"/>
                    </a:cubicBezTo>
                    <a:cubicBezTo>
                      <a:pt x="2" y="1"/>
                      <a:pt x="2" y="1"/>
                      <a:pt x="2" y="1"/>
                    </a:cubicBezTo>
                    <a:cubicBezTo>
                      <a:pt x="1" y="1"/>
                      <a:pt x="1" y="1"/>
                      <a:pt x="1" y="1"/>
                    </a:cubicBezTo>
                    <a:cubicBezTo>
                      <a:pt x="1" y="1"/>
                      <a:pt x="1" y="1"/>
                      <a:pt x="1" y="1"/>
                    </a:cubicBezTo>
                    <a:cubicBezTo>
                      <a:pt x="1" y="1"/>
                      <a:pt x="0" y="1"/>
                      <a:pt x="0" y="2"/>
                    </a:cubicBezTo>
                    <a:cubicBezTo>
                      <a:pt x="7" y="100"/>
                      <a:pt x="7" y="100"/>
                      <a:pt x="7" y="100"/>
                    </a:cubicBezTo>
                    <a:cubicBezTo>
                      <a:pt x="20" y="100"/>
                      <a:pt x="20" y="100"/>
                      <a:pt x="20" y="100"/>
                    </a:cubicBezTo>
                    <a:cubicBezTo>
                      <a:pt x="15" y="21"/>
                      <a:pt x="15" y="21"/>
                      <a:pt x="15" y="21"/>
                    </a:cubicBezTo>
                    <a:cubicBezTo>
                      <a:pt x="14" y="1"/>
                      <a:pt x="14" y="1"/>
                      <a:pt x="14" y="1"/>
                    </a:cubicBezTo>
                    <a:cubicBezTo>
                      <a:pt x="14" y="1"/>
                      <a:pt x="14" y="1"/>
                      <a:pt x="14" y="1"/>
                    </a:cubicBezTo>
                    <a:cubicBezTo>
                      <a:pt x="14" y="0"/>
                      <a:pt x="14" y="0"/>
                      <a:pt x="14" y="0"/>
                    </a:cubicBezTo>
                  </a:path>
                </a:pathLst>
              </a:custGeom>
              <a:solidFill>
                <a:srgbClr val="B7741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4" name="Freeform 24"/>
              <p:cNvSpPr/>
              <p:nvPr/>
            </p:nvSpPr>
            <p:spPr bwMode="auto">
              <a:xfrm>
                <a:off x="2534906" y="1529028"/>
                <a:ext cx="216611" cy="924565"/>
              </a:xfrm>
              <a:custGeom>
                <a:avLst/>
                <a:gdLst>
                  <a:gd name="T0" fmla="*/ 35 w 51"/>
                  <a:gd name="T1" fmla="*/ 174 h 218"/>
                  <a:gd name="T2" fmla="*/ 50 w 51"/>
                  <a:gd name="T3" fmla="*/ 11 h 218"/>
                  <a:gd name="T4" fmla="*/ 22 w 51"/>
                  <a:gd name="T5" fmla="*/ 8 h 218"/>
                  <a:gd name="T6" fmla="*/ 0 w 51"/>
                  <a:gd name="T7" fmla="*/ 170 h 218"/>
                  <a:gd name="T8" fmla="*/ 35 w 51"/>
                  <a:gd name="T9" fmla="*/ 174 h 218"/>
                </a:gdLst>
                <a:ahLst/>
                <a:cxnLst>
                  <a:cxn ang="0">
                    <a:pos x="T0" y="T1"/>
                  </a:cxn>
                  <a:cxn ang="0">
                    <a:pos x="T2" y="T3"/>
                  </a:cxn>
                  <a:cxn ang="0">
                    <a:pos x="T4" y="T5"/>
                  </a:cxn>
                  <a:cxn ang="0">
                    <a:pos x="T6" y="T7"/>
                  </a:cxn>
                  <a:cxn ang="0">
                    <a:pos x="T8" y="T9"/>
                  </a:cxn>
                </a:cxnLst>
                <a:rect l="0" t="0" r="r" b="b"/>
                <a:pathLst>
                  <a:path w="51" h="218">
                    <a:moveTo>
                      <a:pt x="35" y="174"/>
                    </a:moveTo>
                    <a:cubicBezTo>
                      <a:pt x="48" y="104"/>
                      <a:pt x="47" y="90"/>
                      <a:pt x="50" y="11"/>
                    </a:cubicBezTo>
                    <a:cubicBezTo>
                      <a:pt x="51" y="3"/>
                      <a:pt x="24" y="0"/>
                      <a:pt x="22" y="8"/>
                    </a:cubicBezTo>
                    <a:cubicBezTo>
                      <a:pt x="8" y="85"/>
                      <a:pt x="4" y="99"/>
                      <a:pt x="0" y="170"/>
                    </a:cubicBezTo>
                    <a:cubicBezTo>
                      <a:pt x="6" y="217"/>
                      <a:pt x="18" y="218"/>
                      <a:pt x="35" y="174"/>
                    </a:cubicBezTo>
                  </a:path>
                </a:pathLst>
              </a:custGeom>
              <a:solidFill>
                <a:srgbClr val="666666"/>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5" name="Freeform 25"/>
              <p:cNvSpPr/>
              <p:nvPr/>
            </p:nvSpPr>
            <p:spPr bwMode="auto">
              <a:xfrm>
                <a:off x="2497028" y="1983615"/>
                <a:ext cx="236733" cy="520881"/>
              </a:xfrm>
              <a:custGeom>
                <a:avLst/>
                <a:gdLst>
                  <a:gd name="T0" fmla="*/ 42 w 56"/>
                  <a:gd name="T1" fmla="*/ 114 h 123"/>
                  <a:gd name="T2" fmla="*/ 56 w 56"/>
                  <a:gd name="T3" fmla="*/ 10 h 123"/>
                  <a:gd name="T4" fmla="*/ 52 w 56"/>
                  <a:gd name="T5" fmla="*/ 7 h 123"/>
                  <a:gd name="T6" fmla="*/ 32 w 56"/>
                  <a:gd name="T7" fmla="*/ 14 h 123"/>
                  <a:gd name="T8" fmla="*/ 15 w 56"/>
                  <a:gd name="T9" fmla="*/ 3 h 123"/>
                  <a:gd name="T10" fmla="*/ 11 w 56"/>
                  <a:gd name="T11" fmla="*/ 5 h 123"/>
                  <a:gd name="T12" fmla="*/ 0 w 56"/>
                  <a:gd name="T13" fmla="*/ 110 h 123"/>
                  <a:gd name="T14" fmla="*/ 5 w 56"/>
                  <a:gd name="T15" fmla="*/ 118 h 123"/>
                  <a:gd name="T16" fmla="*/ 35 w 56"/>
                  <a:gd name="T17" fmla="*/ 123 h 123"/>
                  <a:gd name="T18" fmla="*/ 42 w 56"/>
                  <a:gd name="T19" fmla="*/ 1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23">
                    <a:moveTo>
                      <a:pt x="42" y="114"/>
                    </a:moveTo>
                    <a:cubicBezTo>
                      <a:pt x="56" y="10"/>
                      <a:pt x="56" y="10"/>
                      <a:pt x="56" y="10"/>
                    </a:cubicBezTo>
                    <a:cubicBezTo>
                      <a:pt x="56" y="6"/>
                      <a:pt x="54" y="5"/>
                      <a:pt x="52" y="7"/>
                    </a:cubicBezTo>
                    <a:cubicBezTo>
                      <a:pt x="52" y="7"/>
                      <a:pt x="42" y="15"/>
                      <a:pt x="32" y="14"/>
                    </a:cubicBezTo>
                    <a:cubicBezTo>
                      <a:pt x="23" y="13"/>
                      <a:pt x="15" y="3"/>
                      <a:pt x="15" y="3"/>
                    </a:cubicBezTo>
                    <a:cubicBezTo>
                      <a:pt x="13" y="0"/>
                      <a:pt x="11" y="1"/>
                      <a:pt x="11" y="5"/>
                    </a:cubicBezTo>
                    <a:cubicBezTo>
                      <a:pt x="0" y="110"/>
                      <a:pt x="0" y="110"/>
                      <a:pt x="0" y="110"/>
                    </a:cubicBezTo>
                    <a:cubicBezTo>
                      <a:pt x="0" y="113"/>
                      <a:pt x="2" y="117"/>
                      <a:pt x="5" y="118"/>
                    </a:cubicBezTo>
                    <a:cubicBezTo>
                      <a:pt x="35" y="123"/>
                      <a:pt x="35" y="123"/>
                      <a:pt x="35" y="123"/>
                    </a:cubicBezTo>
                    <a:cubicBezTo>
                      <a:pt x="38" y="122"/>
                      <a:pt x="41" y="118"/>
                      <a:pt x="42" y="114"/>
                    </a:cubicBezTo>
                  </a:path>
                </a:pathLst>
              </a:custGeom>
              <a:solidFill>
                <a:srgbClr val="41414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6" name="Freeform 26"/>
              <p:cNvSpPr/>
              <p:nvPr/>
            </p:nvSpPr>
            <p:spPr bwMode="auto">
              <a:xfrm>
                <a:off x="2543192" y="1983615"/>
                <a:ext cx="190569" cy="80500"/>
              </a:xfrm>
              <a:custGeom>
                <a:avLst/>
                <a:gdLst>
                  <a:gd name="T0" fmla="*/ 43 w 45"/>
                  <a:gd name="T1" fmla="*/ 10 h 19"/>
                  <a:gd name="T2" fmla="*/ 45 w 45"/>
                  <a:gd name="T3" fmla="*/ 9 h 19"/>
                  <a:gd name="T4" fmla="*/ 41 w 45"/>
                  <a:gd name="T5" fmla="*/ 7 h 19"/>
                  <a:gd name="T6" fmla="*/ 21 w 45"/>
                  <a:gd name="T7" fmla="*/ 14 h 19"/>
                  <a:gd name="T8" fmla="*/ 4 w 45"/>
                  <a:gd name="T9" fmla="*/ 3 h 19"/>
                  <a:gd name="T10" fmla="*/ 0 w 45"/>
                  <a:gd name="T11" fmla="*/ 4 h 19"/>
                  <a:gd name="T12" fmla="*/ 2 w 45"/>
                  <a:gd name="T13" fmla="*/ 6 h 19"/>
                  <a:gd name="T14" fmla="*/ 21 w 45"/>
                  <a:gd name="T15" fmla="*/ 18 h 19"/>
                  <a:gd name="T16" fmla="*/ 43 w 45"/>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43" y="10"/>
                    </a:moveTo>
                    <a:cubicBezTo>
                      <a:pt x="43" y="10"/>
                      <a:pt x="44" y="9"/>
                      <a:pt x="45" y="9"/>
                    </a:cubicBezTo>
                    <a:cubicBezTo>
                      <a:pt x="45" y="6"/>
                      <a:pt x="43" y="5"/>
                      <a:pt x="41" y="7"/>
                    </a:cubicBezTo>
                    <a:cubicBezTo>
                      <a:pt x="41" y="7"/>
                      <a:pt x="31" y="15"/>
                      <a:pt x="21" y="14"/>
                    </a:cubicBezTo>
                    <a:cubicBezTo>
                      <a:pt x="12" y="13"/>
                      <a:pt x="4" y="3"/>
                      <a:pt x="4" y="3"/>
                    </a:cubicBezTo>
                    <a:cubicBezTo>
                      <a:pt x="2" y="0"/>
                      <a:pt x="0" y="1"/>
                      <a:pt x="0" y="4"/>
                    </a:cubicBezTo>
                    <a:cubicBezTo>
                      <a:pt x="0" y="4"/>
                      <a:pt x="1" y="5"/>
                      <a:pt x="2" y="6"/>
                    </a:cubicBezTo>
                    <a:cubicBezTo>
                      <a:pt x="2" y="6"/>
                      <a:pt x="11" y="17"/>
                      <a:pt x="21" y="18"/>
                    </a:cubicBezTo>
                    <a:cubicBezTo>
                      <a:pt x="31" y="19"/>
                      <a:pt x="43" y="10"/>
                      <a:pt x="43" y="10"/>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7" name="Freeform 27"/>
              <p:cNvSpPr/>
              <p:nvPr/>
            </p:nvSpPr>
            <p:spPr bwMode="auto">
              <a:xfrm>
                <a:off x="2510049" y="2483188"/>
                <a:ext cx="146774" cy="170470"/>
              </a:xfrm>
              <a:custGeom>
                <a:avLst/>
                <a:gdLst>
                  <a:gd name="T0" fmla="*/ 35 w 35"/>
                  <a:gd name="T1" fmla="*/ 4 h 40"/>
                  <a:gd name="T2" fmla="*/ 16 w 35"/>
                  <a:gd name="T3" fmla="*/ 9 h 40"/>
                  <a:gd name="T4" fmla="*/ 0 w 35"/>
                  <a:gd name="T5" fmla="*/ 0 h 40"/>
                  <a:gd name="T6" fmla="*/ 35 w 35"/>
                  <a:gd name="T7" fmla="*/ 4 h 40"/>
                </a:gdLst>
                <a:ahLst/>
                <a:cxnLst>
                  <a:cxn ang="0">
                    <a:pos x="T0" y="T1"/>
                  </a:cxn>
                  <a:cxn ang="0">
                    <a:pos x="T2" y="T3"/>
                  </a:cxn>
                  <a:cxn ang="0">
                    <a:pos x="T4" y="T5"/>
                  </a:cxn>
                  <a:cxn ang="0">
                    <a:pos x="T6" y="T7"/>
                  </a:cxn>
                </a:cxnLst>
                <a:rect l="0" t="0" r="r" b="b"/>
                <a:pathLst>
                  <a:path w="35" h="40">
                    <a:moveTo>
                      <a:pt x="35" y="4"/>
                    </a:moveTo>
                    <a:cubicBezTo>
                      <a:pt x="29" y="8"/>
                      <a:pt x="23" y="10"/>
                      <a:pt x="16" y="9"/>
                    </a:cubicBezTo>
                    <a:cubicBezTo>
                      <a:pt x="10" y="8"/>
                      <a:pt x="4" y="5"/>
                      <a:pt x="0" y="0"/>
                    </a:cubicBezTo>
                    <a:cubicBezTo>
                      <a:pt x="3" y="39"/>
                      <a:pt x="23" y="40"/>
                      <a:pt x="35" y="4"/>
                    </a:cubicBezTo>
                  </a:path>
                </a:pathLst>
              </a:custGeom>
              <a:solidFill>
                <a:srgbClr val="666666"/>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8" name="Freeform 28"/>
              <p:cNvSpPr/>
              <p:nvPr/>
            </p:nvSpPr>
            <p:spPr bwMode="auto">
              <a:xfrm>
                <a:off x="2492294" y="2437019"/>
                <a:ext cx="185835" cy="92338"/>
              </a:xfrm>
              <a:custGeom>
                <a:avLst/>
                <a:gdLst>
                  <a:gd name="T0" fmla="*/ 39 w 44"/>
                  <a:gd name="T1" fmla="*/ 16 h 22"/>
                  <a:gd name="T2" fmla="*/ 44 w 44"/>
                  <a:gd name="T3" fmla="*/ 10 h 22"/>
                  <a:gd name="T4" fmla="*/ 40 w 44"/>
                  <a:gd name="T5" fmla="*/ 7 h 22"/>
                  <a:gd name="T6" fmla="*/ 21 w 44"/>
                  <a:gd name="T7" fmla="*/ 13 h 22"/>
                  <a:gd name="T8" fmla="*/ 4 w 44"/>
                  <a:gd name="T9" fmla="*/ 3 h 22"/>
                  <a:gd name="T10" fmla="*/ 0 w 44"/>
                  <a:gd name="T11" fmla="*/ 2 h 22"/>
                  <a:gd name="T12" fmla="*/ 3 w 44"/>
                  <a:gd name="T13" fmla="*/ 12 h 22"/>
                  <a:gd name="T14" fmla="*/ 20 w 44"/>
                  <a:gd name="T15" fmla="*/ 21 h 22"/>
                  <a:gd name="T16" fmla="*/ 39 w 44"/>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2">
                    <a:moveTo>
                      <a:pt x="39" y="16"/>
                    </a:moveTo>
                    <a:cubicBezTo>
                      <a:pt x="42" y="14"/>
                      <a:pt x="44" y="11"/>
                      <a:pt x="44" y="10"/>
                    </a:cubicBezTo>
                    <a:cubicBezTo>
                      <a:pt x="44" y="8"/>
                      <a:pt x="43" y="5"/>
                      <a:pt x="40" y="7"/>
                    </a:cubicBezTo>
                    <a:cubicBezTo>
                      <a:pt x="40" y="7"/>
                      <a:pt x="30" y="14"/>
                      <a:pt x="21" y="13"/>
                    </a:cubicBezTo>
                    <a:cubicBezTo>
                      <a:pt x="12" y="12"/>
                      <a:pt x="4" y="3"/>
                      <a:pt x="4" y="3"/>
                    </a:cubicBezTo>
                    <a:cubicBezTo>
                      <a:pt x="2" y="1"/>
                      <a:pt x="0" y="0"/>
                      <a:pt x="0" y="2"/>
                    </a:cubicBezTo>
                    <a:cubicBezTo>
                      <a:pt x="0" y="4"/>
                      <a:pt x="1" y="10"/>
                      <a:pt x="3" y="12"/>
                    </a:cubicBezTo>
                    <a:cubicBezTo>
                      <a:pt x="3" y="12"/>
                      <a:pt x="12" y="20"/>
                      <a:pt x="20" y="21"/>
                    </a:cubicBezTo>
                    <a:cubicBezTo>
                      <a:pt x="29" y="22"/>
                      <a:pt x="39" y="16"/>
                      <a:pt x="39" y="16"/>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29" name="Freeform 30"/>
              <p:cNvSpPr/>
              <p:nvPr/>
            </p:nvSpPr>
            <p:spPr bwMode="auto">
              <a:xfrm>
                <a:off x="2623681" y="1508903"/>
                <a:ext cx="123101" cy="113647"/>
              </a:xfrm>
              <a:custGeom>
                <a:avLst/>
                <a:gdLst>
                  <a:gd name="T0" fmla="*/ 1 w 29"/>
                  <a:gd name="T1" fmla="*/ 17 h 27"/>
                  <a:gd name="T2" fmla="*/ 13 w 29"/>
                  <a:gd name="T3" fmla="*/ 1 h 27"/>
                  <a:gd name="T4" fmla="*/ 29 w 29"/>
                  <a:gd name="T5" fmla="*/ 15 h 27"/>
                  <a:gd name="T6" fmla="*/ 29 w 29"/>
                  <a:gd name="T7" fmla="*/ 20 h 27"/>
                  <a:gd name="T8" fmla="*/ 14 w 29"/>
                  <a:gd name="T9" fmla="*/ 26 h 27"/>
                  <a:gd name="T10" fmla="*/ 1 w 29"/>
                  <a:gd name="T11" fmla="*/ 17 h 27"/>
                </a:gdLst>
                <a:ahLst/>
                <a:cxnLst>
                  <a:cxn ang="0">
                    <a:pos x="T0" y="T1"/>
                  </a:cxn>
                  <a:cxn ang="0">
                    <a:pos x="T2" y="T3"/>
                  </a:cxn>
                  <a:cxn ang="0">
                    <a:pos x="T4" y="T5"/>
                  </a:cxn>
                  <a:cxn ang="0">
                    <a:pos x="T6" y="T7"/>
                  </a:cxn>
                  <a:cxn ang="0">
                    <a:pos x="T8" y="T9"/>
                  </a:cxn>
                  <a:cxn ang="0">
                    <a:pos x="T10" y="T11"/>
                  </a:cxn>
                </a:cxnLst>
                <a:rect l="0" t="0" r="r" b="b"/>
                <a:pathLst>
                  <a:path w="29" h="27">
                    <a:moveTo>
                      <a:pt x="1" y="17"/>
                    </a:moveTo>
                    <a:cubicBezTo>
                      <a:pt x="1" y="12"/>
                      <a:pt x="5" y="0"/>
                      <a:pt x="13" y="1"/>
                    </a:cubicBezTo>
                    <a:cubicBezTo>
                      <a:pt x="20" y="2"/>
                      <a:pt x="28" y="11"/>
                      <a:pt x="29" y="15"/>
                    </a:cubicBezTo>
                    <a:cubicBezTo>
                      <a:pt x="29" y="16"/>
                      <a:pt x="29" y="19"/>
                      <a:pt x="29" y="20"/>
                    </a:cubicBezTo>
                    <a:cubicBezTo>
                      <a:pt x="29" y="24"/>
                      <a:pt x="22" y="27"/>
                      <a:pt x="14" y="26"/>
                    </a:cubicBezTo>
                    <a:cubicBezTo>
                      <a:pt x="6" y="25"/>
                      <a:pt x="0" y="21"/>
                      <a:pt x="1" y="17"/>
                    </a:cubicBezTo>
                  </a:path>
                </a:pathLst>
              </a:custGeom>
              <a:solidFill>
                <a:srgbClr val="41414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0" name="Freeform 32"/>
              <p:cNvSpPr/>
              <p:nvPr/>
            </p:nvSpPr>
            <p:spPr bwMode="auto">
              <a:xfrm>
                <a:off x="2627231" y="1369212"/>
                <a:ext cx="124285" cy="236764"/>
              </a:xfrm>
              <a:custGeom>
                <a:avLst/>
                <a:gdLst>
                  <a:gd name="T0" fmla="*/ 1 w 29"/>
                  <a:gd name="T1" fmla="*/ 43 h 56"/>
                  <a:gd name="T2" fmla="*/ 0 w 29"/>
                  <a:gd name="T3" fmla="*/ 46 h 56"/>
                  <a:gd name="T4" fmla="*/ 13 w 29"/>
                  <a:gd name="T5" fmla="*/ 55 h 56"/>
                  <a:gd name="T6" fmla="*/ 28 w 29"/>
                  <a:gd name="T7" fmla="*/ 49 h 56"/>
                  <a:gd name="T8" fmla="*/ 28 w 29"/>
                  <a:gd name="T9" fmla="*/ 46 h 56"/>
                  <a:gd name="T10" fmla="*/ 20 w 29"/>
                  <a:gd name="T11" fmla="*/ 0 h 56"/>
                  <a:gd name="T12" fmla="*/ 1 w 29"/>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1" y="43"/>
                    </a:moveTo>
                    <a:cubicBezTo>
                      <a:pt x="1" y="44"/>
                      <a:pt x="0" y="45"/>
                      <a:pt x="0" y="46"/>
                    </a:cubicBezTo>
                    <a:cubicBezTo>
                      <a:pt x="0" y="50"/>
                      <a:pt x="6" y="54"/>
                      <a:pt x="13" y="55"/>
                    </a:cubicBezTo>
                    <a:cubicBezTo>
                      <a:pt x="21" y="56"/>
                      <a:pt x="28" y="53"/>
                      <a:pt x="28" y="49"/>
                    </a:cubicBezTo>
                    <a:cubicBezTo>
                      <a:pt x="29" y="48"/>
                      <a:pt x="28" y="47"/>
                      <a:pt x="28" y="46"/>
                    </a:cubicBezTo>
                    <a:cubicBezTo>
                      <a:pt x="20" y="0"/>
                      <a:pt x="20" y="0"/>
                      <a:pt x="20" y="0"/>
                    </a:cubicBezTo>
                    <a:lnTo>
                      <a:pt x="1" y="43"/>
                    </a:lnTo>
                    <a:close/>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1" name="Freeform 33"/>
              <p:cNvSpPr/>
              <p:nvPr/>
            </p:nvSpPr>
            <p:spPr bwMode="auto">
              <a:xfrm>
                <a:off x="2695884" y="1364477"/>
                <a:ext cx="24857" cy="50904"/>
              </a:xfrm>
              <a:custGeom>
                <a:avLst/>
                <a:gdLst>
                  <a:gd name="T0" fmla="*/ 3 w 6"/>
                  <a:gd name="T1" fmla="*/ 12 h 12"/>
                  <a:gd name="T2" fmla="*/ 6 w 6"/>
                  <a:gd name="T3" fmla="*/ 11 h 12"/>
                  <a:gd name="T4" fmla="*/ 4 w 6"/>
                  <a:gd name="T5" fmla="*/ 1 h 12"/>
                  <a:gd name="T6" fmla="*/ 0 w 6"/>
                  <a:gd name="T7" fmla="*/ 11 h 12"/>
                  <a:gd name="T8" fmla="*/ 3 w 6"/>
                  <a:gd name="T9" fmla="*/ 12 h 12"/>
                </a:gdLst>
                <a:ahLst/>
                <a:cxnLst>
                  <a:cxn ang="0">
                    <a:pos x="T0" y="T1"/>
                  </a:cxn>
                  <a:cxn ang="0">
                    <a:pos x="T2" y="T3"/>
                  </a:cxn>
                  <a:cxn ang="0">
                    <a:pos x="T4" y="T5"/>
                  </a:cxn>
                  <a:cxn ang="0">
                    <a:pos x="T6" y="T7"/>
                  </a:cxn>
                  <a:cxn ang="0">
                    <a:pos x="T8" y="T9"/>
                  </a:cxn>
                </a:cxnLst>
                <a:rect l="0" t="0" r="r" b="b"/>
                <a:pathLst>
                  <a:path w="6" h="12">
                    <a:moveTo>
                      <a:pt x="3" y="12"/>
                    </a:moveTo>
                    <a:cubicBezTo>
                      <a:pt x="4" y="12"/>
                      <a:pt x="5" y="12"/>
                      <a:pt x="6" y="11"/>
                    </a:cubicBezTo>
                    <a:cubicBezTo>
                      <a:pt x="6" y="11"/>
                      <a:pt x="6" y="1"/>
                      <a:pt x="4" y="1"/>
                    </a:cubicBezTo>
                    <a:cubicBezTo>
                      <a:pt x="2" y="0"/>
                      <a:pt x="0" y="11"/>
                      <a:pt x="0" y="11"/>
                    </a:cubicBezTo>
                    <a:cubicBezTo>
                      <a:pt x="1" y="11"/>
                      <a:pt x="1" y="11"/>
                      <a:pt x="3" y="12"/>
                    </a:cubicBezTo>
                  </a:path>
                </a:pathLst>
              </a:custGeom>
              <a:solidFill>
                <a:srgbClr val="41414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4" name="Freeform 34"/>
              <p:cNvSpPr/>
              <p:nvPr/>
            </p:nvSpPr>
            <p:spPr bwMode="auto">
              <a:xfrm>
                <a:off x="2165603" y="2016762"/>
                <a:ext cx="781218" cy="878396"/>
              </a:xfrm>
              <a:custGeom>
                <a:avLst/>
                <a:gdLst>
                  <a:gd name="T0" fmla="*/ 123 w 492"/>
                  <a:gd name="T1" fmla="*/ 553 h 553"/>
                  <a:gd name="T2" fmla="*/ 0 w 492"/>
                  <a:gd name="T3" fmla="*/ 0 h 553"/>
                  <a:gd name="T4" fmla="*/ 492 w 492"/>
                  <a:gd name="T5" fmla="*/ 0 h 553"/>
                  <a:gd name="T6" fmla="*/ 377 w 492"/>
                  <a:gd name="T7" fmla="*/ 550 h 553"/>
                  <a:gd name="T8" fmla="*/ 123 w 492"/>
                  <a:gd name="T9" fmla="*/ 553 h 553"/>
                </a:gdLst>
                <a:ahLst/>
                <a:cxnLst>
                  <a:cxn ang="0">
                    <a:pos x="T0" y="T1"/>
                  </a:cxn>
                  <a:cxn ang="0">
                    <a:pos x="T2" y="T3"/>
                  </a:cxn>
                  <a:cxn ang="0">
                    <a:pos x="T4" y="T5"/>
                  </a:cxn>
                  <a:cxn ang="0">
                    <a:pos x="T6" y="T7"/>
                  </a:cxn>
                  <a:cxn ang="0">
                    <a:pos x="T8" y="T9"/>
                  </a:cxn>
                </a:cxnLst>
                <a:rect l="0" t="0" r="r" b="b"/>
                <a:pathLst>
                  <a:path w="492" h="553">
                    <a:moveTo>
                      <a:pt x="123" y="553"/>
                    </a:moveTo>
                    <a:lnTo>
                      <a:pt x="0" y="0"/>
                    </a:lnTo>
                    <a:lnTo>
                      <a:pt x="492" y="0"/>
                    </a:lnTo>
                    <a:lnTo>
                      <a:pt x="377" y="550"/>
                    </a:lnTo>
                    <a:lnTo>
                      <a:pt x="123" y="553"/>
                    </a:lnTo>
                    <a:close/>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6" name="Freeform 36"/>
              <p:cNvSpPr/>
              <p:nvPr/>
            </p:nvSpPr>
            <p:spPr bwMode="auto">
              <a:xfrm>
                <a:off x="2144297" y="1996638"/>
                <a:ext cx="822646" cy="918645"/>
              </a:xfrm>
              <a:custGeom>
                <a:avLst/>
                <a:gdLst>
                  <a:gd name="T0" fmla="*/ 51 w 194"/>
                  <a:gd name="T1" fmla="*/ 212 h 217"/>
                  <a:gd name="T2" fmla="*/ 55 w 194"/>
                  <a:gd name="T3" fmla="*/ 211 h 217"/>
                  <a:gd name="T4" fmla="*/ 11 w 194"/>
                  <a:gd name="T5" fmla="*/ 9 h 217"/>
                  <a:gd name="T6" fmla="*/ 183 w 194"/>
                  <a:gd name="T7" fmla="*/ 9 h 217"/>
                  <a:gd name="T8" fmla="*/ 143 w 194"/>
                  <a:gd name="T9" fmla="*/ 206 h 217"/>
                  <a:gd name="T10" fmla="*/ 51 w 194"/>
                  <a:gd name="T11" fmla="*/ 207 h 217"/>
                  <a:gd name="T12" fmla="*/ 51 w 194"/>
                  <a:gd name="T13" fmla="*/ 212 h 217"/>
                  <a:gd name="T14" fmla="*/ 55 w 194"/>
                  <a:gd name="T15" fmla="*/ 211 h 217"/>
                  <a:gd name="T16" fmla="*/ 51 w 194"/>
                  <a:gd name="T17" fmla="*/ 212 h 217"/>
                  <a:gd name="T18" fmla="*/ 51 w 194"/>
                  <a:gd name="T19" fmla="*/ 217 h 217"/>
                  <a:gd name="T20" fmla="*/ 147 w 194"/>
                  <a:gd name="T21" fmla="*/ 216 h 217"/>
                  <a:gd name="T22" fmla="*/ 151 w 194"/>
                  <a:gd name="T23" fmla="*/ 212 h 217"/>
                  <a:gd name="T24" fmla="*/ 193 w 194"/>
                  <a:gd name="T25" fmla="*/ 6 h 217"/>
                  <a:gd name="T26" fmla="*/ 192 w 194"/>
                  <a:gd name="T27" fmla="*/ 2 h 217"/>
                  <a:gd name="T28" fmla="*/ 189 w 194"/>
                  <a:gd name="T29" fmla="*/ 0 h 217"/>
                  <a:gd name="T30" fmla="*/ 5 w 194"/>
                  <a:gd name="T31" fmla="*/ 0 h 217"/>
                  <a:gd name="T32" fmla="*/ 1 w 194"/>
                  <a:gd name="T33" fmla="*/ 2 h 217"/>
                  <a:gd name="T34" fmla="*/ 0 w 194"/>
                  <a:gd name="T35" fmla="*/ 6 h 217"/>
                  <a:gd name="T36" fmla="*/ 46 w 194"/>
                  <a:gd name="T37" fmla="*/ 213 h 217"/>
                  <a:gd name="T38" fmla="*/ 51 w 194"/>
                  <a:gd name="T39" fmla="*/ 217 h 217"/>
                  <a:gd name="T40" fmla="*/ 51 w 194"/>
                  <a:gd name="T41" fmla="*/ 2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217">
                    <a:moveTo>
                      <a:pt x="51" y="212"/>
                    </a:moveTo>
                    <a:cubicBezTo>
                      <a:pt x="55" y="211"/>
                      <a:pt x="55" y="211"/>
                      <a:pt x="55" y="211"/>
                    </a:cubicBezTo>
                    <a:cubicBezTo>
                      <a:pt x="11" y="9"/>
                      <a:pt x="11" y="9"/>
                      <a:pt x="11" y="9"/>
                    </a:cubicBezTo>
                    <a:cubicBezTo>
                      <a:pt x="183" y="9"/>
                      <a:pt x="183" y="9"/>
                      <a:pt x="183" y="9"/>
                    </a:cubicBezTo>
                    <a:cubicBezTo>
                      <a:pt x="143" y="206"/>
                      <a:pt x="143" y="206"/>
                      <a:pt x="143" y="206"/>
                    </a:cubicBezTo>
                    <a:cubicBezTo>
                      <a:pt x="51" y="207"/>
                      <a:pt x="51" y="207"/>
                      <a:pt x="51" y="207"/>
                    </a:cubicBezTo>
                    <a:cubicBezTo>
                      <a:pt x="51" y="212"/>
                      <a:pt x="51" y="212"/>
                      <a:pt x="51" y="212"/>
                    </a:cubicBezTo>
                    <a:cubicBezTo>
                      <a:pt x="55" y="211"/>
                      <a:pt x="55" y="211"/>
                      <a:pt x="55" y="211"/>
                    </a:cubicBezTo>
                    <a:cubicBezTo>
                      <a:pt x="51" y="212"/>
                      <a:pt x="51" y="212"/>
                      <a:pt x="51" y="212"/>
                    </a:cubicBezTo>
                    <a:cubicBezTo>
                      <a:pt x="51" y="217"/>
                      <a:pt x="51" y="217"/>
                      <a:pt x="51" y="217"/>
                    </a:cubicBezTo>
                    <a:cubicBezTo>
                      <a:pt x="147" y="216"/>
                      <a:pt x="147" y="216"/>
                      <a:pt x="147" y="216"/>
                    </a:cubicBezTo>
                    <a:cubicBezTo>
                      <a:pt x="149" y="216"/>
                      <a:pt x="151" y="214"/>
                      <a:pt x="151" y="212"/>
                    </a:cubicBezTo>
                    <a:cubicBezTo>
                      <a:pt x="193" y="6"/>
                      <a:pt x="193" y="6"/>
                      <a:pt x="193" y="6"/>
                    </a:cubicBezTo>
                    <a:cubicBezTo>
                      <a:pt x="194" y="4"/>
                      <a:pt x="193" y="3"/>
                      <a:pt x="192" y="2"/>
                    </a:cubicBezTo>
                    <a:cubicBezTo>
                      <a:pt x="191" y="0"/>
                      <a:pt x="190" y="0"/>
                      <a:pt x="189" y="0"/>
                    </a:cubicBezTo>
                    <a:cubicBezTo>
                      <a:pt x="5" y="0"/>
                      <a:pt x="5" y="0"/>
                      <a:pt x="5" y="0"/>
                    </a:cubicBezTo>
                    <a:cubicBezTo>
                      <a:pt x="4" y="0"/>
                      <a:pt x="2" y="0"/>
                      <a:pt x="1" y="2"/>
                    </a:cubicBezTo>
                    <a:cubicBezTo>
                      <a:pt x="1" y="3"/>
                      <a:pt x="0" y="4"/>
                      <a:pt x="0" y="6"/>
                    </a:cubicBezTo>
                    <a:cubicBezTo>
                      <a:pt x="46" y="213"/>
                      <a:pt x="46" y="213"/>
                      <a:pt x="46" y="213"/>
                    </a:cubicBezTo>
                    <a:cubicBezTo>
                      <a:pt x="47" y="215"/>
                      <a:pt x="48" y="217"/>
                      <a:pt x="51" y="217"/>
                    </a:cubicBezTo>
                    <a:cubicBezTo>
                      <a:pt x="51" y="212"/>
                      <a:pt x="51" y="212"/>
                      <a:pt x="51" y="212"/>
                    </a:cubicBezTo>
                  </a:path>
                </a:pathLst>
              </a:custGeom>
              <a:solidFill>
                <a:srgbClr val="E8E7E8"/>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7" name="Freeform 37"/>
              <p:cNvSpPr>
                <a:spLocks noEditPoints="1"/>
              </p:cNvSpPr>
              <p:nvPr/>
            </p:nvSpPr>
            <p:spPr bwMode="auto">
              <a:xfrm>
                <a:off x="2144297" y="2001373"/>
                <a:ext cx="411915" cy="910358"/>
              </a:xfrm>
              <a:custGeom>
                <a:avLst/>
                <a:gdLst>
                  <a:gd name="T0" fmla="*/ 97 w 97"/>
                  <a:gd name="T1" fmla="*/ 215 h 215"/>
                  <a:gd name="T2" fmla="*/ 70 w 97"/>
                  <a:gd name="T3" fmla="*/ 215 h 215"/>
                  <a:gd name="T4" fmla="*/ 97 w 97"/>
                  <a:gd name="T5" fmla="*/ 215 h 215"/>
                  <a:gd name="T6" fmla="*/ 97 w 97"/>
                  <a:gd name="T7" fmla="*/ 215 h 215"/>
                  <a:gd name="T8" fmla="*/ 0 w 97"/>
                  <a:gd name="T9" fmla="*/ 3 h 215"/>
                  <a:gd name="T10" fmla="*/ 0 w 97"/>
                  <a:gd name="T11" fmla="*/ 5 h 215"/>
                  <a:gd name="T12" fmla="*/ 46 w 97"/>
                  <a:gd name="T13" fmla="*/ 212 h 215"/>
                  <a:gd name="T14" fmla="*/ 46 w 97"/>
                  <a:gd name="T15" fmla="*/ 213 h 215"/>
                  <a:gd name="T16" fmla="*/ 46 w 97"/>
                  <a:gd name="T17" fmla="*/ 212 h 215"/>
                  <a:gd name="T18" fmla="*/ 0 w 97"/>
                  <a:gd name="T19" fmla="*/ 5 h 215"/>
                  <a:gd name="T20" fmla="*/ 0 w 97"/>
                  <a:gd name="T21" fmla="*/ 3 h 215"/>
                  <a:gd name="T22" fmla="*/ 2 w 97"/>
                  <a:gd name="T23" fmla="*/ 0 h 215"/>
                  <a:gd name="T24" fmla="*/ 1 w 97"/>
                  <a:gd name="T25" fmla="*/ 1 h 215"/>
                  <a:gd name="T26" fmla="*/ 1 w 97"/>
                  <a:gd name="T27" fmla="*/ 1 h 215"/>
                  <a:gd name="T28" fmla="*/ 1 w 97"/>
                  <a:gd name="T29" fmla="*/ 1 h 215"/>
                  <a:gd name="T30" fmla="*/ 2 w 97"/>
                  <a:gd name="T3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215">
                    <a:moveTo>
                      <a:pt x="97" y="215"/>
                    </a:moveTo>
                    <a:cubicBezTo>
                      <a:pt x="70" y="215"/>
                      <a:pt x="70" y="215"/>
                      <a:pt x="70" y="215"/>
                    </a:cubicBezTo>
                    <a:cubicBezTo>
                      <a:pt x="97" y="215"/>
                      <a:pt x="97" y="215"/>
                      <a:pt x="97" y="215"/>
                    </a:cubicBezTo>
                    <a:cubicBezTo>
                      <a:pt x="97" y="215"/>
                      <a:pt x="97" y="215"/>
                      <a:pt x="97" y="215"/>
                    </a:cubicBezTo>
                    <a:moveTo>
                      <a:pt x="0" y="3"/>
                    </a:moveTo>
                    <a:cubicBezTo>
                      <a:pt x="0" y="4"/>
                      <a:pt x="0" y="4"/>
                      <a:pt x="0" y="5"/>
                    </a:cubicBezTo>
                    <a:cubicBezTo>
                      <a:pt x="46" y="212"/>
                      <a:pt x="46" y="212"/>
                      <a:pt x="46" y="212"/>
                    </a:cubicBezTo>
                    <a:cubicBezTo>
                      <a:pt x="46" y="212"/>
                      <a:pt x="46" y="212"/>
                      <a:pt x="46" y="213"/>
                    </a:cubicBezTo>
                    <a:cubicBezTo>
                      <a:pt x="46" y="212"/>
                      <a:pt x="46" y="212"/>
                      <a:pt x="46" y="212"/>
                    </a:cubicBezTo>
                    <a:cubicBezTo>
                      <a:pt x="0" y="5"/>
                      <a:pt x="0" y="5"/>
                      <a:pt x="0" y="5"/>
                    </a:cubicBezTo>
                    <a:cubicBezTo>
                      <a:pt x="0" y="4"/>
                      <a:pt x="0" y="4"/>
                      <a:pt x="0" y="3"/>
                    </a:cubicBezTo>
                    <a:moveTo>
                      <a:pt x="2" y="0"/>
                    </a:moveTo>
                    <a:cubicBezTo>
                      <a:pt x="1" y="1"/>
                      <a:pt x="1" y="1"/>
                      <a:pt x="1" y="1"/>
                    </a:cubicBezTo>
                    <a:cubicBezTo>
                      <a:pt x="1" y="1"/>
                      <a:pt x="1" y="1"/>
                      <a:pt x="1" y="1"/>
                    </a:cubicBezTo>
                    <a:cubicBezTo>
                      <a:pt x="1" y="1"/>
                      <a:pt x="1" y="1"/>
                      <a:pt x="1" y="1"/>
                    </a:cubicBezTo>
                    <a:cubicBezTo>
                      <a:pt x="1" y="1"/>
                      <a:pt x="1" y="1"/>
                      <a:pt x="2" y="0"/>
                    </a:cubicBezTo>
                  </a:path>
                </a:pathLst>
              </a:custGeom>
              <a:solidFill>
                <a:srgbClr val="E5E5E5"/>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8" name="Freeform 38"/>
              <p:cNvSpPr/>
              <p:nvPr/>
            </p:nvSpPr>
            <p:spPr bwMode="auto">
              <a:xfrm>
                <a:off x="2190460" y="2034520"/>
                <a:ext cx="365751" cy="839329"/>
              </a:xfrm>
              <a:custGeom>
                <a:avLst/>
                <a:gdLst>
                  <a:gd name="T0" fmla="*/ 230 w 230"/>
                  <a:gd name="T1" fmla="*/ 0 h 529"/>
                  <a:gd name="T2" fmla="*/ 0 w 230"/>
                  <a:gd name="T3" fmla="*/ 0 h 529"/>
                  <a:gd name="T4" fmla="*/ 118 w 230"/>
                  <a:gd name="T5" fmla="*/ 529 h 529"/>
                  <a:gd name="T6" fmla="*/ 230 w 230"/>
                  <a:gd name="T7" fmla="*/ 529 h 529"/>
                  <a:gd name="T8" fmla="*/ 230 w 230"/>
                  <a:gd name="T9" fmla="*/ 0 h 529"/>
                </a:gdLst>
                <a:ahLst/>
                <a:cxnLst>
                  <a:cxn ang="0">
                    <a:pos x="T0" y="T1"/>
                  </a:cxn>
                  <a:cxn ang="0">
                    <a:pos x="T2" y="T3"/>
                  </a:cxn>
                  <a:cxn ang="0">
                    <a:pos x="T4" y="T5"/>
                  </a:cxn>
                  <a:cxn ang="0">
                    <a:pos x="T6" y="T7"/>
                  </a:cxn>
                  <a:cxn ang="0">
                    <a:pos x="T8" y="T9"/>
                  </a:cxn>
                </a:cxnLst>
                <a:rect l="0" t="0" r="r" b="b"/>
                <a:pathLst>
                  <a:path w="230" h="529">
                    <a:moveTo>
                      <a:pt x="230" y="0"/>
                    </a:moveTo>
                    <a:lnTo>
                      <a:pt x="0" y="0"/>
                    </a:lnTo>
                    <a:lnTo>
                      <a:pt x="118" y="529"/>
                    </a:lnTo>
                    <a:lnTo>
                      <a:pt x="230" y="529"/>
                    </a:lnTo>
                    <a:lnTo>
                      <a:pt x="230" y="0"/>
                    </a:lnTo>
                    <a:close/>
                  </a:path>
                </a:pathLst>
              </a:custGeom>
              <a:solidFill>
                <a:srgbClr val="D0CFD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29" name="Freeform 39"/>
              <p:cNvSpPr/>
              <p:nvPr/>
            </p:nvSpPr>
            <p:spPr bwMode="auto">
              <a:xfrm>
                <a:off x="2190460" y="2034520"/>
                <a:ext cx="365751" cy="839329"/>
              </a:xfrm>
              <a:custGeom>
                <a:avLst/>
                <a:gdLst>
                  <a:gd name="T0" fmla="*/ 230 w 230"/>
                  <a:gd name="T1" fmla="*/ 0 h 529"/>
                  <a:gd name="T2" fmla="*/ 0 w 230"/>
                  <a:gd name="T3" fmla="*/ 0 h 529"/>
                  <a:gd name="T4" fmla="*/ 118 w 230"/>
                  <a:gd name="T5" fmla="*/ 529 h 529"/>
                  <a:gd name="T6" fmla="*/ 230 w 230"/>
                  <a:gd name="T7" fmla="*/ 529 h 529"/>
                  <a:gd name="T8" fmla="*/ 230 w 230"/>
                  <a:gd name="T9" fmla="*/ 0 h 529"/>
                </a:gdLst>
                <a:ahLst/>
                <a:cxnLst>
                  <a:cxn ang="0">
                    <a:pos x="T0" y="T1"/>
                  </a:cxn>
                  <a:cxn ang="0">
                    <a:pos x="T2" y="T3"/>
                  </a:cxn>
                  <a:cxn ang="0">
                    <a:pos x="T4" y="T5"/>
                  </a:cxn>
                  <a:cxn ang="0">
                    <a:pos x="T6" y="T7"/>
                  </a:cxn>
                  <a:cxn ang="0">
                    <a:pos x="T8" y="T9"/>
                  </a:cxn>
                </a:cxnLst>
                <a:rect l="0" t="0" r="r" b="b"/>
                <a:pathLst>
                  <a:path w="230" h="529">
                    <a:moveTo>
                      <a:pt x="230" y="0"/>
                    </a:moveTo>
                    <a:lnTo>
                      <a:pt x="0" y="0"/>
                    </a:lnTo>
                    <a:lnTo>
                      <a:pt x="118" y="529"/>
                    </a:lnTo>
                    <a:lnTo>
                      <a:pt x="230" y="529"/>
                    </a:lnTo>
                    <a:lnTo>
                      <a:pt x="230" y="0"/>
                    </a:lnTo>
                  </a:path>
                </a:pathLst>
              </a:custGeom>
              <a:no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30" name="Freeform 40"/>
              <p:cNvSpPr/>
              <p:nvPr/>
            </p:nvSpPr>
            <p:spPr bwMode="auto">
              <a:xfrm>
                <a:off x="2144297" y="1996638"/>
                <a:ext cx="411915" cy="918645"/>
              </a:xfrm>
              <a:custGeom>
                <a:avLst/>
                <a:gdLst>
                  <a:gd name="T0" fmla="*/ 97 w 97"/>
                  <a:gd name="T1" fmla="*/ 0 h 217"/>
                  <a:gd name="T2" fmla="*/ 5 w 97"/>
                  <a:gd name="T3" fmla="*/ 0 h 217"/>
                  <a:gd name="T4" fmla="*/ 2 w 97"/>
                  <a:gd name="T5" fmla="*/ 1 h 217"/>
                  <a:gd name="T6" fmla="*/ 1 w 97"/>
                  <a:gd name="T7" fmla="*/ 2 h 217"/>
                  <a:gd name="T8" fmla="*/ 1 w 97"/>
                  <a:gd name="T9" fmla="*/ 2 h 217"/>
                  <a:gd name="T10" fmla="*/ 0 w 97"/>
                  <a:gd name="T11" fmla="*/ 4 h 217"/>
                  <a:gd name="T12" fmla="*/ 0 w 97"/>
                  <a:gd name="T13" fmla="*/ 6 h 217"/>
                  <a:gd name="T14" fmla="*/ 46 w 97"/>
                  <a:gd name="T15" fmla="*/ 213 h 217"/>
                  <a:gd name="T16" fmla="*/ 46 w 97"/>
                  <a:gd name="T17" fmla="*/ 214 h 217"/>
                  <a:gd name="T18" fmla="*/ 51 w 97"/>
                  <a:gd name="T19" fmla="*/ 217 h 217"/>
                  <a:gd name="T20" fmla="*/ 51 w 97"/>
                  <a:gd name="T21" fmla="*/ 217 h 217"/>
                  <a:gd name="T22" fmla="*/ 70 w 97"/>
                  <a:gd name="T23" fmla="*/ 216 h 217"/>
                  <a:gd name="T24" fmla="*/ 97 w 97"/>
                  <a:gd name="T25" fmla="*/ 216 h 217"/>
                  <a:gd name="T26" fmla="*/ 97 w 97"/>
                  <a:gd name="T27" fmla="*/ 207 h 217"/>
                  <a:gd name="T28" fmla="*/ 55 w 97"/>
                  <a:gd name="T29" fmla="*/ 207 h 217"/>
                  <a:gd name="T30" fmla="*/ 11 w 97"/>
                  <a:gd name="T31" fmla="*/ 9 h 217"/>
                  <a:gd name="T32" fmla="*/ 97 w 97"/>
                  <a:gd name="T33" fmla="*/ 9 h 217"/>
                  <a:gd name="T34" fmla="*/ 97 w 97"/>
                  <a:gd name="T3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217">
                    <a:moveTo>
                      <a:pt x="97" y="0"/>
                    </a:moveTo>
                    <a:cubicBezTo>
                      <a:pt x="5" y="0"/>
                      <a:pt x="5" y="0"/>
                      <a:pt x="5" y="0"/>
                    </a:cubicBezTo>
                    <a:cubicBezTo>
                      <a:pt x="4" y="0"/>
                      <a:pt x="2" y="0"/>
                      <a:pt x="2" y="1"/>
                    </a:cubicBezTo>
                    <a:cubicBezTo>
                      <a:pt x="1" y="2"/>
                      <a:pt x="1" y="2"/>
                      <a:pt x="1" y="2"/>
                    </a:cubicBezTo>
                    <a:cubicBezTo>
                      <a:pt x="1" y="2"/>
                      <a:pt x="1" y="2"/>
                      <a:pt x="1" y="2"/>
                    </a:cubicBezTo>
                    <a:cubicBezTo>
                      <a:pt x="1" y="2"/>
                      <a:pt x="0" y="3"/>
                      <a:pt x="0" y="4"/>
                    </a:cubicBezTo>
                    <a:cubicBezTo>
                      <a:pt x="0" y="5"/>
                      <a:pt x="0" y="5"/>
                      <a:pt x="0" y="6"/>
                    </a:cubicBezTo>
                    <a:cubicBezTo>
                      <a:pt x="46" y="213"/>
                      <a:pt x="46" y="213"/>
                      <a:pt x="46" y="213"/>
                    </a:cubicBezTo>
                    <a:cubicBezTo>
                      <a:pt x="46" y="213"/>
                      <a:pt x="46" y="213"/>
                      <a:pt x="46" y="214"/>
                    </a:cubicBezTo>
                    <a:cubicBezTo>
                      <a:pt x="47" y="215"/>
                      <a:pt x="49" y="217"/>
                      <a:pt x="51" y="217"/>
                    </a:cubicBezTo>
                    <a:cubicBezTo>
                      <a:pt x="51" y="217"/>
                      <a:pt x="51" y="217"/>
                      <a:pt x="51" y="217"/>
                    </a:cubicBezTo>
                    <a:cubicBezTo>
                      <a:pt x="70" y="216"/>
                      <a:pt x="70" y="216"/>
                      <a:pt x="70" y="216"/>
                    </a:cubicBezTo>
                    <a:cubicBezTo>
                      <a:pt x="97" y="216"/>
                      <a:pt x="97" y="216"/>
                      <a:pt x="97" y="216"/>
                    </a:cubicBezTo>
                    <a:cubicBezTo>
                      <a:pt x="97" y="207"/>
                      <a:pt x="97" y="207"/>
                      <a:pt x="97" y="207"/>
                    </a:cubicBezTo>
                    <a:cubicBezTo>
                      <a:pt x="55" y="207"/>
                      <a:pt x="55" y="207"/>
                      <a:pt x="55" y="207"/>
                    </a:cubicBezTo>
                    <a:cubicBezTo>
                      <a:pt x="11" y="9"/>
                      <a:pt x="11" y="9"/>
                      <a:pt x="11" y="9"/>
                    </a:cubicBezTo>
                    <a:cubicBezTo>
                      <a:pt x="97" y="9"/>
                      <a:pt x="97" y="9"/>
                      <a:pt x="97" y="9"/>
                    </a:cubicBezTo>
                    <a:cubicBezTo>
                      <a:pt x="97" y="0"/>
                      <a:pt x="97" y="0"/>
                      <a:pt x="97" y="0"/>
                    </a:cubicBezTo>
                  </a:path>
                </a:pathLst>
              </a:custGeom>
              <a:solidFill>
                <a:srgbClr val="D0CFD0"/>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sp>
        <p:nvSpPr>
          <p:cNvPr id="150" name="文本框 149"/>
          <p:cNvSpPr txBox="1"/>
          <p:nvPr/>
        </p:nvSpPr>
        <p:spPr>
          <a:xfrm>
            <a:off x="1949450" y="4376738"/>
            <a:ext cx="8213725" cy="1014412"/>
          </a:xfrm>
          <a:prstGeom prst="rect">
            <a:avLst/>
          </a:prstGeom>
          <a:noFill/>
        </p:spPr>
        <p:txBody>
          <a:bodyPr>
            <a:spAutoFit/>
          </a:bodyPr>
          <a:lstStyle/>
          <a:p>
            <a:pPr algn="ctr" eaLnBrk="1" fontAlgn="auto" hangingPunct="1">
              <a:spcBef>
                <a:spcPts val="0"/>
              </a:spcBef>
              <a:spcAft>
                <a:spcPts val="0"/>
              </a:spcAft>
              <a:defRPr/>
            </a:pPr>
            <a:r>
              <a:rPr lang="zh-CN" altLang="en-US" sz="6000" b="1">
                <a:solidFill>
                  <a:srgbClr val="FFFFFF"/>
                </a:solidFill>
                <a:latin typeface="+mn-lt"/>
                <a:ea typeface="+mn-ea"/>
                <a:cs typeface="+mn-ea"/>
                <a:sym typeface="+mn-lt"/>
              </a:rPr>
              <a:t>感谢您的聆听</a:t>
            </a:r>
            <a:endParaRPr lang="zh-CN" altLang="en-US" sz="6000" b="1" dirty="0">
              <a:solidFill>
                <a:srgbClr val="FFFFFF"/>
              </a:solidFill>
              <a:latin typeface="+mn-lt"/>
              <a:ea typeface="+mn-ea"/>
              <a:cs typeface="+mn-ea"/>
              <a:sym typeface="+mn-lt"/>
            </a:endParaRPr>
          </a:p>
        </p:txBody>
      </p:sp>
      <p:cxnSp>
        <p:nvCxnSpPr>
          <p:cNvPr id="151" name="直接连接符 15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096794" y="1718469"/>
            <a:ext cx="0" cy="773906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647855" y="108158"/>
            <a:ext cx="8502869" cy="6642527"/>
          </a:xfrm>
          <a:prstGeom prst="rect">
            <a:avLst/>
          </a:prstGeom>
        </p:spPr>
      </p:pic>
      <p:sp>
        <p:nvSpPr>
          <p:cNvPr id="4" name="矩形 3"/>
          <p:cNvSpPr/>
          <p:nvPr/>
        </p:nvSpPr>
        <p:spPr>
          <a:xfrm>
            <a:off x="324037" y="3075071"/>
            <a:ext cx="3112846" cy="923330"/>
          </a:xfrm>
          <a:prstGeom prst="rect">
            <a:avLst/>
          </a:prstGeom>
          <a:solidFill>
            <a:schemeClr val="accent6">
              <a:lumMod val="60000"/>
              <a:lumOff val="40000"/>
            </a:schemeClr>
          </a:solidFill>
        </p:spPr>
        <p:txBody>
          <a:bodyPr wrap="square" lIns="91440" tIns="45720" rIns="91440" bIns="45720">
            <a:spAutoFit/>
          </a:bodyPr>
          <a:lstStyle/>
          <a:p>
            <a:pPr algn="ctr"/>
            <a:r>
              <a:rPr lang="zh-CN" alt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itchFamily="34" charset="-122"/>
                <a:ea typeface="微软雅黑" pitchFamily="34" charset="-122"/>
              </a:rPr>
              <a:t>优惠税率</a:t>
            </a:r>
            <a:endPar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838200" y="1889608"/>
            <a:ext cx="10515600" cy="2201129"/>
          </a:xfrm>
          <a:custGeom>
            <a:avLst/>
            <a:gdLst>
              <a:gd name="connsiteX0" fmla="*/ 0 w 10515600"/>
              <a:gd name="connsiteY0" fmla="*/ 349393 h 2096318"/>
              <a:gd name="connsiteX1" fmla="*/ 349393 w 10515600"/>
              <a:gd name="connsiteY1" fmla="*/ 0 h 2096318"/>
              <a:gd name="connsiteX2" fmla="*/ 10166207 w 10515600"/>
              <a:gd name="connsiteY2" fmla="*/ 0 h 2096318"/>
              <a:gd name="connsiteX3" fmla="*/ 10515600 w 10515600"/>
              <a:gd name="connsiteY3" fmla="*/ 349393 h 2096318"/>
              <a:gd name="connsiteX4" fmla="*/ 10515600 w 10515600"/>
              <a:gd name="connsiteY4" fmla="*/ 1746925 h 2096318"/>
              <a:gd name="connsiteX5" fmla="*/ 10166207 w 10515600"/>
              <a:gd name="connsiteY5" fmla="*/ 2096318 h 2096318"/>
              <a:gd name="connsiteX6" fmla="*/ 349393 w 10515600"/>
              <a:gd name="connsiteY6" fmla="*/ 2096318 h 2096318"/>
              <a:gd name="connsiteX7" fmla="*/ 0 w 10515600"/>
              <a:gd name="connsiteY7" fmla="*/ 1746925 h 2096318"/>
              <a:gd name="connsiteX8" fmla="*/ 0 w 10515600"/>
              <a:gd name="connsiteY8" fmla="*/ 349393 h 209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2096318">
                <a:moveTo>
                  <a:pt x="0" y="349393"/>
                </a:moveTo>
                <a:cubicBezTo>
                  <a:pt x="0" y="156429"/>
                  <a:pt x="156429" y="0"/>
                  <a:pt x="349393" y="0"/>
                </a:cubicBezTo>
                <a:lnTo>
                  <a:pt x="10166207" y="0"/>
                </a:lnTo>
                <a:cubicBezTo>
                  <a:pt x="10359171" y="0"/>
                  <a:pt x="10515600" y="156429"/>
                  <a:pt x="10515600" y="349393"/>
                </a:cubicBezTo>
                <a:lnTo>
                  <a:pt x="10515600" y="1746925"/>
                </a:lnTo>
                <a:cubicBezTo>
                  <a:pt x="10515600" y="1939889"/>
                  <a:pt x="10359171" y="2096318"/>
                  <a:pt x="10166207" y="2096318"/>
                </a:cubicBezTo>
                <a:lnTo>
                  <a:pt x="349393" y="2096318"/>
                </a:lnTo>
                <a:cubicBezTo>
                  <a:pt x="156429" y="2096318"/>
                  <a:pt x="0" y="1939889"/>
                  <a:pt x="0" y="1746925"/>
                </a:cubicBezTo>
                <a:lnTo>
                  <a:pt x="0" y="34939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3774" tIns="193774" rIns="193774" bIns="193774" numCol="1" spcCol="1270" anchor="ctr" anchorCtr="0">
            <a:noAutofit/>
          </a:bodyPr>
          <a:lstStyle/>
          <a:p>
            <a:pPr lvl="0" algn="l" defTabSz="1066800">
              <a:lnSpc>
                <a:spcPct val="90000"/>
              </a:lnSpc>
              <a:spcBef>
                <a:spcPct val="0"/>
              </a:spcBef>
              <a:spcAft>
                <a:spcPct val="35000"/>
              </a:spcAft>
            </a:pPr>
            <a:r>
              <a:rPr lang="zh-CN" altLang="en-US" sz="2800" b="1" kern="1200" dirty="0" smtClean="0">
                <a:latin typeface="微软雅黑" pitchFamily="34" charset="-122"/>
                <a:ea typeface="微软雅黑" pitchFamily="34" charset="-122"/>
              </a:rPr>
              <a:t>凡在 </a:t>
            </a:r>
            <a:r>
              <a:rPr lang="en-US" altLang="zh-CN" sz="2800" b="1" kern="1200" dirty="0" smtClean="0">
                <a:latin typeface="微软雅黑" pitchFamily="34" charset="-122"/>
                <a:ea typeface="微软雅黑" pitchFamily="34" charset="-122"/>
              </a:rPr>
              <a:t>2019 </a:t>
            </a:r>
            <a:r>
              <a:rPr lang="zh-CN" altLang="en-US" sz="2800" b="1" kern="1200" dirty="0" smtClean="0">
                <a:latin typeface="微软雅黑" pitchFamily="34" charset="-122"/>
                <a:ea typeface="微软雅黑" pitchFamily="34" charset="-122"/>
              </a:rPr>
              <a:t>年度内从事生产、经营（包括试生产、试经营），或在 </a:t>
            </a:r>
            <a:r>
              <a:rPr lang="en-US" altLang="zh-CN" sz="2800" b="1" kern="1200" dirty="0" smtClean="0">
                <a:latin typeface="微软雅黑" pitchFamily="34" charset="-122"/>
                <a:ea typeface="微软雅黑" pitchFamily="34" charset="-122"/>
              </a:rPr>
              <a:t>2019 </a:t>
            </a:r>
            <a:r>
              <a:rPr lang="zh-CN" altLang="en-US" sz="2800" b="1" kern="1200" dirty="0" smtClean="0">
                <a:latin typeface="微软雅黑" pitchFamily="34" charset="-122"/>
                <a:ea typeface="微软雅黑" pitchFamily="34" charset="-122"/>
              </a:rPr>
              <a:t>年度中间终止经营活动 的居民企业所得税纳税人</a:t>
            </a:r>
            <a:r>
              <a:rPr lang="en-US" altLang="zh-CN" sz="2800" b="1" kern="1200" dirty="0" smtClean="0">
                <a:latin typeface="微软雅黑" pitchFamily="34" charset="-122"/>
                <a:ea typeface="微软雅黑" pitchFamily="34" charset="-122"/>
              </a:rPr>
              <a:t>(</a:t>
            </a:r>
            <a:r>
              <a:rPr lang="zh-CN" altLang="en-US" sz="2800" b="1" kern="1200" dirty="0" smtClean="0">
                <a:latin typeface="微软雅黑" pitchFamily="34" charset="-122"/>
                <a:ea typeface="微软雅黑" pitchFamily="34" charset="-122"/>
              </a:rPr>
              <a:t>包括境外注册中资控股居民企业</a:t>
            </a:r>
            <a:r>
              <a:rPr lang="en-US" altLang="zh-CN" sz="2800" b="1" kern="1200" dirty="0" smtClean="0">
                <a:latin typeface="微软雅黑" pitchFamily="34" charset="-122"/>
                <a:ea typeface="微软雅黑" pitchFamily="34" charset="-122"/>
              </a:rPr>
              <a:t>)</a:t>
            </a:r>
            <a:r>
              <a:rPr lang="zh-CN" altLang="en-US" sz="2800" b="1" kern="1200" dirty="0" smtClean="0">
                <a:latin typeface="微软雅黑" pitchFamily="34" charset="-122"/>
                <a:ea typeface="微软雅黑" pitchFamily="34" charset="-122"/>
              </a:rPr>
              <a:t>，无论是否在减税、免税期间，也无论盈利或亏损，均应按照规定进行企业所得税汇算清缴。</a:t>
            </a:r>
            <a:endParaRPr lang="zh-CN" altLang="en-US" sz="2800" b="1" kern="1200" dirty="0">
              <a:latin typeface="微软雅黑" pitchFamily="34" charset="-122"/>
              <a:ea typeface="微软雅黑" pitchFamily="34" charset="-122"/>
            </a:endParaRPr>
          </a:p>
        </p:txBody>
      </p:sp>
      <p:sp>
        <p:nvSpPr>
          <p:cNvPr id="7" name="任意多边形 6"/>
          <p:cNvSpPr/>
          <p:nvPr/>
        </p:nvSpPr>
        <p:spPr>
          <a:xfrm>
            <a:off x="838200" y="3732970"/>
            <a:ext cx="10515600" cy="65951"/>
          </a:xfrm>
          <a:custGeom>
            <a:avLst/>
            <a:gdLst>
              <a:gd name="connsiteX0" fmla="*/ 0 w 10515600"/>
              <a:gd name="connsiteY0" fmla="*/ 0 h 75691"/>
              <a:gd name="connsiteX1" fmla="*/ 10515600 w 10515600"/>
              <a:gd name="connsiteY1" fmla="*/ 0 h 75691"/>
              <a:gd name="connsiteX2" fmla="*/ 10515600 w 10515600"/>
              <a:gd name="connsiteY2" fmla="*/ 75691 h 75691"/>
              <a:gd name="connsiteX3" fmla="*/ 0 w 10515600"/>
              <a:gd name="connsiteY3" fmla="*/ 75691 h 75691"/>
              <a:gd name="connsiteX4" fmla="*/ 0 w 10515600"/>
              <a:gd name="connsiteY4" fmla="*/ 0 h 75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75691">
                <a:moveTo>
                  <a:pt x="0" y="0"/>
                </a:moveTo>
                <a:lnTo>
                  <a:pt x="10515600" y="0"/>
                </a:lnTo>
                <a:lnTo>
                  <a:pt x="10515600" y="75691"/>
                </a:lnTo>
                <a:lnTo>
                  <a:pt x="0" y="75691"/>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zh-CN" altLang="en-US" sz="400" kern="1200" dirty="0"/>
          </a:p>
        </p:txBody>
      </p:sp>
      <p:sp>
        <p:nvSpPr>
          <p:cNvPr id="8" name="任意多边形 7"/>
          <p:cNvSpPr/>
          <p:nvPr/>
        </p:nvSpPr>
        <p:spPr>
          <a:xfrm>
            <a:off x="838200" y="4716379"/>
            <a:ext cx="10515600" cy="1374181"/>
          </a:xfrm>
          <a:custGeom>
            <a:avLst/>
            <a:gdLst>
              <a:gd name="connsiteX0" fmla="*/ 0 w 10515600"/>
              <a:gd name="connsiteY0" fmla="*/ 349393 h 2096318"/>
              <a:gd name="connsiteX1" fmla="*/ 349393 w 10515600"/>
              <a:gd name="connsiteY1" fmla="*/ 0 h 2096318"/>
              <a:gd name="connsiteX2" fmla="*/ 10166207 w 10515600"/>
              <a:gd name="connsiteY2" fmla="*/ 0 h 2096318"/>
              <a:gd name="connsiteX3" fmla="*/ 10515600 w 10515600"/>
              <a:gd name="connsiteY3" fmla="*/ 349393 h 2096318"/>
              <a:gd name="connsiteX4" fmla="*/ 10515600 w 10515600"/>
              <a:gd name="connsiteY4" fmla="*/ 1746925 h 2096318"/>
              <a:gd name="connsiteX5" fmla="*/ 10166207 w 10515600"/>
              <a:gd name="connsiteY5" fmla="*/ 2096318 h 2096318"/>
              <a:gd name="connsiteX6" fmla="*/ 349393 w 10515600"/>
              <a:gd name="connsiteY6" fmla="*/ 2096318 h 2096318"/>
              <a:gd name="connsiteX7" fmla="*/ 0 w 10515600"/>
              <a:gd name="connsiteY7" fmla="*/ 1746925 h 2096318"/>
              <a:gd name="connsiteX8" fmla="*/ 0 w 10515600"/>
              <a:gd name="connsiteY8" fmla="*/ 349393 h 209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2096318">
                <a:moveTo>
                  <a:pt x="0" y="349393"/>
                </a:moveTo>
                <a:cubicBezTo>
                  <a:pt x="0" y="156429"/>
                  <a:pt x="156429" y="0"/>
                  <a:pt x="349393" y="0"/>
                </a:cubicBezTo>
                <a:lnTo>
                  <a:pt x="10166207" y="0"/>
                </a:lnTo>
                <a:cubicBezTo>
                  <a:pt x="10359171" y="0"/>
                  <a:pt x="10515600" y="156429"/>
                  <a:pt x="10515600" y="349393"/>
                </a:cubicBezTo>
                <a:lnTo>
                  <a:pt x="10515600" y="1746925"/>
                </a:lnTo>
                <a:cubicBezTo>
                  <a:pt x="10515600" y="1939889"/>
                  <a:pt x="10359171" y="2096318"/>
                  <a:pt x="10166207" y="2096318"/>
                </a:cubicBezTo>
                <a:lnTo>
                  <a:pt x="349393" y="2096318"/>
                </a:lnTo>
                <a:cubicBezTo>
                  <a:pt x="156429" y="2096318"/>
                  <a:pt x="0" y="1939889"/>
                  <a:pt x="0" y="1746925"/>
                </a:cubicBezTo>
                <a:lnTo>
                  <a:pt x="0" y="34939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1384" tIns="121384" rIns="121384" bIns="121384" numCol="1" spcCol="1270" anchor="ctr" anchorCtr="0">
            <a:noAutofit/>
          </a:bodyPr>
          <a:lstStyle/>
          <a:p>
            <a:pPr lvl="0" defTabSz="222250">
              <a:lnSpc>
                <a:spcPct val="90000"/>
              </a:lnSpc>
              <a:spcAft>
                <a:spcPct val="35000"/>
              </a:spcAft>
            </a:pPr>
            <a:r>
              <a:rPr lang="en-US" altLang="zh-CN" sz="3200" b="1" dirty="0" smtClean="0">
                <a:latin typeface="微软雅黑" pitchFamily="34" charset="-122"/>
                <a:ea typeface="微软雅黑" pitchFamily="34" charset="-122"/>
              </a:rPr>
              <a:t>2019</a:t>
            </a:r>
            <a:r>
              <a:rPr lang="zh-CN" altLang="en-US" sz="3200" b="1" dirty="0" smtClean="0">
                <a:latin typeface="微软雅黑" pitchFamily="34" charset="-122"/>
                <a:ea typeface="微软雅黑" pitchFamily="34" charset="-122"/>
              </a:rPr>
              <a:t>年度</a:t>
            </a:r>
            <a:r>
              <a:rPr lang="zh-CN" altLang="en-US" sz="3200" b="1" dirty="0">
                <a:latin typeface="微软雅黑" pitchFamily="34" charset="-122"/>
                <a:ea typeface="微软雅黑" pitchFamily="34" charset="-122"/>
              </a:rPr>
              <a:t>企业所得税汇算清缴期限为 </a:t>
            </a:r>
            <a:r>
              <a:rPr lang="en-US" altLang="zh-CN" sz="3200" b="1" dirty="0">
                <a:solidFill>
                  <a:srgbClr val="FF0000"/>
                </a:solidFill>
                <a:latin typeface="微软雅黑" pitchFamily="34" charset="-122"/>
                <a:ea typeface="微软雅黑" pitchFamily="34" charset="-122"/>
              </a:rPr>
              <a:t>2020 </a:t>
            </a:r>
            <a:r>
              <a:rPr lang="zh-CN" altLang="en-US" sz="3200" b="1" dirty="0">
                <a:solidFill>
                  <a:srgbClr val="FF0000"/>
                </a:solidFill>
                <a:latin typeface="微软雅黑" pitchFamily="34" charset="-122"/>
                <a:ea typeface="微软雅黑" pitchFamily="34" charset="-122"/>
              </a:rPr>
              <a:t>年 </a:t>
            </a:r>
            <a:r>
              <a:rPr lang="en-US" altLang="zh-CN" sz="3200" b="1" dirty="0">
                <a:solidFill>
                  <a:srgbClr val="FF0000"/>
                </a:solidFill>
                <a:latin typeface="微软雅黑" pitchFamily="34" charset="-122"/>
                <a:ea typeface="微软雅黑" pitchFamily="34" charset="-122"/>
              </a:rPr>
              <a:t>5 </a:t>
            </a:r>
            <a:r>
              <a:rPr lang="zh-CN" altLang="en-US" sz="3200" b="1" dirty="0">
                <a:solidFill>
                  <a:srgbClr val="FF0000"/>
                </a:solidFill>
                <a:latin typeface="微软雅黑" pitchFamily="34" charset="-122"/>
                <a:ea typeface="微软雅黑" pitchFamily="34" charset="-122"/>
              </a:rPr>
              <a:t>月 </a:t>
            </a:r>
            <a:r>
              <a:rPr lang="en-US" altLang="zh-CN" sz="3200" b="1" dirty="0">
                <a:solidFill>
                  <a:srgbClr val="FF0000"/>
                </a:solidFill>
                <a:latin typeface="微软雅黑" pitchFamily="34" charset="-122"/>
                <a:ea typeface="微软雅黑" pitchFamily="34" charset="-122"/>
              </a:rPr>
              <a:t>31 </a:t>
            </a:r>
            <a:r>
              <a:rPr lang="zh-CN" altLang="en-US" sz="3200" b="1" dirty="0">
                <a:solidFill>
                  <a:srgbClr val="FF0000"/>
                </a:solidFill>
                <a:latin typeface="微软雅黑" pitchFamily="34" charset="-122"/>
                <a:ea typeface="微软雅黑" pitchFamily="34" charset="-122"/>
              </a:rPr>
              <a:t>日</a:t>
            </a:r>
            <a:r>
              <a:rPr lang="zh-CN" altLang="en-US" sz="3200" b="1" dirty="0">
                <a:latin typeface="微软雅黑" pitchFamily="34" charset="-122"/>
                <a:ea typeface="微软雅黑" pitchFamily="34" charset="-122"/>
              </a:rPr>
              <a:t>。 </a:t>
            </a:r>
            <a:endParaRPr lang="zh-CN" altLang="en-US" sz="3200" b="1" kern="1200" dirty="0">
              <a:latin typeface="微软雅黑" pitchFamily="34" charset="-122"/>
              <a:ea typeface="微软雅黑" pitchFamily="34" charset="-122"/>
            </a:endParaRPr>
          </a:p>
        </p:txBody>
      </p:sp>
      <p:sp>
        <p:nvSpPr>
          <p:cNvPr id="9" name="任意多边形 8"/>
          <p:cNvSpPr/>
          <p:nvPr/>
        </p:nvSpPr>
        <p:spPr>
          <a:xfrm>
            <a:off x="838200" y="6107353"/>
            <a:ext cx="10515600" cy="65951"/>
          </a:xfrm>
          <a:custGeom>
            <a:avLst/>
            <a:gdLst>
              <a:gd name="connsiteX0" fmla="*/ 0 w 10515600"/>
              <a:gd name="connsiteY0" fmla="*/ 0 h 75691"/>
              <a:gd name="connsiteX1" fmla="*/ 10515600 w 10515600"/>
              <a:gd name="connsiteY1" fmla="*/ 0 h 75691"/>
              <a:gd name="connsiteX2" fmla="*/ 10515600 w 10515600"/>
              <a:gd name="connsiteY2" fmla="*/ 75691 h 75691"/>
              <a:gd name="connsiteX3" fmla="*/ 0 w 10515600"/>
              <a:gd name="connsiteY3" fmla="*/ 75691 h 75691"/>
              <a:gd name="connsiteX4" fmla="*/ 0 w 10515600"/>
              <a:gd name="connsiteY4" fmla="*/ 0 h 75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75691">
                <a:moveTo>
                  <a:pt x="0" y="0"/>
                </a:moveTo>
                <a:lnTo>
                  <a:pt x="10515600" y="0"/>
                </a:lnTo>
                <a:lnTo>
                  <a:pt x="10515600" y="75691"/>
                </a:lnTo>
                <a:lnTo>
                  <a:pt x="0" y="75691"/>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zh-CN" altLang="en-US" sz="400" kern="1200"/>
          </a:p>
        </p:txBody>
      </p:sp>
      <p:sp>
        <p:nvSpPr>
          <p:cNvPr id="3" name="矩形 2"/>
          <p:cNvSpPr/>
          <p:nvPr/>
        </p:nvSpPr>
        <p:spPr>
          <a:xfrm>
            <a:off x="7723718" y="116007"/>
            <a:ext cx="2418080" cy="808990"/>
          </a:xfrm>
          <a:prstGeom prst="rect">
            <a:avLst/>
          </a:prstGeom>
          <a:noFill/>
        </p:spPr>
        <p:txBody>
          <a:bodyPr wrap="none" lIns="91440" tIns="45720" rIns="91440" bIns="45720">
            <a:spAutoFit/>
          </a:bodyPr>
          <a:lstStyle/>
          <a:p>
            <a:pPr algn="ctr"/>
            <a:r>
              <a:rPr lang="zh-CN" altLang="zh-CN"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itchFamily="34" charset="-122"/>
                <a:ea typeface="微软雅黑" pitchFamily="34" charset="-122"/>
              </a:rPr>
              <a:t>汇算清缴</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Administrator\Desktop\微立体创业计划\002.png"/>
          <p:cNvPicPr>
            <a:picLocks noChangeAspect="1" noChangeArrowheads="1"/>
          </p:cNvPicPr>
          <p:nvPr/>
        </p:nvPicPr>
        <p:blipFill>
          <a:blip r:embed="rId2"/>
          <a:srcRect/>
          <a:stretch>
            <a:fillRect/>
          </a:stretch>
        </p:blipFill>
        <p:spPr bwMode="auto">
          <a:xfrm>
            <a:off x="4297363" y="1484313"/>
            <a:ext cx="3671887" cy="3673475"/>
          </a:xfrm>
          <a:prstGeom prst="rect">
            <a:avLst/>
          </a:prstGeom>
          <a:noFill/>
          <a:effectLst>
            <a:outerShdw blurRad="292100" dist="177800" dir="2460000" sx="99000" sy="99000" algn="l" rotWithShape="0">
              <a:prstClr val="black">
                <a:alpha val="39000"/>
              </a:prstClr>
            </a:outerShdw>
          </a:effectLst>
        </p:spPr>
      </p:pic>
      <p:sp>
        <p:nvSpPr>
          <p:cNvPr id="19" name="Freeform 5"/>
          <p:cNvSpPr/>
          <p:nvPr/>
        </p:nvSpPr>
        <p:spPr bwMode="auto">
          <a:xfrm rot="5400000">
            <a:off x="4279900" y="2035176"/>
            <a:ext cx="1095375" cy="97155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solidFill>
              <a:srgbClr val="FFFFFF"/>
            </a:solidFill>
          </a:ln>
          <a:effectLst>
            <a:outerShdw blurRad="444500" dist="152400" dir="2700000" algn="tl" rotWithShape="0">
              <a:prstClr val="black">
                <a:alpha val="30000"/>
              </a:prstClr>
            </a:outerShdw>
          </a:effectLst>
        </p:spPr>
        <p:txBody>
          <a:bodyPr/>
          <a:lstStyle/>
          <a:p>
            <a:pPr fontAlgn="auto">
              <a:spcBef>
                <a:spcPts val="0"/>
              </a:spcBef>
              <a:spcAft>
                <a:spcPts val="0"/>
              </a:spcAft>
              <a:defRPr/>
            </a:pPr>
            <a:endParaRPr lang="zh-CN" altLang="en-US" sz="1600" b="1">
              <a:latin typeface="微软雅黑" pitchFamily="34" charset="-122"/>
              <a:ea typeface="微软雅黑" pitchFamily="34" charset="-122"/>
            </a:endParaRPr>
          </a:p>
        </p:txBody>
      </p:sp>
      <p:sp>
        <p:nvSpPr>
          <p:cNvPr id="20" name="TextBox 7"/>
          <p:cNvSpPr>
            <a:spLocks noChangeArrowheads="1"/>
          </p:cNvSpPr>
          <p:nvPr/>
        </p:nvSpPr>
        <p:spPr bwMode="auto">
          <a:xfrm>
            <a:off x="4179888" y="2301875"/>
            <a:ext cx="1260475" cy="492125"/>
          </a:xfrm>
          <a:prstGeom prst="rect">
            <a:avLst/>
          </a:prstGeom>
          <a:noFill/>
          <a:ln w="9525">
            <a:noFill/>
            <a:miter lim="800000"/>
          </a:ln>
        </p:spPr>
        <p:txBody>
          <a:bodyPr lIns="0" tIns="0" rIns="0" bIns="0">
            <a:spAutoFit/>
          </a:bodyPr>
          <a:lstStyle/>
          <a:p>
            <a:pPr algn="ctr"/>
            <a:r>
              <a:rPr lang="en-US" altLang="zh-CN" sz="3200" b="1" dirty="0" smtClean="0">
                <a:solidFill>
                  <a:schemeClr val="bg1"/>
                </a:solidFill>
                <a:latin typeface="Impact MT Std"/>
                <a:ea typeface="微软雅黑" pitchFamily="34" charset="-122"/>
                <a:sym typeface="微软雅黑" pitchFamily="34" charset="-122"/>
              </a:rPr>
              <a:t>2</a:t>
            </a:r>
            <a:endParaRPr lang="en-US" altLang="zh-CN" sz="3200" b="1" dirty="0">
              <a:solidFill>
                <a:schemeClr val="bg1"/>
              </a:solidFill>
              <a:latin typeface="Impact MT Std"/>
              <a:ea typeface="微软雅黑" pitchFamily="34" charset="-122"/>
              <a:sym typeface="微软雅黑" pitchFamily="34" charset="-122"/>
            </a:endParaRPr>
          </a:p>
        </p:txBody>
      </p:sp>
      <p:pic>
        <p:nvPicPr>
          <p:cNvPr id="92" name="Picture 3" descr="C:\Users\Administrator\Desktop\微立体创业计划\002.png"/>
          <p:cNvPicPr>
            <a:picLocks noChangeAspect="1" noChangeArrowheads="1"/>
          </p:cNvPicPr>
          <p:nvPr/>
        </p:nvPicPr>
        <p:blipFill>
          <a:blip r:embed="rId2"/>
          <a:srcRect/>
          <a:stretch>
            <a:fillRect/>
          </a:stretch>
        </p:blipFill>
        <p:spPr bwMode="auto">
          <a:xfrm>
            <a:off x="757238" y="2833688"/>
            <a:ext cx="2447925" cy="2447925"/>
          </a:xfrm>
          <a:prstGeom prst="rect">
            <a:avLst/>
          </a:prstGeom>
          <a:noFill/>
          <a:effectLst>
            <a:outerShdw blurRad="292100" dist="177800" dir="2460000" sx="99000" sy="99000" algn="l" rotWithShape="0">
              <a:prstClr val="black">
                <a:alpha val="39000"/>
              </a:prstClr>
            </a:outerShdw>
          </a:effectLst>
        </p:spPr>
      </p:pic>
      <p:pic>
        <p:nvPicPr>
          <p:cNvPr id="91" name="Picture 3" descr="C:\Users\Administrator\Desktop\微立体创业计划\002.png"/>
          <p:cNvPicPr>
            <a:picLocks noChangeAspect="1" noChangeArrowheads="1"/>
          </p:cNvPicPr>
          <p:nvPr/>
        </p:nvPicPr>
        <p:blipFill>
          <a:blip r:embed="rId2"/>
          <a:srcRect/>
          <a:stretch>
            <a:fillRect/>
          </a:stretch>
        </p:blipFill>
        <p:spPr bwMode="auto">
          <a:xfrm>
            <a:off x="-334962" y="4547393"/>
            <a:ext cx="2447926" cy="2447925"/>
          </a:xfrm>
          <a:prstGeom prst="rect">
            <a:avLst/>
          </a:prstGeom>
          <a:noFill/>
          <a:effectLst>
            <a:outerShdw blurRad="292100" dist="177800" dir="2460000" sx="99000" sy="99000" algn="l" rotWithShape="0">
              <a:prstClr val="black">
                <a:alpha val="39000"/>
              </a:prstClr>
            </a:outerShdw>
          </a:effectLst>
        </p:spPr>
      </p:pic>
      <p:pic>
        <p:nvPicPr>
          <p:cNvPr id="93" name="Picture 3" descr="C:\Users\Administrator\Desktop\微立体创业计划\002.png"/>
          <p:cNvPicPr>
            <a:picLocks noChangeAspect="1" noChangeArrowheads="1"/>
          </p:cNvPicPr>
          <p:nvPr/>
        </p:nvPicPr>
        <p:blipFill>
          <a:blip r:embed="rId2"/>
          <a:srcRect/>
          <a:stretch>
            <a:fillRect/>
          </a:stretch>
        </p:blipFill>
        <p:spPr bwMode="auto">
          <a:xfrm>
            <a:off x="2012950" y="4497388"/>
            <a:ext cx="2547938" cy="2547937"/>
          </a:xfrm>
          <a:prstGeom prst="rect">
            <a:avLst/>
          </a:prstGeom>
          <a:noFill/>
          <a:effectLst>
            <a:outerShdw blurRad="292100" dist="177800" dir="2460000" sx="99000" sy="99000" algn="l" rotWithShape="0">
              <a:prstClr val="black">
                <a:alpha val="39000"/>
              </a:prstClr>
            </a:outerShdw>
          </a:effectLst>
        </p:spPr>
      </p:pic>
      <p:sp>
        <p:nvSpPr>
          <p:cNvPr id="5" name="矩形 4"/>
          <p:cNvSpPr>
            <a:spLocks noChangeArrowheads="1"/>
          </p:cNvSpPr>
          <p:nvPr/>
        </p:nvSpPr>
        <p:spPr bwMode="auto">
          <a:xfrm>
            <a:off x="5665788" y="4002088"/>
            <a:ext cx="833437" cy="49212"/>
          </a:xfrm>
          <a:prstGeom prst="rect">
            <a:avLst/>
          </a:prstGeom>
          <a:solidFill>
            <a:srgbClr val="0070C0"/>
          </a:solidFill>
          <a:ln w="25400" algn="ctr">
            <a:noFill/>
            <a:miter lim="800000"/>
          </a:ln>
        </p:spPr>
        <p:txBody>
          <a:bodyPr anchor="ctr"/>
          <a:lstStyle/>
          <a:p>
            <a:pPr algn="ctr"/>
            <a:endParaRPr lang="zh-CN" altLang="en-US">
              <a:ea typeface="微软雅黑" pitchFamily="34" charset="-122"/>
            </a:endParaRPr>
          </a:p>
        </p:txBody>
      </p:sp>
      <p:sp>
        <p:nvSpPr>
          <p:cNvPr id="21" name="文本框 163"/>
          <p:cNvSpPr txBox="1">
            <a:spLocks noChangeArrowheads="1"/>
          </p:cNvSpPr>
          <p:nvPr/>
        </p:nvSpPr>
        <p:spPr bwMode="auto">
          <a:xfrm>
            <a:off x="4792663" y="2660650"/>
            <a:ext cx="2705100" cy="1261884"/>
          </a:xfrm>
          <a:prstGeom prst="rect">
            <a:avLst/>
          </a:prstGeom>
          <a:noFill/>
          <a:ln w="9525">
            <a:noFill/>
            <a:miter lim="800000"/>
          </a:ln>
        </p:spPr>
        <p:txBody>
          <a:bodyPr>
            <a:spAutoFit/>
          </a:bodyPr>
          <a:lstStyle/>
          <a:p>
            <a:pPr algn="ctr"/>
            <a:r>
              <a:rPr lang="zh-CN" altLang="en-US" b="1" dirty="0">
                <a:solidFill>
                  <a:srgbClr val="7F7F7F"/>
                </a:solidFill>
                <a:latin typeface="微软雅黑" pitchFamily="34" charset="-122"/>
                <a:ea typeface="微软雅黑" pitchFamily="34" charset="-122"/>
                <a:cs typeface="Arial" pitchFamily="34" charset="0"/>
              </a:rPr>
              <a:t>第一部分  </a:t>
            </a:r>
            <a:endParaRPr lang="en-US" altLang="zh-CN" sz="2000" b="1" dirty="0">
              <a:solidFill>
                <a:srgbClr val="7F7F7F"/>
              </a:solidFill>
              <a:latin typeface="微软雅黑" pitchFamily="34" charset="-122"/>
              <a:ea typeface="微软雅黑" pitchFamily="34" charset="-122"/>
              <a:cs typeface="Arial" pitchFamily="34" charset="0"/>
            </a:endParaRPr>
          </a:p>
          <a:p>
            <a:pPr algn="ctr"/>
            <a:r>
              <a:rPr lang="zh-CN" altLang="en-US" sz="2800" b="1" dirty="0">
                <a:solidFill>
                  <a:schemeClr val="tx2"/>
                </a:solidFill>
                <a:latin typeface="微软雅黑" pitchFamily="34" charset="-122"/>
                <a:ea typeface="微软雅黑" pitchFamily="34" charset="-122"/>
              </a:rPr>
              <a:t>企业所得税法实施条例的修订</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2"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42" presetClass="entr" presetSubtype="0" fill="hold" nodeType="withEffect">
                                  <p:stCondLst>
                                    <p:cond delay="75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anim calcmode="lin" valueType="num">
                                      <p:cBhvr>
                                        <p:cTn id="23" dur="500" fill="hold"/>
                                        <p:tgtEl>
                                          <p:spTgt spid="92"/>
                                        </p:tgtEl>
                                        <p:attrNameLst>
                                          <p:attrName>ppt_x</p:attrName>
                                        </p:attrNameLst>
                                      </p:cBhvr>
                                      <p:tavLst>
                                        <p:tav tm="0">
                                          <p:val>
                                            <p:strVal val="#ppt_x"/>
                                          </p:val>
                                        </p:tav>
                                        <p:tav tm="100000">
                                          <p:val>
                                            <p:strVal val="#ppt_x"/>
                                          </p:val>
                                        </p:tav>
                                      </p:tavLst>
                                    </p:anim>
                                    <p:anim calcmode="lin" valueType="num">
                                      <p:cBhvr>
                                        <p:cTn id="24" dur="500" fill="hold"/>
                                        <p:tgtEl>
                                          <p:spTgt spid="9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anim calcmode="lin" valueType="num">
                                      <p:cBhvr>
                                        <p:cTn id="28" dur="500" fill="hold"/>
                                        <p:tgtEl>
                                          <p:spTgt spid="91"/>
                                        </p:tgtEl>
                                        <p:attrNameLst>
                                          <p:attrName>ppt_x</p:attrName>
                                        </p:attrNameLst>
                                      </p:cBhvr>
                                      <p:tavLst>
                                        <p:tav tm="0">
                                          <p:val>
                                            <p:strVal val="#ppt_x"/>
                                          </p:val>
                                        </p:tav>
                                        <p:tav tm="100000">
                                          <p:val>
                                            <p:strVal val="#ppt_x"/>
                                          </p:val>
                                        </p:tav>
                                      </p:tavLst>
                                    </p:anim>
                                    <p:anim calcmode="lin" valueType="num">
                                      <p:cBhvr>
                                        <p:cTn id="29" dur="5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anim calcmode="lin" valueType="num">
                                      <p:cBhvr>
                                        <p:cTn id="33" dur="500" fill="hold"/>
                                        <p:tgtEl>
                                          <p:spTgt spid="93"/>
                                        </p:tgtEl>
                                        <p:attrNameLst>
                                          <p:attrName>ppt_x</p:attrName>
                                        </p:attrNameLst>
                                      </p:cBhvr>
                                      <p:tavLst>
                                        <p:tav tm="0">
                                          <p:val>
                                            <p:strVal val="#ppt_x"/>
                                          </p:val>
                                        </p:tav>
                                        <p:tav tm="100000">
                                          <p:val>
                                            <p:strVal val="#ppt_x"/>
                                          </p:val>
                                        </p:tav>
                                      </p:tavLst>
                                    </p:anim>
                                    <p:anim calcmode="lin" valueType="num">
                                      <p:cBhvr>
                                        <p:cTn id="34" dur="500" fill="hold"/>
                                        <p:tgtEl>
                                          <p:spTgt spid="93"/>
                                        </p:tgtEl>
                                        <p:attrNameLst>
                                          <p:attrName>ppt_y</p:attrName>
                                        </p:attrNameLst>
                                      </p:cBhvr>
                                      <p:tavLst>
                                        <p:tav tm="0">
                                          <p:val>
                                            <p:strVal val="#ppt_y+.1"/>
                                          </p:val>
                                        </p:tav>
                                        <p:tav tm="100000">
                                          <p:val>
                                            <p:strVal val="#ppt_y"/>
                                          </p:val>
                                        </p:tav>
                                      </p:tavLst>
                                    </p:anim>
                                  </p:childTnLst>
                                </p:cTn>
                              </p:par>
                            </p:childTnLst>
                          </p:cTn>
                        </p:par>
                        <p:par>
                          <p:cTn id="35" fill="hold">
                            <p:stCondLst>
                              <p:cond delay="1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2250"/>
                            </p:stCondLst>
                            <p:childTnLst>
                              <p:par>
                                <p:cTn id="42" presetID="1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bldLvl="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77822" y="1803400"/>
            <a:ext cx="282575" cy="1016000"/>
          </a:xfrm>
          <a:prstGeom prst="rect">
            <a:avLst/>
          </a:prstGeom>
          <a:noFill/>
        </p:spPr>
        <p:txBody>
          <a:bodyPr vert="wordArtVert">
            <a:spAutoFit/>
          </a:bodyPr>
          <a:lstStyle/>
          <a:p>
            <a:pPr fontAlgn="auto">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54275" name="文本框 3"/>
          <p:cNvSpPr txBox="1">
            <a:spLocks noChangeArrowheads="1"/>
          </p:cNvSpPr>
          <p:nvPr/>
        </p:nvSpPr>
        <p:spPr bwMode="auto">
          <a:xfrm>
            <a:off x="922338" y="2667000"/>
            <a:ext cx="10880725" cy="422275"/>
          </a:xfrm>
          <a:prstGeom prst="rect">
            <a:avLst/>
          </a:prstGeom>
          <a:noFill/>
          <a:ln w="9525">
            <a:noFill/>
            <a:miter lim="800000"/>
          </a:ln>
        </p:spPr>
        <p:txBody>
          <a:bodyPr>
            <a:spAutoFit/>
          </a:bodyPr>
          <a:lstStyle/>
          <a:p>
            <a:pPr>
              <a:lnSpc>
                <a:spcPct val="120000"/>
              </a:lnSpc>
            </a:pPr>
            <a:r>
              <a:rPr lang="en-US" altLang="zh-CN">
                <a:solidFill>
                  <a:srgbClr val="000000"/>
                </a:solidFill>
                <a:latin typeface="微软雅黑" pitchFamily="34" charset="-122"/>
                <a:ea typeface="微软雅黑" pitchFamily="34" charset="-122"/>
                <a:sym typeface="微软雅黑" pitchFamily="34" charset="-122"/>
              </a:rPr>
              <a:t>     </a:t>
            </a:r>
            <a:endParaRPr lang="zh-CN" altLang="en-US"/>
          </a:p>
        </p:txBody>
      </p:sp>
      <p:sp>
        <p:nvSpPr>
          <p:cNvPr id="54278" name="矩形 7"/>
          <p:cNvSpPr>
            <a:spLocks noChangeArrowheads="1"/>
          </p:cNvSpPr>
          <p:nvPr/>
        </p:nvSpPr>
        <p:spPr bwMode="auto">
          <a:xfrm>
            <a:off x="0" y="1222869"/>
            <a:ext cx="12062012" cy="3970318"/>
          </a:xfrm>
          <a:prstGeom prst="rect">
            <a:avLst/>
          </a:prstGeom>
          <a:noFill/>
          <a:ln w="38100">
            <a:solidFill>
              <a:schemeClr val="accent4">
                <a:lumMod val="60000"/>
                <a:lumOff val="40000"/>
              </a:schemeClr>
            </a:solidFill>
            <a:prstDash val="sysDash"/>
            <a:miter lim="800000"/>
          </a:ln>
          <a:effectLst>
            <a:glow rad="101600">
              <a:schemeClr val="accent4">
                <a:satMod val="175000"/>
                <a:alpha val="40000"/>
              </a:schemeClr>
            </a:glow>
          </a:effectLst>
        </p:spPr>
        <p:txBody>
          <a:bodyPr wrap="square">
            <a:spAutoFit/>
          </a:bodyPr>
          <a:lstStyle/>
          <a:p>
            <a:pPr algn="ctr"/>
            <a:r>
              <a:rPr lang="zh-CN" altLang="en-US" sz="2800" b="1" dirty="0">
                <a:solidFill>
                  <a:srgbClr val="FF0000"/>
                </a:solidFill>
                <a:latin typeface="微软雅黑" pitchFamily="34" charset="-122"/>
                <a:ea typeface="微软雅黑" pitchFamily="34" charset="-122"/>
              </a:rPr>
              <a:t>中华人民共和国国务院令第</a:t>
            </a:r>
            <a:r>
              <a:rPr lang="en-US" altLang="zh-CN" sz="2800" b="1" dirty="0">
                <a:solidFill>
                  <a:srgbClr val="FF0000"/>
                </a:solidFill>
                <a:latin typeface="微软雅黑" pitchFamily="34" charset="-122"/>
                <a:ea typeface="微软雅黑" pitchFamily="34" charset="-122"/>
              </a:rPr>
              <a:t>714</a:t>
            </a:r>
            <a:r>
              <a:rPr lang="zh-CN" altLang="en-US" sz="2800" b="1" dirty="0">
                <a:solidFill>
                  <a:srgbClr val="FF0000"/>
                </a:solidFill>
                <a:latin typeface="微软雅黑" pitchFamily="34" charset="-122"/>
                <a:ea typeface="微软雅黑" pitchFamily="34" charset="-122"/>
              </a:rPr>
              <a:t>号</a:t>
            </a:r>
          </a:p>
          <a:p>
            <a:endParaRPr lang="zh-CN" altLang="en-US" sz="2800" b="1" dirty="0">
              <a:latin typeface="微软雅黑" pitchFamily="34" charset="-122"/>
              <a:ea typeface="微软雅黑" pitchFamily="34" charset="-122"/>
            </a:endParaRPr>
          </a:p>
          <a:p>
            <a:r>
              <a:rPr lang="zh-CN" altLang="en-US" sz="2800" b="1" dirty="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现</a:t>
            </a:r>
            <a:r>
              <a:rPr lang="zh-CN" altLang="en-US" sz="2800" b="1" dirty="0">
                <a:latin typeface="微软雅黑" pitchFamily="34" charset="-122"/>
                <a:ea typeface="微软雅黑" pitchFamily="34" charset="-122"/>
              </a:rPr>
              <a:t>公布</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国务院关于修改部分行政法规的决定</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，自公布之日起施行。</a:t>
            </a:r>
          </a:p>
          <a:p>
            <a:endParaRPr lang="zh-CN" altLang="en-US" sz="2800" b="1" dirty="0">
              <a:latin typeface="微软雅黑" pitchFamily="34" charset="-122"/>
              <a:ea typeface="微软雅黑" pitchFamily="34" charset="-122"/>
            </a:endParaRPr>
          </a:p>
          <a:p>
            <a:pPr algn="r"/>
            <a:r>
              <a:rPr lang="zh-CN" altLang="en-US" sz="2800" b="1" dirty="0">
                <a:latin typeface="微软雅黑" pitchFamily="34" charset="-122"/>
                <a:ea typeface="微软雅黑" pitchFamily="34" charset="-122"/>
              </a:rPr>
              <a:t>                                                                                                             总　理　李克强</a:t>
            </a:r>
            <a:endParaRPr lang="en-US" altLang="zh-CN" sz="2800" b="1" dirty="0">
              <a:latin typeface="微软雅黑" pitchFamily="34" charset="-122"/>
              <a:ea typeface="微软雅黑" pitchFamily="34" charset="-122"/>
            </a:endParaRPr>
          </a:p>
          <a:p>
            <a:pPr algn="r"/>
            <a:r>
              <a:rPr lang="en-US" altLang="zh-CN" sz="2800" b="1" dirty="0">
                <a:latin typeface="微软雅黑" pitchFamily="34" charset="-122"/>
                <a:ea typeface="微软雅黑" pitchFamily="34" charset="-122"/>
              </a:rPr>
              <a:t>                                                                                                              2019</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4</a:t>
            </a:r>
            <a:r>
              <a:rPr lang="zh-CN" altLang="en-US" sz="2800" b="1" dirty="0">
                <a:latin typeface="微软雅黑" pitchFamily="34" charset="-122"/>
                <a:ea typeface="微软雅黑" pitchFamily="34" charset="-122"/>
              </a:rPr>
              <a:t>月</a:t>
            </a:r>
            <a:r>
              <a:rPr lang="en-US" altLang="zh-CN" sz="2800" b="1" dirty="0">
                <a:latin typeface="微软雅黑" pitchFamily="34" charset="-122"/>
                <a:ea typeface="微软雅黑" pitchFamily="34" charset="-122"/>
              </a:rPr>
              <a:t>23</a:t>
            </a:r>
            <a:r>
              <a:rPr lang="zh-CN" altLang="en-US" sz="2800" b="1" dirty="0">
                <a:latin typeface="微软雅黑" pitchFamily="34" charset="-122"/>
                <a:ea typeface="微软雅黑" pitchFamily="34" charset="-122"/>
              </a:rPr>
              <a:t>日</a:t>
            </a:r>
          </a:p>
          <a:p>
            <a:endParaRPr lang="zh-CN" altLang="en-US" sz="2800" dirty="0">
              <a:solidFill>
                <a:srgbClr val="00B050"/>
              </a:solidFill>
            </a:endParaRPr>
          </a:p>
        </p:txBody>
      </p:sp>
      <p:sp>
        <p:nvSpPr>
          <p:cNvPr id="54279" name="矩形 9"/>
          <p:cNvSpPr>
            <a:spLocks noChangeArrowheads="1"/>
          </p:cNvSpPr>
          <p:nvPr/>
        </p:nvSpPr>
        <p:spPr bwMode="auto">
          <a:xfrm>
            <a:off x="427513" y="5549683"/>
            <a:ext cx="11459688" cy="954107"/>
          </a:xfrm>
          <a:prstGeom prst="rect">
            <a:avLst/>
          </a:prstGeom>
          <a:noFill/>
          <a:ln w="9525">
            <a:noFill/>
            <a:miter lim="800000"/>
          </a:ln>
        </p:spPr>
        <p:txBody>
          <a:bodyPr wrap="square">
            <a:spAutoFit/>
          </a:bodyPr>
          <a:lstStyle/>
          <a:p>
            <a:r>
              <a:rPr lang="zh-CN" altLang="en-US" sz="2800" b="1" dirty="0" smtClean="0">
                <a:latin typeface="微软雅黑" pitchFamily="34" charset="-122"/>
                <a:ea typeface="微软雅黑" pitchFamily="34" charset="-122"/>
              </a:rPr>
              <a:t>其中，</a:t>
            </a:r>
            <a:r>
              <a:rPr lang="en-US" altLang="zh-CN" sz="2800" b="1" dirty="0" smtClean="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企业所得税法实施条例</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修订了四个条款</a:t>
            </a:r>
            <a:r>
              <a:rPr lang="zh-CN" altLang="en-US" sz="2800" b="1" dirty="0">
                <a:latin typeface="微软雅黑" pitchFamily="34" charset="-122"/>
                <a:ea typeface="微软雅黑" pitchFamily="34" charset="-122"/>
              </a:rPr>
              <a:t>，其中三个条款涉及公益性捐赠扣除事项。</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wipe(left)">
                                      <p:cBhvr>
                                        <p:cTn id="7"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41_3*m_h_i*1_1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8910"/>
  <p:tag name="KSO_WM_TEMPLATE_THUMBS_INDEX" val="1"/>
  <p:tag name="KSO_WM_SLIDE_ID" val="diagram20198910_1"/>
  <p:tag name="KSO_WM_TEMPLATE_SUBCATEGORY" val="0"/>
  <p:tag name="KSO_WM_SLIDE_TYPE" val="text"/>
  <p:tag name="KSO_WM_SLIDE_SUBTYPE" val="diag"/>
  <p:tag name="KSO_WM_SLIDE_ITEM_CNT" val="6"/>
  <p:tag name="KSO_WM_SLIDE_INDEX" val="1"/>
  <p:tag name="KSO_WM_SLIDE_SIZE" val="823*334.562"/>
  <p:tag name="KSO_WM_SLIDE_POSITION" val="68.5*145.787"/>
  <p:tag name="KSO_WM_DIAGRAM_GROUP_CODE" val="r1-1"/>
  <p:tag name="KSO_WM_SLIDE_DIAGTYPE" val="r"/>
  <p:tag name="KSO_WM_TAG_VERSION" val="1.0"/>
  <p:tag name="KSO_WM_SLIDE_LAYOUT" val="a_b_r"/>
  <p:tag name="KSO_WM_SLIDE_LAYOUT_CNT" val="1_1_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3"/>
  <p:tag name="KSO_WM_UNIT_ID" val="diagram20198910_1*r_i*1_23"/>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
  <p:tag name="KSO_WM_UNIT_ID" val="diagram20198910_1*r_i*1_1"/>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6"/>
  <p:tag name="KSO_WM_UNI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0"/>
  <p:tag name="KSO_WM_UNIT_DIAGRAM_ISNUMVISUAL" val="0"/>
  <p:tag name="KSO_WM_UNIT_DIAGRAM_ISREFERUNIT" val="0"/>
  <p:tag name="KSO_WM_DIAGRAM_GROUP_CODE" val="r1-1"/>
  <p:tag name="KSO_WM_UNIT_TYPE" val="r_t"/>
  <p:tag name="KSO_WM_UNIT_INDEX" val="1_1"/>
  <p:tag name="KSO_WM_UNIT_ID" val="diagram20198910_1*r_t*1_1"/>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PRESET_TEXT" val="品牌A"/>
  <p:tag name="KSO_WM_UNIT_TEXT_FILL_FORE_SCHEMECOLOR_INDEX" val="14"/>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6"/>
  <p:tag name="KSO_WM_UNIT_ID" val="diagram20198910_1*r_i*1_6"/>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6"/>
  <p:tag name="KSO_WM_UNI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0"/>
  <p:tag name="KSO_WM_UNIT_DIAGRAM_ISNUMVISUAL" val="0"/>
  <p:tag name="KSO_WM_UNIT_DIAGRAM_ISREFERUNIT" val="0"/>
  <p:tag name="KSO_WM_DIAGRAM_GROUP_CODE" val="r1-1"/>
  <p:tag name="KSO_WM_UNIT_TYPE" val="r_t"/>
  <p:tag name="KSO_WM_UNIT_INDEX" val="1_2"/>
  <p:tag name="KSO_WM_UNIT_ID" val="diagram20198910_1*r_t*1_2"/>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PRESET_TEXT" val="品牌B"/>
  <p:tag name="KSO_WM_UNIT_TEXT_FILL_FORE_SCHEMECOLOR_INDEX" val="14"/>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1"/>
  <p:tag name="KSO_WM_UNIT_ID" val="diagram20198910_1*r_i*1_11"/>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6"/>
  <p:tag name="KSO_WM_UNI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NOCLEAR" val="0"/>
  <p:tag name="KSO_WM_UNIT_VALUE" val="3"/>
  <p:tag name="KSO_WM_UNIT_HIGHLIGHT" val="0"/>
  <p:tag name="KSO_WM_UNIT_COMPATIBLE" val="0"/>
  <p:tag name="KSO_WM_UNIT_DIAGRAM_ISNUMVISUAL" val="0"/>
  <p:tag name="KSO_WM_UNIT_DIAGRAM_ISREFERUNIT" val="0"/>
  <p:tag name="KSO_WM_DIAGRAM_GROUP_CODE" val="r1-1"/>
  <p:tag name="KSO_WM_UNIT_TYPE" val="r_t"/>
  <p:tag name="KSO_WM_UNIT_INDEX" val="1_3"/>
  <p:tag name="KSO_WM_UNIT_ID" val="diagram20198910_1*r_t*1_3"/>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PRESET_TEXT" val="品牌C"/>
  <p:tag name="KSO_WM_UNIT_TEXT_FILL_FORE_SCHEMECOLOR_INDEX" val="14"/>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
  <p:tag name="KSO_WM_UNIT_ID" val="diagram20198910_1*r_i*1_2"/>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5"/>
  <p:tag name="KSO_WM_UNI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20198910_1*r_v*1_1"/>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PRESET_TEXT" val="1996"/>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41_3*m_h_i*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7"/>
  <p:tag name="KSO_WM_UNIT_ID" val="diagram20198910_1*r_i*1_7"/>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5"/>
  <p:tag name="KSO_WM_UNI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20198910_1*r_v*1_2"/>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PRESET_TEXT" val="1999"/>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2"/>
  <p:tag name="KSO_WM_UNIT_ID" val="diagram20198910_1*r_i*1_12"/>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5"/>
  <p:tag name="KSO_WM_UNI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v"/>
  <p:tag name="KSO_WM_UNIT_INDEX" val="1_3"/>
  <p:tag name="KSO_WM_UNIT_ID" val="diagram20198910_1*r_v*1_3"/>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PRESET_TEXT" val="2004"/>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0"/>
  <p:tag name="KSO_WM_UNIT_ID" val="diagram20198910_1*r_i*1_20"/>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1"/>
  <p:tag name="KSO_WM_UNIT_ID" val="diagram20198910_1*r_i*1_21"/>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2"/>
  <p:tag name="KSO_WM_UNIT_ID" val="diagram20198910_1*r_i*1_22"/>
  <p:tag name="KSO_WM_TEMPLATE_CATEGORY" val="diagram"/>
  <p:tag name="KSO_WM_TEMPLATE_INDEX" val="20198910"/>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SLIDE_TIMELINE_TYPE" val="single"/>
  <p:tag name="KSO_WM_SLIDE_MODEL_TYPE" val="timeline"/>
  <p:tag name="KSO_WM_SLIDE_TIMELINE_MINITEMS" val="2"/>
  <p:tag name="KSO_WM_SLIDE_TIMELINE_MAXITEMS" val="3"/>
  <p:tag name="KSO_WM_SLIDE_ID" val="diagram20191580_2"/>
  <p:tag name="KSO_WM_SLIDE_TYPE" val="text"/>
  <p:tag name="KSO_WM_SLIDE_SUBTYPE" val="diag"/>
  <p:tag name="KSO_WM_SLIDE_ITEM_CNT" val="3"/>
  <p:tag name="KSO_WM_SLIDE_INDEX" val="2"/>
  <p:tag name="KSO_WM_SLIDE_SIZE" val="698.094*238.341"/>
  <p:tag name="KSO_WM_SLIDE_POSITION" val="122.338*196.858"/>
  <p:tag name="KSO_WM_DIAGRAM_GROUP_CODE" val="m1-1"/>
  <p:tag name="KSO_WM_SLIDE_DIAGTYPE" val="m"/>
  <p:tag name="KSO_WM_TAG_VERSION" val="1.0"/>
  <p:tag name="KSO_WM_BEAUTIFY_FLAG" val="#wm#"/>
  <p:tag name="KSO_WM_TEMPLATE_CATEGORY" val="diagram"/>
  <p:tag name="KSO_WM_TEMPLATE_INDEX" val="20191580"/>
  <p:tag name="KSO_WM_SLIDE_LAYOUT" val="a_m"/>
  <p:tag name="KSO_WM_SLIDE_LAYOUT_CNT" val="1_1"/>
  <p:tag name="KSO_WM_TEMPLATE_SUBCATEGORY" val="0"/>
</p:tagLst>
</file>

<file path=ppt/tags/tag28.xml><?xml version="1.0" encoding="utf-8"?>
<p:tagLst xmlns:a="http://schemas.openxmlformats.org/drawingml/2006/main" xmlns:r="http://schemas.openxmlformats.org/officeDocument/2006/relationships" xmlns:p="http://schemas.openxmlformats.org/presentationml/2006/main">
  <p:tag name="KSO_WM_UNIT_TIMELINE_IDINGROUP" val="1"/>
  <p:tag name="KSO_WM_UNIT_TIMELINE_EMPHASIS_ID" val="3"/>
  <p:tag name="KSO_WM_UNIT_HIGHLIGHT" val="0"/>
  <p:tag name="KSO_WM_UNIT_COMPATIBLE" val="0"/>
  <p:tag name="KSO_WM_DIAGRAM_GROUP_CODE" val="m1-1"/>
  <p:tag name="KSO_WM_UNIT_TYPE" val="m_h_h_i"/>
  <p:tag name="KSO_WM_UNIT_INDEX" val="1_1_1_1"/>
  <p:tag name="KSO_WM_UNIT_ID" val="diagram20191580_2*m_h_h_i*1_1_1_1"/>
  <p:tag name="KSO_WM_TEMPLATE_CATEGORY" val="diagram"/>
  <p:tag name="KSO_WM_TEMPLATE_INDEX" val="20191580"/>
  <p:tag name="KSO_WM_UNIT_LAYERLEVEL" val="1_1_1_1"/>
  <p:tag name="KSO_WM_TAG_VERSION" val="1.0"/>
  <p:tag name="KSO_WM_BEAUTIFY_FLAG" val="#wm#"/>
  <p:tag name="KSO_WM_UNIT_DIAGRAM_ISNUMVISUAL" val="0"/>
  <p:tag name="KSO_WM_UNIT_DIAGRAM_ISREFERUNIT" val="0"/>
  <p:tag name="KSO_WM_UNIT_LINE_FORE_SCHEMECOLOR_INDEX" val="5"/>
  <p:tag name="KSO_WM_UNIT_LINE_FILL_TYPE" val="2"/>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VALUE" val="24"/>
  <p:tag name="KSO_WM_UNIT_HIGHLIGHT" val="0"/>
  <p:tag name="KSO_WM_UNIT_COMPATIBLE" val="0"/>
  <p:tag name="KSO_WM_DIAGRAM_GROUP_CODE" val="m1-1"/>
  <p:tag name="KSO_WM_UNIT_TYPE" val="m_h_h_f"/>
  <p:tag name="KSO_WM_UNIT_INDEX" val="1_1_1_1"/>
  <p:tag name="KSO_WM_UNIT_ID" val="diagram20191580_2*m_h_h_f*1_1_1_1"/>
  <p:tag name="KSO_WM_TEMPLATE_CATEGORY" val="diagram"/>
  <p:tag name="KSO_WM_TEMPLATE_INDEX" val="20191580"/>
  <p:tag name="KSO_WM_UNIT_LAYERLEVEL" val="1_1_1_1"/>
  <p:tag name="KSO_WM_TAG_VERSION" val="1.0"/>
  <p:tag name="KSO_WM_BEAUTIFY_FLAG" val="#wm#"/>
  <p:tag name="KSO_WM_UNIT_PRESET_TEXT" val="简单地描述该时间点发生的一些事件"/>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41_3*m_h_i*1_3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TIMELINE_IDINGROUP" val="3"/>
  <p:tag name="KSO_WM_UNIT_TIMELINE_EMPHASIS_ID" val="3"/>
  <p:tag name="KSO_WM_UNIT_ISCONTENTSTITLE" val="0"/>
  <p:tag name="KSO_WM_UNIT_VALUE" val="2"/>
  <p:tag name="KSO_WM_UNIT_HIGHLIGHT" val="0"/>
  <p:tag name="KSO_WM_UNIT_COMPATIBLE" val="0"/>
  <p:tag name="KSO_WM_DIAGRAM_GROUP_CODE" val="m1-1"/>
  <p:tag name="KSO_WM_UNIT_TYPE" val="m_h_a"/>
  <p:tag name="KSO_WM_UNIT_INDEX" val="1_1_1"/>
  <p:tag name="KSO_WM_UNIT_ID" val="diagram20191580_2*m_h_a*1_1_1"/>
  <p:tag name="KSO_WM_TEMPLATE_CATEGORY" val="diagram"/>
  <p:tag name="KSO_WM_TEMPLATE_INDEX" val="20191580"/>
  <p:tag name="KSO_WM_UNIT_LAYERLEVEL" val="1_1_1"/>
  <p:tag name="KSO_WM_TAG_VERSION" val="1.0"/>
  <p:tag name="KSO_WM_BEAUTIFY_FLAG" val="#wm#"/>
  <p:tag name="KSO_WM_UNIT_PRESET_TEXT" val="2017"/>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TIMELINE_IDINGROUP" val="4"/>
  <p:tag name="KSO_WM_UNIT_TIMELINE_EMPHASIS_ID" val="4"/>
  <p:tag name="KSO_WM_UNIT_HIGHLIGHT" val="0"/>
  <p:tag name="KSO_WM_UNIT_COMPATIBLE" val="0"/>
  <p:tag name="KSO_WM_DIAGRAM_GROUP_CODE" val="m1-1"/>
  <p:tag name="KSO_WM_UNIT_TYPE" val="m_h_i"/>
  <p:tag name="KSO_WM_UNIT_INDEX" val="1_1_1"/>
  <p:tag name="KSO_WM_UNIT_ID" val="diagram20191580_2*m_h_i*1_1_1"/>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TIMELINE_IDINGROUP" val="5"/>
  <p:tag name="KSO_WM_UNIT_TIMELINE_EMPHASIS_ID" val="5"/>
  <p:tag name="KSO_WM_UNIT_HIGHLIGHT" val="0"/>
  <p:tag name="KSO_WM_UNIT_COMPATIBLE" val="0"/>
  <p:tag name="KSO_WM_DIAGRAM_GROUP_CODE" val="m1-1"/>
  <p:tag name="KSO_WM_UNIT_TYPE" val="m_h_i"/>
  <p:tag name="KSO_WM_UNIT_INDEX" val="1_1_2"/>
  <p:tag name="KSO_WM_UNIT_ID" val="diagram20191580_2*m_h_i*1_1_2"/>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LINE_FORE_SCHEMECOLOR_INDEX" val="5"/>
  <p:tag name="KSO_WM_UNIT_LINE_FILL_TYPE" val="2"/>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TIMELINE_IDINGROUP" val="6"/>
  <p:tag name="KSO_WM_UNIT_TIMELINE_EMPHASIS_ID" val="6"/>
  <p:tag name="KSO_WM_UNIT_HIGHLIGHT" val="0"/>
  <p:tag name="KSO_WM_UNIT_COMPATIBLE" val="0"/>
  <p:tag name="KSO_WM_DIAGRAM_GROUP_CODE" val="m1-1"/>
  <p:tag name="KSO_WM_UNIT_TYPE" val="m_h_i"/>
  <p:tag name="KSO_WM_UNIT_INDEX" val="1_1_3"/>
  <p:tag name="KSO_WM_UNIT_ID" val="diagram20191580_2*m_h_i*1_1_3"/>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TIMELINE_IDINGROUP" val="7"/>
  <p:tag name="KSO_WM_UNIT_TIMELINE_EMPHASIS_ID" val="7"/>
  <p:tag name="KSO_WM_UNIT_ISCONTENTSTITLE" val="0"/>
  <p:tag name="KSO_WM_UNIT_VALUE" val="7"/>
  <p:tag name="KSO_WM_UNIT_HIGHLIGHT" val="0"/>
  <p:tag name="KSO_WM_UNIT_COMPATIBLE" val="0"/>
  <p:tag name="KSO_WM_DIAGRAM_GROUP_CODE" val="m1-1"/>
  <p:tag name="KSO_WM_UNIT_TYPE" val="m_h_h_a"/>
  <p:tag name="KSO_WM_UNIT_INDEX" val="1_1_1_1"/>
  <p:tag name="KSO_WM_UNIT_ID" val="diagram20191580_2*m_h_h_a*1_1_1_1"/>
  <p:tag name="KSO_WM_TEMPLATE_CATEGORY" val="diagram"/>
  <p:tag name="KSO_WM_TEMPLATE_INDEX" val="20191580"/>
  <p:tag name="KSO_WM_UNIT_LAYERLEVEL" val="1_1_1_1"/>
  <p:tag name="KSO_WM_TAG_VERSION" val="1.0"/>
  <p:tag name="KSO_WM_BEAUTIFY_FLAG" val="#wm#"/>
  <p:tag name="KSO_WM_UNIT_PRESET_TEXT" val="事件内容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TIMELINE_IDINGROUP" val="1"/>
  <p:tag name="KSO_WM_UNIT_TIMELINE_EMPHASIS_ID" val="1"/>
  <p:tag name="KSO_WM_UNIT_HIGHLIGHT" val="0"/>
  <p:tag name="KSO_WM_UNIT_COMPATIBLE" val="0"/>
  <p:tag name="KSO_WM_DIAGRAM_GROUP_CODE" val="m1-1"/>
  <p:tag name="KSO_WM_UNIT_TYPE" val="m_h_i"/>
  <p:tag name="KSO_WM_UNIT_INDEX" val="1_2_4"/>
  <p:tag name="KSO_WM_UNIT_ID" val="diagram20191580_2*m_h_i*1_2_4"/>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VALUE" val="24"/>
  <p:tag name="KSO_WM_UNIT_HIGHLIGHT" val="0"/>
  <p:tag name="KSO_WM_UNIT_COMPATIBLE" val="0"/>
  <p:tag name="KSO_WM_DIAGRAM_GROUP_CODE" val="m1-1"/>
  <p:tag name="KSO_WM_UNIT_TYPE" val="m_h_h_f"/>
  <p:tag name="KSO_WM_UNIT_INDEX" val="1_2_1_1"/>
  <p:tag name="KSO_WM_UNIT_ID" val="diagram20191580_2*m_h_h_f*1_2_1_1"/>
  <p:tag name="KSO_WM_TEMPLATE_CATEGORY" val="diagram"/>
  <p:tag name="KSO_WM_TEMPLATE_INDEX" val="20191580"/>
  <p:tag name="KSO_WM_UNIT_LAYERLEVEL" val="1_1_1_1"/>
  <p:tag name="KSO_WM_TAG_VERSION" val="1.0"/>
  <p:tag name="KSO_WM_BEAUTIFY_FLAG" val="#wm#"/>
  <p:tag name="KSO_WM_UNIT_PRESET_TEXT" val="简单地描述该时间点发生的一些事件"/>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TIMELINE_IDINGROUP" val="3"/>
  <p:tag name="KSO_WM_UNIT_TIMELINE_EMPHASIS_ID" val="3"/>
  <p:tag name="KSO_WM_UNIT_ISCONTENTSTITLE" val="0"/>
  <p:tag name="KSO_WM_UNIT_VALUE" val="2"/>
  <p:tag name="KSO_WM_UNIT_HIGHLIGHT" val="0"/>
  <p:tag name="KSO_WM_UNIT_COMPATIBLE" val="0"/>
  <p:tag name="KSO_WM_DIAGRAM_GROUP_CODE" val="m1-1"/>
  <p:tag name="KSO_WM_UNIT_TYPE" val="m_h_a"/>
  <p:tag name="KSO_WM_UNIT_INDEX" val="1_2_1"/>
  <p:tag name="KSO_WM_UNIT_ID" val="diagram20191580_2*m_h_a*1_2_1"/>
  <p:tag name="KSO_WM_TEMPLATE_CATEGORY" val="diagram"/>
  <p:tag name="KSO_WM_TEMPLATE_INDEX" val="20191580"/>
  <p:tag name="KSO_WM_UNIT_LAYERLEVEL" val="1_1_1"/>
  <p:tag name="KSO_WM_TAG_VERSION" val="1.0"/>
  <p:tag name="KSO_WM_BEAUTIFY_FLAG" val="#wm#"/>
  <p:tag name="KSO_WM_UNIT_PRESET_TEXT" val="2018"/>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TIMELINE_IDINGROUP" val="4"/>
  <p:tag name="KSO_WM_UNIT_TIMELINE_EMPHASIS_ID" val="4"/>
  <p:tag name="KSO_WM_UNIT_HIGHLIGHT" val="0"/>
  <p:tag name="KSO_WM_UNIT_COMPATIBLE" val="0"/>
  <p:tag name="KSO_WM_DIAGRAM_GROUP_CODE" val="m1-1"/>
  <p:tag name="KSO_WM_UNIT_TYPE" val="m_h_i"/>
  <p:tag name="KSO_WM_UNIT_INDEX" val="1_2_1"/>
  <p:tag name="KSO_WM_UNIT_ID" val="diagram20191580_2*m_h_i*1_2_1"/>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TIMELINE_IDINGROUP" val="5"/>
  <p:tag name="KSO_WM_UNIT_TIMELINE_EMPHASIS_ID" val="5"/>
  <p:tag name="KSO_WM_UNIT_HIGHLIGHT" val="0"/>
  <p:tag name="KSO_WM_UNIT_COMPATIBLE" val="0"/>
  <p:tag name="KSO_WM_DIAGRAM_GROUP_CODE" val="m1-1"/>
  <p:tag name="KSO_WM_UNIT_TYPE" val="m_h_i"/>
  <p:tag name="KSO_WM_UNIT_INDEX" val="1_2_2"/>
  <p:tag name="KSO_WM_UNIT_ID" val="diagram20191580_2*m_h_i*1_2_2"/>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99041_3*m_h_z*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TIMELINE_IDINGROUP" val="6"/>
  <p:tag name="KSO_WM_UNIT_TIMELINE_EMPHASIS_ID" val="6"/>
  <p:tag name="KSO_WM_UNIT_HIGHLIGHT" val="0"/>
  <p:tag name="KSO_WM_UNIT_COMPATIBLE" val="0"/>
  <p:tag name="KSO_WM_DIAGRAM_GROUP_CODE" val="m1-1"/>
  <p:tag name="KSO_WM_UNIT_TYPE" val="m_h_i"/>
  <p:tag name="KSO_WM_UNIT_INDEX" val="1_2_3"/>
  <p:tag name="KSO_WM_UNIT_ID" val="diagram20191580_2*m_h_i*1_2_3"/>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TIMELINE_IDINGROUP" val="7"/>
  <p:tag name="KSO_WM_UNIT_TIMELINE_EMPHASIS_ID" val="7"/>
  <p:tag name="KSO_WM_UNIT_ISCONTENTSTITLE" val="0"/>
  <p:tag name="KSO_WM_UNIT_VALUE" val="7"/>
  <p:tag name="KSO_WM_UNIT_HIGHLIGHT" val="0"/>
  <p:tag name="KSO_WM_UNIT_COMPATIBLE" val="0"/>
  <p:tag name="KSO_WM_DIAGRAM_GROUP_CODE" val="m1-1"/>
  <p:tag name="KSO_WM_UNIT_TYPE" val="m_h_h_a"/>
  <p:tag name="KSO_WM_UNIT_INDEX" val="1_2_1_1"/>
  <p:tag name="KSO_WM_UNIT_ID" val="diagram20191580_2*m_h_h_a*1_2_1_1"/>
  <p:tag name="KSO_WM_TEMPLATE_CATEGORY" val="diagram"/>
  <p:tag name="KSO_WM_TEMPLATE_INDEX" val="20191580"/>
  <p:tag name="KSO_WM_UNIT_LAYERLEVEL" val="1_1_1_1"/>
  <p:tag name="KSO_WM_TAG_VERSION" val="1.0"/>
  <p:tag name="KSO_WM_BEAUTIFY_FLAG" val="#wm#"/>
  <p:tag name="KSO_WM_UNIT_PRESET_TEXT" val="事件内容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TIMELINE_IDINGROUP" val="1"/>
  <p:tag name="KSO_WM_UNIT_TIMELINE_EMPHASIS_ID" val="1"/>
  <p:tag name="KSO_WM_UNIT_HIGHLIGHT" val="0"/>
  <p:tag name="KSO_WM_UNIT_COMPATIBLE" val="0"/>
  <p:tag name="KSO_WM_DIAGRAM_GROUP_CODE" val="m1-1"/>
  <p:tag name="KSO_WM_UNIT_TYPE" val="m_h_i"/>
  <p:tag name="KSO_WM_UNIT_INDEX" val="1_3_4"/>
  <p:tag name="KSO_WM_UNIT_ID" val="diagram20191580_2*m_h_i*1_3_4"/>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LINE_FORE_SCHEMECOLOR_INDEX" val="7"/>
  <p:tag name="KSO_WM_UNIT_LINE_FILL_TYPE" val="2"/>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VALUE" val="24"/>
  <p:tag name="KSO_WM_UNIT_HIGHLIGHT" val="0"/>
  <p:tag name="KSO_WM_UNIT_COMPATIBLE" val="0"/>
  <p:tag name="KSO_WM_DIAGRAM_GROUP_CODE" val="m1-1"/>
  <p:tag name="KSO_WM_UNIT_TYPE" val="m_h_h_f"/>
  <p:tag name="KSO_WM_UNIT_INDEX" val="1_3_1_1"/>
  <p:tag name="KSO_WM_UNIT_ID" val="diagram20191580_2*m_h_h_f*1_3_1_1"/>
  <p:tag name="KSO_WM_TEMPLATE_CATEGORY" val="diagram"/>
  <p:tag name="KSO_WM_TEMPLATE_INDEX" val="20191580"/>
  <p:tag name="KSO_WM_UNIT_LAYERLEVEL" val="1_1_1_1"/>
  <p:tag name="KSO_WM_TAG_VERSION" val="1.0"/>
  <p:tag name="KSO_WM_BEAUTIFY_FLAG" val="#wm#"/>
  <p:tag name="KSO_WM_UNIT_PRESET_TEXT" val="简单地描述该时间点发生的一些事件"/>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TIMELINE_IDINGROUP" val="3"/>
  <p:tag name="KSO_WM_UNIT_TIMELINE_EMPHASIS_ID" val="3"/>
  <p:tag name="KSO_WM_UNIT_ISCONTENTSTITLE" val="0"/>
  <p:tag name="KSO_WM_UNIT_VALUE" val="2"/>
  <p:tag name="KSO_WM_UNIT_HIGHLIGHT" val="0"/>
  <p:tag name="KSO_WM_UNIT_COMPATIBLE" val="0"/>
  <p:tag name="KSO_WM_DIAGRAM_GROUP_CODE" val="m1-1"/>
  <p:tag name="KSO_WM_UNIT_TYPE" val="m_h_a"/>
  <p:tag name="KSO_WM_UNIT_INDEX" val="1_3_1"/>
  <p:tag name="KSO_WM_UNIT_ID" val="diagram20191580_2*m_h_a*1_3_1"/>
  <p:tag name="KSO_WM_TEMPLATE_CATEGORY" val="diagram"/>
  <p:tag name="KSO_WM_TEMPLATE_INDEX" val="20191580"/>
  <p:tag name="KSO_WM_UNIT_LAYERLEVEL" val="1_1_1"/>
  <p:tag name="KSO_WM_TAG_VERSION" val="1.0"/>
  <p:tag name="KSO_WM_BEAUTIFY_FLAG" val="#wm#"/>
  <p:tag name="KSO_WM_UNIT_PRESET_TEXT" val="2019"/>
  <p:tag name="KSO_WM_UNIT_NOCLEAR" val="0"/>
  <p:tag name="KSO_WM_UNIT_DIAGRAM_ISNUMVISUAL" val="0"/>
  <p:tag name="KSO_WM_UNIT_DIAGRAM_ISREFERUNIT" val="0"/>
  <p:tag name="KSO_WM_UNIT_TEXT_FILL_FORE_SCHEMECOLOR_INDEX" val="7"/>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TIMELINE_IDINGROUP" val="4"/>
  <p:tag name="KSO_WM_UNIT_TIMELINE_EMPHASIS_ID" val="4"/>
  <p:tag name="KSO_WM_UNIT_HIGHLIGHT" val="0"/>
  <p:tag name="KSO_WM_UNIT_COMPATIBLE" val="0"/>
  <p:tag name="KSO_WM_DIAGRAM_GROUP_CODE" val="m1-1"/>
  <p:tag name="KSO_WM_UNIT_TYPE" val="m_h_i"/>
  <p:tag name="KSO_WM_UNIT_INDEX" val="1_3_1"/>
  <p:tag name="KSO_WM_UNIT_ID" val="diagram20191580_2*m_h_i*1_3_1"/>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TIMELINE_IDINGROUP" val="5"/>
  <p:tag name="KSO_WM_UNIT_TIMELINE_EMPHASIS_ID" val="5"/>
  <p:tag name="KSO_WM_UNIT_HIGHLIGHT" val="0"/>
  <p:tag name="KSO_WM_UNIT_COMPATIBLE" val="0"/>
  <p:tag name="KSO_WM_DIAGRAM_GROUP_CODE" val="m1-1"/>
  <p:tag name="KSO_WM_UNIT_TYPE" val="m_h_i"/>
  <p:tag name="KSO_WM_UNIT_INDEX" val="1_3_2"/>
  <p:tag name="KSO_WM_UNIT_ID" val="diagram20191580_2*m_h_i*1_3_2"/>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LINE_FORE_SCHEMECOLOR_INDEX" val="7"/>
  <p:tag name="KSO_WM_UNIT_LINE_FILL_TYPE" val="2"/>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TIMELINE_IDINGROUP" val="6"/>
  <p:tag name="KSO_WM_UNIT_TIMELINE_EMPHASIS_ID" val="6"/>
  <p:tag name="KSO_WM_UNIT_HIGHLIGHT" val="0"/>
  <p:tag name="KSO_WM_UNIT_COMPATIBLE" val="0"/>
  <p:tag name="KSO_WM_DIAGRAM_GROUP_CODE" val="m1-1"/>
  <p:tag name="KSO_WM_UNIT_TYPE" val="m_h_i"/>
  <p:tag name="KSO_WM_UNIT_INDEX" val="1_3_3"/>
  <p:tag name="KSO_WM_UNIT_ID" val="diagram20191580_2*m_h_i*1_3_3"/>
  <p:tag name="KSO_WM_TEMPLATE_CATEGORY" val="diagram"/>
  <p:tag name="KSO_WM_TEMPLATE_INDEX" val="20191580"/>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TIMELINE_IDINGROUP" val="7"/>
  <p:tag name="KSO_WM_UNIT_TIMELINE_EMPHASIS_ID" val="7"/>
  <p:tag name="KSO_WM_UNIT_ISCONTENTSTITLE" val="0"/>
  <p:tag name="KSO_WM_UNIT_VALUE" val="7"/>
  <p:tag name="KSO_WM_UNIT_HIGHLIGHT" val="0"/>
  <p:tag name="KSO_WM_UNIT_COMPATIBLE" val="0"/>
  <p:tag name="KSO_WM_DIAGRAM_GROUP_CODE" val="m1-1"/>
  <p:tag name="KSO_WM_UNIT_TYPE" val="m_h_h_a"/>
  <p:tag name="KSO_WM_UNIT_INDEX" val="1_3_1_1"/>
  <p:tag name="KSO_WM_UNIT_ID" val="diagram20191580_2*m_h_h_a*1_3_1_1"/>
  <p:tag name="KSO_WM_TEMPLATE_CATEGORY" val="diagram"/>
  <p:tag name="KSO_WM_TEMPLATE_INDEX" val="20191580"/>
  <p:tag name="KSO_WM_UNIT_LAYERLEVEL" val="1_1_1_1"/>
  <p:tag name="KSO_WM_TAG_VERSION" val="1.0"/>
  <p:tag name="KSO_WM_BEAUTIFY_FLAG" val="#wm#"/>
  <p:tag name="KSO_WM_UNIT_PRESET_TEXT" val="事件内容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82_3*m_h_f*1_4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3_1"/>
  <p:tag name="KSO_WM_UNIT_ID" val="diagram20199041_3*m_h_z*1_3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VALUE" val="24"/>
  <p:tag name="KSO_WM_UNIT_HIGHLIGHT" val="0"/>
  <p:tag name="KSO_WM_UNIT_COMPATIBLE" val="0"/>
  <p:tag name="KSO_WM_DIAGRAM_GROUP_CODE" val="m1-1"/>
  <p:tag name="KSO_WM_UNIT_TYPE" val="m_h_h_f"/>
  <p:tag name="KSO_WM_UNIT_INDEX" val="1_2_1_1"/>
  <p:tag name="KSO_WM_UNIT_ID" val="diagram20191580_2*m_h_h_f*1_2_1_1"/>
  <p:tag name="KSO_WM_TEMPLATE_CATEGORY" val="diagram"/>
  <p:tag name="KSO_WM_TEMPLATE_INDEX" val="20191580"/>
  <p:tag name="KSO_WM_UNIT_LAYERLEVEL" val="1_1_1_1"/>
  <p:tag name="KSO_WM_TAG_VERSION" val="1.0"/>
  <p:tag name="KSO_WM_BEAUTIFY_FLAG" val="#wm#"/>
  <p:tag name="KSO_WM_UNIT_PRESET_TEXT" val="简单地描述该时间点发生的一些事件"/>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VALUE" val="24"/>
  <p:tag name="KSO_WM_UNIT_HIGHLIGHT" val="0"/>
  <p:tag name="KSO_WM_UNIT_COMPATIBLE" val="0"/>
  <p:tag name="KSO_WM_DIAGRAM_GROUP_CODE" val="m1-1"/>
  <p:tag name="KSO_WM_UNIT_TYPE" val="m_h_h_f"/>
  <p:tag name="KSO_WM_UNIT_INDEX" val="1_2_1_1"/>
  <p:tag name="KSO_WM_UNIT_ID" val="diagram20191580_2*m_h_h_f*1_2_1_1"/>
  <p:tag name="KSO_WM_TEMPLATE_CATEGORY" val="diagram"/>
  <p:tag name="KSO_WM_TEMPLATE_INDEX" val="20191580"/>
  <p:tag name="KSO_WM_UNIT_LAYERLEVEL" val="1_1_1_1"/>
  <p:tag name="KSO_WM_TAG_VERSION" val="1.0"/>
  <p:tag name="KSO_WM_BEAUTIFY_FLAG" val="#wm#"/>
  <p:tag name="KSO_WM_UNIT_PRESET_TEXT" val="简单地描述该时间点发生的一些事件"/>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994"/>
  <p:tag name="KSO_WM_UNIT_TYPE" val="n_h_h_i"/>
  <p:tag name="KSO_WM_UNIT_INDEX" val="1_2_1_1"/>
  <p:tag name="KSO_WM_UNIT_ID" val="diagram20187994_1*n_h_h_i*1_2_1_1"/>
  <p:tag name="KSO_WM_UNIT_LAYERLEVEL" val="1_1_1_1"/>
  <p:tag name="KSO_WM_UNIT_HIGHLIGHT" val="0"/>
  <p:tag name="KSO_WM_UNIT_COMPATIBLE" val="0"/>
  <p:tag name="KSO_WM_BEAUTIFY_FLAG" val="#wm#"/>
  <p:tag name="KSO_WM_TAG_VERSION" val="1.0"/>
  <p:tag name="KSO_WM_DIAGRAM_GROUP_CODE" val="n1-1"/>
  <p:tag name="KSO_WM_UNIT_DIAGRAM_ISNUMVISUAL" val="0"/>
  <p:tag name="KSO_WM_UNIT_DIAGRAM_ISREFERUNIT" val="0"/>
  <p:tag name="KSO_WM_UNIT_COLOR_SCHEME_SHAPE_ID" val="16"/>
  <p:tag name="KSO_WM_UNIT_COLOR_SCHEME_PARENT_PAGE" val="0_5"/>
  <p:tag name="KSO_WM_UNIT_FILL_FORE_SCHEMECOLOR_INDEX" val="6"/>
  <p:tag name="KSO_WM_UNIT_FILL_TYPE" val="1"/>
  <p:tag name="KSO_WM_UNIT_TEXT_FILL_FORE_SCHEMECOLOR_INDEX" val="14"/>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VALUE" val="24"/>
  <p:tag name="KSO_WM_UNIT_HIGHLIGHT" val="0"/>
  <p:tag name="KSO_WM_UNIT_COMPATIBLE" val="0"/>
  <p:tag name="KSO_WM_DIAGRAM_GROUP_CODE" val="m1-1"/>
  <p:tag name="KSO_WM_UNIT_TYPE" val="m_h_h_f"/>
  <p:tag name="KSO_WM_UNIT_INDEX" val="1_2_1_1"/>
  <p:tag name="KSO_WM_UNIT_ID" val="diagram20191580_2*m_h_h_f*1_2_1_1"/>
  <p:tag name="KSO_WM_TEMPLATE_CATEGORY" val="diagram"/>
  <p:tag name="KSO_WM_TEMPLATE_INDEX" val="20191580"/>
  <p:tag name="KSO_WM_UNIT_LAYERLEVEL" val="1_1_1_1"/>
  <p:tag name="KSO_WM_TAG_VERSION" val="1.0"/>
  <p:tag name="KSO_WM_BEAUTIFY_FLAG" val="#wm#"/>
  <p:tag name="KSO_WM_UNIT_PRESET_TEXT" val="简单地描述该时间点发生的一些事件"/>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82_3*m_h_f*1_4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41_3*m_h_i*1_1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41_3*m_h_i*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41_3*m_h_i*1_3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99041_3*m_h_z*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3_1"/>
  <p:tag name="KSO_WM_UNIT_ID" val="diagram20199041_3*m_h_z*1_3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SLIDE_ID" val="diagram20200419_1"/>
  <p:tag name="KSO_WM_TEMPLATE_SUBCATEGORY" val="0"/>
  <p:tag name="KSO_WM_SLIDE_TYPE" val="text"/>
  <p:tag name="KSO_WM_SLIDE_SUBTYPE" val="picTxt"/>
  <p:tag name="KSO_WM_SLIDE_ITEM_CNT" val="0"/>
  <p:tag name="KSO_WM_SLIDE_INDEX" val="1"/>
  <p:tag name="KSO_WM_UNIT_SHOW_EDIT_AREA_INDICATION" val="1"/>
  <p:tag name="KSO_WM_SLIDE_SIZE" val="859*444"/>
  <p:tag name="KSO_WM_SLIDE_POSITION" val="52*47"/>
  <p:tag name="KSO_WM_TAG_VERSION" val="1.0"/>
  <p:tag name="KSO_WM_BEAUTIFY_FLAG" val="#wm#"/>
  <p:tag name="KSO_WM_TEMPLATE_CATEGORY" val="diagram"/>
  <p:tag name="KSO_WM_TEMPLATE_INDEX" val="20200419"/>
  <p:tag name="KSO_WM_SLIDE_LAYOUT" val="a_d_f"/>
  <p:tag name="KSO_WM_SLIDE_LAYOUT_CNT" val="1_1_1"/>
  <p:tag name="KSO_WM_SLIDE_LAYOUT_INFO" val="{&quot;direction&quot;:1,&quot;horizontalAlign&quot;:-1,&quot;verticalAlign&quot;:-1,&quot;type&quot;:1,&quot;diagramDirection&quot;:0,&quot;canSetOverLayout&quot;:0,&quot;isOverLayout&quot;:0,&quot;normalSize&quot;:{&quot;size1&quot;:54.4},&quot;minSize&quot;:{&quot;size1&quot;:47.7},&quot;maxSize&quot;:{&quot;size1&quot;:61.2},&quot;backgroundInfo&quot;:[{&quot;type&quot;:&quot;general&quot;,&quot;left&quot;:0.0,&quot;top&quot;:0.0,&quot;right&quot;:0.0,&quot;bottom&quot;:0.0},{&quot;type&quot;:&quot;frame&quot;,&quot;left&quot;:0.0,&quot;top&quot;:0.0,&quot;right&quot;:0.0,&quot;bottom&quot;:0.0}],&quot;subLayout&quot;:[{&quot;direction&quot;:0,&quot;horizontalAlign&quot;:2,&quot;verticalAlign&quot;:1,&quot;type&quot;:0,&quot;diagramDirection&quot;:1,&quot;canSetOverLayout&quot;:0,&quot;isOverLayout&quot;:0,&quot;margin&quot;:{&quot;left&quot;:1.846,&quot;top&quot;:1.69,&quot;right&quot;:2.583,&quot;bottom&quot;:1.69}},{&quot;direction&quot;:0,&quot;horizontalAlign&quot;:0,&quot;verticalAlign&quot;:1,&quot;type&quot;:1,&quot;diagramDirection&quot;:0,&quot;canSetOverLayout&quot;:1,&quot;isOverLayout&quot;:0,&quot;margin&quot;:{&quot;left&quot;:0.026,&quot;top&quot;:1.69,&quot;right&quot;:1.707,&quot;bottom&quot;:1.69},&quot;marginOverLayout&quot;:{&quot;left&quot;:0.026,&quot;top&quot;:0.0,&quot;right&quot;:0.0,&quot;bottom&quot;:0.0}}]}"/>
  <p:tag name="KSO_WM_SLIDE_CAN_ADD_NAVIGATION" val="1"/>
  <p:tag name="KSO_WM_SLIDE_BACKGROUND" val="[&quot;general&quot;,&quot;frame&quot;]"/>
  <p:tag name="KSO_WM_SLIDE_RATIO" val="1.777778"/>
  <p:tag name="KSO_WM_SLIDE_BK_DARK_LIGHT" val="2"/>
  <p:tag name="KSO_WM_SLIDE_BACKGROUND_TYPE" val="frame"/>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1499"/>
  <p:tag name="KSO_WM_SLIDE_ID" val="diagram20201499_1"/>
  <p:tag name="KSO_WM_TEMPLATE_SUBCATEGORY" val="0"/>
  <p:tag name="KSO_WM_SLIDE_TYPE" val="text"/>
  <p:tag name="KSO_WM_SLIDE_SUBTYPE" val="diag"/>
  <p:tag name="KSO_WM_SLIDE_ITEM_CNT" val="2"/>
  <p:tag name="KSO_WM_SLIDE_INDEX" val="1"/>
  <p:tag name="KSO_WM_SLIDE_SIZE" val="847.319*301.093"/>
  <p:tag name="KSO_WM_SLIDE_POSITION" val="56.3405*173.789"/>
  <p:tag name="KSO_WM_DIAGRAM_GROUP_CODE" val="l1-1"/>
  <p:tag name="KSO_WM_SLIDE_DIAGTYPE" val="l"/>
  <p:tag name="KSO_WM_TAG_VERSION" val="1.0"/>
  <p:tag name="KSO_WM_SLIDE_LAYOUT" val="a_b_l"/>
  <p:tag name="KSO_WM_SLIDE_LAYOUT_CNT" val="1_1_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1499_1*l_h_i*1_2_2"/>
  <p:tag name="KSO_WM_TEMPLATE_CATEGORY" val="diagram"/>
  <p:tag name="KSO_WM_TEMPLATE_INDEX" val="20201499"/>
  <p:tag name="KSO_WM_UNIT_LAYERLEVEL" val="1_1_1"/>
  <p:tag name="KSO_WM_TAG_VERSION" val="1.0"/>
  <p:tag name="KSO_WM_BEAUTIFY_FLAG" val="#wm#"/>
  <p:tag name="KSO_WM_UNIT_FILL_FORE_SCHEMECOLOR_INDEX" val="6"/>
  <p:tag name="KSO_WM_UNIT_FILL_TYPE" val="1"/>
  <p:tag name="KSO_WM_UNIT_SHADOW_SCHEMECOLOR_INDEX" val="6"/>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1499_1*l_h_i*1_1_2"/>
  <p:tag name="KSO_WM_TEMPLATE_CATEGORY" val="diagram"/>
  <p:tag name="KSO_WM_TEMPLATE_INDEX" val="20201499"/>
  <p:tag name="KSO_WM_UNIT_LAYERLEVEL" val="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499_1*l_h_i*1_2_1"/>
  <p:tag name="KSO_WM_TEMPLATE_CATEGORY" val="diagram"/>
  <p:tag name="KSO_WM_TEMPLATE_INDEX" val="20201499"/>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1499_1*l_h_i*1_2_4"/>
  <p:tag name="KSO_WM_TEMPLATE_CATEGORY" val="diagram"/>
  <p:tag name="KSO_WM_TEMPLATE_INDEX" val="20201499"/>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499_1*l_h_a*1_2_1"/>
  <p:tag name="KSO_WM_TEMPLATE_CATEGORY" val="diagram"/>
  <p:tag name="KSO_WM_TEMPLATE_INDEX" val="2020149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
  <p:tag name="KSO_WM_UNIT_NOCLEAR" val="0"/>
  <p:tag name="KSO_WM_UNIT_VALUE" val="10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499_1*l_h_f*1_2_1"/>
  <p:tag name="KSO_WM_TEMPLATE_CATEGORY" val="diagram"/>
  <p:tag name="KSO_WM_TEMPLATE_INDEX" val="2020149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499_1*l_h_i*1_1_1"/>
  <p:tag name="KSO_WM_TEMPLATE_CATEGORY" val="diagram"/>
  <p:tag name="KSO_WM_TEMPLATE_INDEX" val="20201499"/>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1499_1*l_h_i*1_1_4"/>
  <p:tag name="KSO_WM_TEMPLATE_CATEGORY" val="diagram"/>
  <p:tag name="KSO_WM_TEMPLATE_INDEX" val="20201499"/>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499_1*l_h_a*1_1_1"/>
  <p:tag name="KSO_WM_TEMPLATE_CATEGORY" val="diagram"/>
  <p:tag name="KSO_WM_TEMPLATE_INDEX" val="2020149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
  <p:tag name="KSO_WM_UNIT_NOCLEAR" val="0"/>
  <p:tag name="KSO_WM_UNIT_VALUE" val="10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499_1*l_h_f*1_1_1"/>
  <p:tag name="KSO_WM_TEMPLATE_CATEGORY" val="diagram"/>
  <p:tag name="KSO_WM_TEMPLATE_INDEX" val="2020149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1499"/>
  <p:tag name="KSO_WM_SLIDE_ID" val="diagram20201499_1"/>
  <p:tag name="KSO_WM_TEMPLATE_SUBCATEGORY" val="0"/>
  <p:tag name="KSO_WM_SLIDE_TYPE" val="text"/>
  <p:tag name="KSO_WM_SLIDE_SUBTYPE" val="diag"/>
  <p:tag name="KSO_WM_SLIDE_ITEM_CNT" val="2"/>
  <p:tag name="KSO_WM_SLIDE_INDEX" val="1"/>
  <p:tag name="KSO_WM_SLIDE_SIZE" val="847.319*301.093"/>
  <p:tag name="KSO_WM_SLIDE_POSITION" val="56.3405*173.789"/>
  <p:tag name="KSO_WM_DIAGRAM_GROUP_CODE" val="l1-1"/>
  <p:tag name="KSO_WM_SLIDE_DIAGTYPE" val="l"/>
  <p:tag name="KSO_WM_TAG_VERSION" val="1.0"/>
  <p:tag name="KSO_WM_SLIDE_LAYOUT" val="a_b_l"/>
  <p:tag name="KSO_WM_SLIDE_LAYOUT_CNT" val="1_1_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2*q_h_i*1_1_2"/>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8"/>
  <p:tag name="KSO_WM_UNIT_COLOR_SCHEME_PARENT_PAGE" val="0_3"/>
  <p:tag name="KSO_WM_DIAGRAM_GROUP_CODE" val="q1-1"/>
  <p:tag name="KSO_WM_UNIT_TYPE" val="q_h_i"/>
  <p:tag name="KSO_WM_UNIT_INDEX" val="1_1_2"/>
  <p:tag name="KSO_WM_UNIT_FILL_FORE_SCHEMECOLOR_INDEX" val="5"/>
  <p:tag name="KSO_WM_UNIT_FILL_TYPE" val="1"/>
  <p:tag name="KSO_WM_UNIT_TEXT_FILL_FORE_SCHEMECOLOR_INDEX" val="13"/>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2*q_h_i*1_2_2"/>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8"/>
  <p:tag name="KSO_WM_UNIT_COLOR_SCHEME_PARENT_PAGE" val="0_3"/>
  <p:tag name="KSO_WM_DIAGRAM_GROUP_CODE" val="q1-1"/>
  <p:tag name="KSO_WM_UNIT_TYPE" val="q_h_i"/>
  <p:tag name="KSO_WM_UNIT_INDEX" val="1_2_2"/>
  <p:tag name="KSO_WM_UNIT_FILL_FORE_SCHEMECOLOR_INDEX" val="6"/>
  <p:tag name="KSO_WM_UNIT_FILL_TYPE" val="1"/>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160181_2*n_h_h_i*1_2_1_3"/>
  <p:tag name="KSO_WM_TEMPLATE_CATEGORY" val="diagram"/>
  <p:tag name="KSO_WM_TEMPLATE_INDEX" val="160181"/>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160181_2*n_h_h_i*1_2_3_3"/>
  <p:tag name="KSO_WM_TEMPLATE_CATEGORY" val="diagram"/>
  <p:tag name="KSO_WM_TEMPLATE_INDEX" val="160181"/>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160181_2*n_h_h_i*1_2_2_3"/>
  <p:tag name="KSO_WM_TEMPLATE_CATEGORY" val="diagram"/>
  <p:tag name="KSO_WM_TEMPLATE_INDEX" val="160181"/>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160181_2*n_h_h_i*1_2_1_2"/>
  <p:tag name="KSO_WM_TEMPLATE_CATEGORY" val="diagram"/>
  <p:tag name="KSO_WM_TEMPLATE_INDEX" val="160181"/>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181_2*n_h_h_i*1_2_1_1"/>
  <p:tag name="KSO_WM_TEMPLATE_CATEGORY" val="diagram"/>
  <p:tag name="KSO_WM_TEMPLATE_INDEX" val="160181"/>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160181_2*n_h_h_i*1_2_2_2"/>
  <p:tag name="KSO_WM_TEMPLATE_CATEGORY" val="diagram"/>
  <p:tag name="KSO_WM_TEMPLATE_INDEX" val="160181"/>
  <p:tag name="KSO_WM_UNIT_LAYERLEVEL" val="1_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diagram20200419_1*f*1"/>
  <p:tag name="KSO_WM_TEMPLATE_CATEGORY" val="diagram"/>
  <p:tag name="KSO_WM_TEMPLATE_INDEX" val="20200419"/>
  <p:tag name="KSO_WM_UNIT_LAYERLEVEL" val="1"/>
  <p:tag name="KSO_WM_TAG_VERSION" val="1.0"/>
  <p:tag name="KSO_WM_BEAUTIFY_FLAG" val="#wm#"/>
  <p:tag name="KSO_WM_UNIT_DEFAULT_FONT" val="14;20;2"/>
  <p:tag name="KSO_WM_UNIT_BLOCK" val="0"/>
  <p:tag name="KSO_WM_UNIT_TEXT_FILL_FORE_SCHEMECOLOR_INDEX_BRIGHTNESS" val="0.15"/>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181_2*n_h_h_i*1_2_2_1"/>
  <p:tag name="KSO_WM_TEMPLATE_CATEGORY" val="diagram"/>
  <p:tag name="KSO_WM_TEMPLATE_INDEX" val="160181"/>
  <p:tag name="KSO_WM_UNIT_LAYERLEVEL" val="1_1_1_1"/>
  <p:tag name="KSO_WM_TAG_VERSION" val="1.0"/>
  <p:tag name="KSO_WM_BEAUTIFY_FLAG" val="#wm#"/>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160181_2*n_h_h_i*1_2_3_2"/>
  <p:tag name="KSO_WM_TEMPLATE_CATEGORY" val="diagram"/>
  <p:tag name="KSO_WM_TEMPLATE_INDEX" val="160181"/>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160181_2*n_h_h_i*1_2_3_1"/>
  <p:tag name="KSO_WM_TEMPLATE_CATEGORY" val="diagram"/>
  <p:tag name="KSO_WM_TEMPLATE_INDEX" val="160181"/>
  <p:tag name="KSO_WM_UNIT_LAYERLEVEL" val="1_1_1_1"/>
  <p:tag name="KSO_WM_TAG_VERSION" val="1.0"/>
  <p:tag name="KSO_WM_BEAUTIFY_FLAG" val="#wm#"/>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181_2*n_h_h_f*1_2_1_1"/>
  <p:tag name="KSO_WM_TEMPLATE_CATEGORY" val="diagram"/>
  <p:tag name="KSO_WM_TEMPLATE_INDEX" val="160181"/>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181_2*n_h_h_f*1_2_2_1"/>
  <p:tag name="KSO_WM_TEMPLATE_CATEGORY" val="diagram"/>
  <p:tag name="KSO_WM_TEMPLATE_INDEX" val="160181"/>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160181_2*n_h_h_f*1_2_3_1"/>
  <p:tag name="KSO_WM_TEMPLATE_CATEGORY" val="diagram"/>
  <p:tag name="KSO_WM_TEMPLATE_INDEX" val="160181"/>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160181_2*n_h_f*1_1_1"/>
  <p:tag name="KSO_WM_TEMPLATE_CATEGORY" val="diagram"/>
  <p:tag name="KSO_WM_TEMPLATE_INDEX" val="160181"/>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87787"/>
  <p:tag name="KSO_WM_SLIDE_COLORSCHEME_VERSION" val="3.2"/>
  <p:tag name="KSO_WM_SLIDE_ID" val="diagram20187787_4"/>
  <p:tag name="KSO_WM_TEMPLATE_SUBCATEGORY" val="0"/>
  <p:tag name="KSO_WM_TEMPLATE_MASTER_TYPE" val="0"/>
  <p:tag name="KSO_WM_TEMPLATE_COLOR_TYPE" val="1"/>
  <p:tag name="KSO_WM_SLIDE_TYPE" val="text"/>
  <p:tag name="KSO_WM_SLIDE_SUBTYPE" val="diag"/>
  <p:tag name="KSO_WM_SLIDE_ITEM_CNT" val="4"/>
  <p:tag name="KSO_WM_SLIDE_INDEX" val="4"/>
  <p:tag name="KSO_WM_SLIDE_SIZE" val="800.625*278.251"/>
  <p:tag name="KSO_WM_SLIDE_POSITION" val="79.6876*158.748"/>
  <p:tag name="KSO_WM_DIAGRAM_GROUP_CODE" val="l1-1"/>
  <p:tag name="KSO_WM_SLIDE_DIAGTYPE" val="l"/>
  <p:tag name="KSO_WM_TAG_VERSION" val="1.0"/>
  <p:tag name="KSO_WM_SLIDE_LAYOUT" val="l"/>
  <p:tag name="KSO_WM_SLIDE_LAYOUT_CNT" val="1"/>
</p:tagLst>
</file>

<file path=ppt/tags/tag88.xml><?xml version="1.0" encoding="utf-8"?>
<p:tagLst xmlns:a="http://schemas.openxmlformats.org/drawingml/2006/main" xmlns:r="http://schemas.openxmlformats.org/officeDocument/2006/relationships" xmlns:p="http://schemas.openxmlformats.org/presentationml/2006/main">
  <p:tag name="KSO_WM_UNIT_COLOR_SCHEME_SHAPE_ID" val="20"/>
  <p:tag name="KSO_WM_UNIT_COLOR_SCHEME_PARENT_PAGE" val="0_4"/>
  <p:tag name="KSO_WM_UNIT_NOCLEAR" val="0"/>
  <p:tag name="KSO_WM_UNIT_VALUE" val="248"/>
  <p:tag name="KSO_WM_UNIT_HIGHLIGHT" val="0"/>
  <p:tag name="KSO_WM_UNIT_COMPATIBLE" val="0"/>
  <p:tag name="KSO_WM_UNIT_DIAGRAM_ISNUMVISUAL" val="0"/>
  <p:tag name="KSO_WM_UNIT_DIAGRAM_ISREFERUNIT" val="0"/>
  <p:tag name="KSO_WM_DIAGRAM_GROUP_CODE" val="l1-1"/>
  <p:tag name="KSO_WM_UNIT_TYPE" val="l_h_f"/>
  <p:tag name="KSO_WM_UNIT_INDEX" val="1_2_2"/>
  <p:tag name="KSO_WM_UNIT_ID" val="diagram20187787_4*l_h_f*1_2_2"/>
  <p:tag name="KSO_WM_TEMPLATE_CATEGORY" val="diagram"/>
  <p:tag name="KSO_WM_TEMPLATE_INDEX" val="20187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UNIT_COLOR_SCHEME_SHAPE_ID" val="21"/>
  <p:tag name="KSO_WM_UNIT_COLOR_SCHEME_PARENT_PAGE" val="0_4"/>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7787_4*l_i*1_1"/>
  <p:tag name="KSO_WM_TEMPLATE_CATEGORY" val="diagram"/>
  <p:tag name="KSO_WM_TEMPLATE_INDEX" val="2018778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SHOW_EDIT_AREA_INDICATION" val="1"/>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0419_1*a*1"/>
  <p:tag name="KSO_WM_TEMPLATE_CATEGORY" val="diagram"/>
  <p:tag name="KSO_WM_TEMPLATE_INDEX" val="20200419"/>
  <p:tag name="KSO_WM_UNIT_LAYERLEVEL" val="1"/>
  <p:tag name="KSO_WM_TAG_VERSION" val="1.0"/>
  <p:tag name="KSO_WM_BEAUTIFY_FLAG" val="#wm#"/>
  <p:tag name="KSO_WM_UNIT_DEFAULT_FONT" val="24;44;4"/>
  <p:tag name="KSO_WM_UNIT_BLOCK" val="1"/>
  <p:tag name="KSO_WM_UNIT_TEXT_FILL_FORE_SCHEMECOLOR_INDEX_BRIGHTNESS" val="-0.5"/>
  <p:tag name="KSO_WM_UNIT_TEXT_FILL_FORE_SCHEMECOLOR_INDEX" val="13"/>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COLOR_SCHEME_SHAPE_ID" val="2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7787_4*l_h_i*1_3_2"/>
  <p:tag name="KSO_WM_TEMPLATE_CATEGORY" val="diagram"/>
  <p:tag name="KSO_WM_TEMPLATE_INDEX" val="2018778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UNIT_COLOR_SCHEME_SHAPE_ID" val="36"/>
  <p:tag name="KSO_WM_UNIT_COLOR_SCHEME_PARENT_PAGE" val="0_4"/>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7787_4*l_h_f*1_3_1"/>
  <p:tag name="KSO_WM_TEMPLATE_CATEGORY" val="diagram"/>
  <p:tag name="KSO_WM_TEMPLATE_INDEX" val="20187787"/>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UNIT_COLOR_SCHEME_SHAPE_ID" val="38"/>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7787_4*l_h_i*1_4_1"/>
  <p:tag name="KSO_WM_TEMPLATE_CATEGORY" val="diagram"/>
  <p:tag name="KSO_WM_TEMPLATE_INDEX" val="2018778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COLOR_SCHEME_SHAPE_ID" val="18"/>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7787_4*l_h_i*1_1_2"/>
  <p:tag name="KSO_WM_TEMPLATE_CATEGORY" val="diagram"/>
  <p:tag name="KSO_WM_TEMPLATE_INDEX" val="20187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COLOR_SCHEME_SHAPE_ID" val="41"/>
  <p:tag name="KSO_WM_UNIT_COLOR_SCHEME_PARENT_PAGE" val="0_4"/>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87787_4*l_h_f*1_1_2"/>
  <p:tag name="KSO_WM_TEMPLATE_CATEGORY" val="diagram"/>
  <p:tag name="KSO_WM_TEMPLATE_INDEX" val="20187787"/>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UNIT_COLOR_SCHEME_SHAPE_ID" val="25"/>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7787_4*l_h_i*1_2_2"/>
  <p:tag name="KSO_WM_TEMPLATE_CATEGORY" val="diagram"/>
  <p:tag name="KSO_WM_TEMPLATE_INDEX" val="2018778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UNIT_COLOR_SCHEME_SHAPE_ID" val="34"/>
  <p:tag name="KSO_WM_UNIT_COLOR_SCHEME_PARENT_PAGE" val="0_4"/>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7787_4*l_h_f*1_2_1"/>
  <p:tag name="KSO_WM_TEMPLATE_CATEGORY" val="diagram"/>
  <p:tag name="KSO_WM_TEMPLATE_INDEX" val="20187787"/>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wrap="square">
        <a:spAutoFit/>
      </a:bodyPr>
      <a:lstStyle>
        <a:defPPr algn="l">
          <a:defRPr lang="zh-CN" altLang="en-US" sz="2800" dirty="0">
            <a:solidFill>
              <a:schemeClr val="tx1"/>
            </a:solidFill>
            <a:latin typeface="微软雅黑" pitchFamily="34" charset="-122"/>
            <a:ea typeface="微软雅黑" pitchFamily="34" charset="-122"/>
            <a:sym typeface="+mn-ea"/>
          </a:defRPr>
        </a:defPPr>
      </a:lstStyle>
    </a:spDef>
    <a:txDef>
      <a:spPr>
        <a:ln w="19050">
          <a:solidFill>
            <a:schemeClr val="accent5"/>
          </a:solidFill>
        </a:ln>
      </a:spPr>
      <a:bodyPr wrap="square" lIns="0" tIns="0" rIns="0" bIns="0">
        <a:spAutoFit/>
      </a:bodyPr>
      <a:lstStyle>
        <a:defPPr>
          <a:defRPr lang="zh-CN" altLang="en-US" sz="2000" b="1" dirty="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9050">
          <a:solidFill>
            <a:schemeClr val="accent5"/>
          </a:solidFill>
        </a:ln>
      </a:spPr>
      <a:bodyPr wrap="square" lIns="0" tIns="0" rIns="0" bIns="0">
        <a:spAutoFit/>
      </a:bodyPr>
      <a:lstStyle>
        <a:defPPr>
          <a:defRPr lang="zh-CN" altLang="en-US" sz="2000" b="1" dirty="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4641</Words>
  <Application>Microsoft Office PowerPoint</Application>
  <PresentationFormat>自定义</PresentationFormat>
  <Paragraphs>515</Paragraphs>
  <Slides>52</Slides>
  <Notes>10</Notes>
  <HiddenSlides>0</HiddenSlides>
  <MMClips>0</MMClips>
  <ScaleCrop>false</ScaleCrop>
  <HeadingPairs>
    <vt:vector size="4" baseType="variant">
      <vt:variant>
        <vt:lpstr>主题</vt:lpstr>
      </vt:variant>
      <vt:variant>
        <vt:i4>2</vt:i4>
      </vt:variant>
      <vt:variant>
        <vt:lpstr>幻灯片标题</vt:lpstr>
      </vt:variant>
      <vt:variant>
        <vt:i4>52</vt:i4>
      </vt:variant>
    </vt:vector>
  </HeadingPairs>
  <TitlesOfParts>
    <vt:vector size="54" baseType="lpstr">
      <vt:lpstr>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常用的企业所得税税前扣除标准</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卡通扁平化多彩教学教育教师公开课培训PPT</dc:title>
  <dc:creator>PC</dc:creator>
  <cp:lastModifiedBy>宁路明</cp:lastModifiedBy>
  <cp:revision>717</cp:revision>
  <dcterms:created xsi:type="dcterms:W3CDTF">2017-05-02T09:54:00Z</dcterms:created>
  <dcterms:modified xsi:type="dcterms:W3CDTF">2020-05-18T01:21:18Z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